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72" r:id="rId8"/>
    <p:sldId id="257" r:id="rId9"/>
    <p:sldId id="258" r:id="rId10"/>
    <p:sldId id="259" r:id="rId11"/>
    <p:sldId id="260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F8E3-DA88-4C3A-9A3D-AF3B98DF3CA1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E3571-C59B-464F-BDBC-1D8814892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418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F8E3-DA88-4C3A-9A3D-AF3B98DF3CA1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E3571-C59B-464F-BDBC-1D8814892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531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F8E3-DA88-4C3A-9A3D-AF3B98DF3CA1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E3571-C59B-464F-BDBC-1D8814892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944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F8E3-DA88-4C3A-9A3D-AF3B98DF3CA1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E3571-C59B-464F-BDBC-1D8814892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410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F8E3-DA88-4C3A-9A3D-AF3B98DF3CA1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E3571-C59B-464F-BDBC-1D8814892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838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F8E3-DA88-4C3A-9A3D-AF3B98DF3CA1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E3571-C59B-464F-BDBC-1D8814892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764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F8E3-DA88-4C3A-9A3D-AF3B98DF3CA1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E3571-C59B-464F-BDBC-1D8814892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317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F8E3-DA88-4C3A-9A3D-AF3B98DF3CA1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E3571-C59B-464F-BDBC-1D8814892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10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F8E3-DA88-4C3A-9A3D-AF3B98DF3CA1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E3571-C59B-464F-BDBC-1D8814892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43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F8E3-DA88-4C3A-9A3D-AF3B98DF3CA1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E3571-C59B-464F-BDBC-1D8814892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893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F8E3-DA88-4C3A-9A3D-AF3B98DF3CA1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E3571-C59B-464F-BDBC-1D8814892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120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DF8E3-DA88-4C3A-9A3D-AF3B98DF3CA1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E3571-C59B-464F-BDBC-1D8814892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4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13" Type="http://schemas.openxmlformats.org/officeDocument/2006/relationships/image" Target="../media/image29.jpeg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12" Type="http://schemas.openxmlformats.org/officeDocument/2006/relationships/image" Target="../media/image28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11" Type="http://schemas.openxmlformats.org/officeDocument/2006/relationships/image" Target="../media/image27.jpeg"/><Relationship Id="rId5" Type="http://schemas.openxmlformats.org/officeDocument/2006/relationships/image" Target="../media/image21.jpeg"/><Relationship Id="rId10" Type="http://schemas.openxmlformats.org/officeDocument/2006/relationships/image" Target="../media/image26.jpeg"/><Relationship Id="rId4" Type="http://schemas.openxmlformats.org/officeDocument/2006/relationships/image" Target="../media/image20.jpeg"/><Relationship Id="rId9" Type="http://schemas.openxmlformats.org/officeDocument/2006/relationships/image" Target="../media/image2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5.jpeg"/><Relationship Id="rId7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9.jpeg"/><Relationship Id="rId10" Type="http://schemas.openxmlformats.org/officeDocument/2006/relationships/image" Target="../media/image6.jpeg"/><Relationship Id="rId4" Type="http://schemas.openxmlformats.org/officeDocument/2006/relationships/image" Target="../media/image8.jpe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31648"/>
            <a:ext cx="9144000" cy="3401568"/>
          </a:xfrm>
        </p:spPr>
        <p:txBody>
          <a:bodyPr>
            <a:normAutofit/>
          </a:bodyPr>
          <a:lstStyle/>
          <a:p>
            <a:r>
              <a:rPr lang="en-US" sz="9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a meal of it!</a:t>
            </a:r>
            <a:endParaRPr lang="ru-RU" sz="9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98852" y="3852672"/>
            <a:ext cx="8669147" cy="2731008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Made by </a:t>
            </a:r>
          </a:p>
          <a:p>
            <a:r>
              <a:rPr lang="en-US" sz="2000" b="1" dirty="0" smtClean="0"/>
              <a:t>Vera </a:t>
            </a:r>
            <a:r>
              <a:rPr lang="en-US" sz="2000" b="1" dirty="0" err="1" smtClean="0"/>
              <a:t>Kartashova</a:t>
            </a:r>
            <a:endParaRPr lang="en-US" sz="2000" b="1" dirty="0" smtClean="0"/>
          </a:p>
          <a:p>
            <a:r>
              <a:rPr lang="en-US" sz="2000" b="1" dirty="0" smtClean="0"/>
              <a:t>Based on Spotlight 4</a:t>
            </a:r>
          </a:p>
          <a:p>
            <a:r>
              <a:rPr lang="en-US" sz="2000" b="1" dirty="0" smtClean="0"/>
              <a:t>School 1315</a:t>
            </a:r>
          </a:p>
          <a:p>
            <a:r>
              <a:rPr lang="en-US" sz="2000" b="1" dirty="0" smtClean="0"/>
              <a:t>2014/15</a:t>
            </a:r>
          </a:p>
          <a:p>
            <a:r>
              <a:rPr lang="en-US" sz="2000" b="1" dirty="0" smtClean="0"/>
              <a:t>Moscow</a:t>
            </a:r>
          </a:p>
          <a:p>
            <a:endParaRPr lang="ru-RU" sz="2000" b="1" dirty="0"/>
          </a:p>
        </p:txBody>
      </p:sp>
      <p:pic>
        <p:nvPicPr>
          <p:cNvPr id="4" name="Picture 10" descr="http://im0-tub-ru.yandex.net/i?id=b50fac79bf03025aacd08c1745bedbe1-63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103" y="3525615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im1-tub-ru.yandex.net/i?id=5e884f30ebbd082dc9e6f5e692747b91-107-144&amp;n=21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4F7EC"/>
              </a:clrFrom>
              <a:clrTo>
                <a:srgbClr val="F4F7E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75" r="7760" b="6874"/>
          <a:stretch/>
        </p:blipFill>
        <p:spPr bwMode="auto">
          <a:xfrm>
            <a:off x="95250" y="1085088"/>
            <a:ext cx="2635758" cy="114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2" descr="http://im2-tub-ru.yandex.net/i?id=0d2d35c33cb114e2205dc6b67f9674ef-60-144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823" y="3929729"/>
            <a:ext cx="8382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4" descr="http://im0-tub-ru.yandex.net/i?id=ea362ee4cdde2d11a2156314cfff90b0-42-144&amp;n=21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7" t="1557" r="7653" b="2869"/>
          <a:stretch/>
        </p:blipFill>
        <p:spPr bwMode="auto">
          <a:xfrm>
            <a:off x="9217152" y="3816095"/>
            <a:ext cx="890016" cy="1365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im2-tub-ru.yandex.net/i?id=66097e4b2ed32a1dc32f5e17fc375257-110-144&amp;n=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0" y="927227"/>
            <a:ext cx="20764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290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032" y="365125"/>
            <a:ext cx="11716512" cy="18351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032" y="694944"/>
            <a:ext cx="11716512" cy="59375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4400" dirty="0" smtClean="0"/>
              <a:t>We’ve got </a:t>
            </a:r>
            <a:r>
              <a:rPr lang="en-US" sz="4400" b="1" i="1" u="sng" dirty="0" smtClean="0">
                <a:solidFill>
                  <a:srgbClr val="FFC000"/>
                </a:solidFill>
              </a:rPr>
              <a:t>a lot </a:t>
            </a:r>
            <a:r>
              <a:rPr lang="en-US" sz="4400" dirty="0" smtClean="0"/>
              <a:t>of sugar.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dirty="0" smtClean="0"/>
              <a:t>We haven’t got </a:t>
            </a:r>
            <a:r>
              <a:rPr lang="en-US" sz="4400" b="1" i="1" u="sng" dirty="0" smtClean="0">
                <a:solidFill>
                  <a:srgbClr val="C00000"/>
                </a:solidFill>
              </a:rPr>
              <a:t>much</a:t>
            </a:r>
            <a:r>
              <a:rPr lang="en-US" sz="4400" dirty="0" smtClean="0"/>
              <a:t> sugar.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dirty="0" smtClean="0"/>
              <a:t>Have we got</a:t>
            </a:r>
            <a:r>
              <a:rPr lang="en-US" sz="4400" dirty="0" smtClean="0">
                <a:solidFill>
                  <a:srgbClr val="C00000"/>
                </a:solidFill>
              </a:rPr>
              <a:t> </a:t>
            </a:r>
            <a:r>
              <a:rPr lang="en-US" sz="4400" b="1" i="1" u="sng" dirty="0" smtClean="0">
                <a:solidFill>
                  <a:srgbClr val="C00000"/>
                </a:solidFill>
              </a:rPr>
              <a:t>much</a:t>
            </a:r>
            <a:r>
              <a:rPr lang="en-US" sz="4400" dirty="0" smtClean="0">
                <a:solidFill>
                  <a:srgbClr val="C00000"/>
                </a:solidFill>
              </a:rPr>
              <a:t> </a:t>
            </a:r>
            <a:r>
              <a:rPr lang="en-US" sz="4400" dirty="0" smtClean="0"/>
              <a:t>sugar?</a:t>
            </a:r>
          </a:p>
          <a:p>
            <a:pPr marL="0" indent="0">
              <a:buNone/>
            </a:pPr>
            <a:endParaRPr lang="en-US" sz="4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4400" dirty="0" smtClean="0"/>
              <a:t>We’ve got </a:t>
            </a:r>
            <a:r>
              <a:rPr lang="en-US" sz="4400" b="1" i="1" u="sng" dirty="0" smtClean="0">
                <a:solidFill>
                  <a:srgbClr val="FFC000"/>
                </a:solidFill>
              </a:rPr>
              <a:t>a lot </a:t>
            </a:r>
            <a:r>
              <a:rPr lang="en-US" sz="4400" dirty="0" smtClean="0"/>
              <a:t>of tomatoes.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dirty="0" smtClean="0"/>
              <a:t>We haven’t got </a:t>
            </a:r>
            <a:r>
              <a:rPr lang="en-US" sz="4400" b="1" i="1" u="sng" dirty="0" smtClean="0">
                <a:solidFill>
                  <a:srgbClr val="C00000"/>
                </a:solidFill>
              </a:rPr>
              <a:t>many</a:t>
            </a:r>
            <a:r>
              <a:rPr lang="en-US" sz="4400" dirty="0" smtClean="0"/>
              <a:t> tomatoes.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dirty="0" smtClean="0"/>
              <a:t>Have we got</a:t>
            </a:r>
            <a:r>
              <a:rPr lang="en-US" sz="4400" dirty="0" smtClean="0">
                <a:solidFill>
                  <a:srgbClr val="C00000"/>
                </a:solidFill>
              </a:rPr>
              <a:t> </a:t>
            </a:r>
            <a:r>
              <a:rPr lang="en-US" sz="4400" b="1" i="1" u="sng" dirty="0" smtClean="0">
                <a:solidFill>
                  <a:srgbClr val="C00000"/>
                </a:solidFill>
              </a:rPr>
              <a:t>many</a:t>
            </a:r>
            <a:r>
              <a:rPr lang="en-US" sz="4400" dirty="0" smtClean="0">
                <a:solidFill>
                  <a:srgbClr val="C00000"/>
                </a:solidFill>
              </a:rPr>
              <a:t> </a:t>
            </a:r>
            <a:r>
              <a:rPr lang="en-US" sz="4400" dirty="0" smtClean="0"/>
              <a:t>tomatoes?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5568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688" y="207265"/>
            <a:ext cx="11765280" cy="49987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Ex. 3, p. 46                    Read and choose 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688" y="792480"/>
            <a:ext cx="11765280" cy="583996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There are                                        tomatoes in the salad.</a:t>
            </a:r>
          </a:p>
          <a:p>
            <a:pPr marL="514350" indent="-514350">
              <a:buAutoNum type="arabicPeriod"/>
            </a:pPr>
            <a:r>
              <a:rPr lang="en-US" dirty="0" smtClean="0"/>
              <a:t>Do we need                                    bread?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I take                                                  sugar in my tea.</a:t>
            </a:r>
          </a:p>
          <a:p>
            <a:pPr marL="514350" indent="-514350">
              <a:buAutoNum type="arabicPeriod"/>
            </a:pPr>
            <a:r>
              <a:rPr lang="en-US" dirty="0" smtClean="0"/>
              <a:t>There aren’t                                       eggs in the fridge.</a:t>
            </a:r>
          </a:p>
          <a:p>
            <a:pPr marL="514350" indent="-514350">
              <a:buAutoNum type="arabicPeriod"/>
            </a:pPr>
            <a:r>
              <a:rPr lang="en-US" dirty="0" smtClean="0"/>
              <a:t>There’s                                                 sugar in the cake.</a:t>
            </a:r>
          </a:p>
          <a:p>
            <a:pPr marL="514350" indent="-514350">
              <a:buAutoNum type="arabicPeriod"/>
            </a:pPr>
            <a:r>
              <a:rPr lang="en-US" dirty="0" smtClean="0"/>
              <a:t>Have you got                                        mangoes?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67712" y="890016"/>
            <a:ext cx="1219200" cy="35356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a</a:t>
            </a:r>
            <a:r>
              <a:rPr lang="en-US" sz="2800" dirty="0" smtClean="0">
                <a:solidFill>
                  <a:srgbClr val="FF0000"/>
                </a:solidFill>
              </a:rPr>
              <a:t> lot of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06368" y="890016"/>
            <a:ext cx="1170432" cy="35356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m</a:t>
            </a:r>
            <a:r>
              <a:rPr lang="en-US" sz="2800" dirty="0" smtClean="0">
                <a:solidFill>
                  <a:srgbClr val="FF0000"/>
                </a:solidFill>
              </a:rPr>
              <a:t>uch</a:t>
            </a:r>
            <a:r>
              <a:rPr lang="en-US" sz="2800" dirty="0" smtClean="0"/>
              <a:t>     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72512" y="1341120"/>
            <a:ext cx="1146048" cy="39014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rgbClr val="FF0000"/>
                </a:solidFill>
              </a:rPr>
              <a:t>much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84320" y="1341120"/>
            <a:ext cx="1060704" cy="39014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>
                <a:solidFill>
                  <a:srgbClr val="FF0000"/>
                </a:solidFill>
              </a:rPr>
              <a:t>m</a:t>
            </a:r>
            <a:r>
              <a:rPr lang="en-US" sz="2800" dirty="0" smtClean="0">
                <a:solidFill>
                  <a:srgbClr val="FF0000"/>
                </a:solidFill>
              </a:rPr>
              <a:t>any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31264" y="2377440"/>
            <a:ext cx="1341120" cy="35356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rgbClr val="FF0000"/>
                </a:solidFill>
              </a:rPr>
              <a:t>many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86912" y="2377440"/>
            <a:ext cx="1389888" cy="35356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>
                <a:solidFill>
                  <a:srgbClr val="FF0000"/>
                </a:solidFill>
              </a:rPr>
              <a:t>a</a:t>
            </a:r>
            <a:r>
              <a:rPr lang="en-US" sz="2800" dirty="0" smtClean="0">
                <a:solidFill>
                  <a:srgbClr val="FF0000"/>
                </a:solidFill>
              </a:rPr>
              <a:t> lot of</a:t>
            </a:r>
            <a:r>
              <a:rPr lang="en-US" sz="2800" dirty="0" smtClean="0"/>
              <a:t>         </a:t>
            </a:r>
            <a:r>
              <a:rPr lang="en-US" sz="2800" dirty="0"/>
              <a:t> </a:t>
            </a:r>
            <a:r>
              <a:rPr lang="en-US" sz="2800" dirty="0" smtClean="0"/>
              <a:t>                             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688336" y="2974848"/>
            <a:ext cx="1304544" cy="256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rgbClr val="FF0000"/>
                </a:solidFill>
              </a:rPr>
              <a:t>much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42816" y="2962656"/>
            <a:ext cx="1255776" cy="2682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rgbClr val="FF0000"/>
                </a:solidFill>
              </a:rPr>
              <a:t>many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09216" y="3462528"/>
            <a:ext cx="1493520" cy="3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rgbClr val="FF0000"/>
                </a:solidFill>
              </a:rPr>
              <a:t>much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84320" y="3462528"/>
            <a:ext cx="1475232" cy="3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>
                <a:solidFill>
                  <a:srgbClr val="FF0000"/>
                </a:solidFill>
              </a:rPr>
              <a:t>a</a:t>
            </a:r>
            <a:r>
              <a:rPr lang="en-US" sz="2800" dirty="0" smtClean="0">
                <a:solidFill>
                  <a:srgbClr val="FF0000"/>
                </a:solidFill>
              </a:rPr>
              <a:t> lot of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42616" y="3913632"/>
            <a:ext cx="1395984" cy="40233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rgbClr val="FF0000"/>
                </a:solidFill>
              </a:rPr>
              <a:t>much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352544" y="3998976"/>
            <a:ext cx="1438656" cy="31699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rgbClr val="FF0000"/>
                </a:solidFill>
              </a:rPr>
              <a:t>many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276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0" grpId="0" animBg="1"/>
      <p:bldP spid="12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35803"/>
          </a:xfrm>
        </p:spPr>
        <p:txBody>
          <a:bodyPr/>
          <a:lstStyle/>
          <a:p>
            <a:pPr algn="ctr"/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</a:t>
            </a:r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leave the table?</a:t>
            </a:r>
            <a:b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Yes, you may.</a:t>
            </a:r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No, you may not.</a:t>
            </a:r>
            <a:endParaRPr lang="ru-RU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35039"/>
            <a:ext cx="10515600" cy="14192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443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536" y="365125"/>
            <a:ext cx="11948160" cy="59804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1, p. 48. Read and match. Then act out.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36" y="1207008"/>
            <a:ext cx="11948160" cy="5437632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5072" y="1472184"/>
            <a:ext cx="11362944" cy="59740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1</a:t>
            </a:r>
            <a:r>
              <a:rPr lang="en-US" sz="4000" b="1" dirty="0" smtClean="0">
                <a:solidFill>
                  <a:schemeClr val="tx1"/>
                </a:solidFill>
              </a:rPr>
              <a:t>. May I have some </a:t>
            </a:r>
            <a:r>
              <a:rPr lang="en-US" sz="4000" b="1" dirty="0">
                <a:solidFill>
                  <a:schemeClr val="tx1"/>
                </a:solidFill>
              </a:rPr>
              <a:t>m</a:t>
            </a:r>
            <a:r>
              <a:rPr lang="en-US" sz="4000" b="1" dirty="0" smtClean="0">
                <a:solidFill>
                  <a:schemeClr val="tx1"/>
                </a:solidFill>
              </a:rPr>
              <a:t>ore  potatoes, please?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0896" y="2340864"/>
            <a:ext cx="11362944" cy="48768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2. May I ask my friend for dinner?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0896" y="3051048"/>
            <a:ext cx="11362944" cy="57302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3. </a:t>
            </a:r>
            <a:r>
              <a:rPr lang="en-US" sz="4000" b="1" dirty="0">
                <a:solidFill>
                  <a:schemeClr val="tx1"/>
                </a:solidFill>
              </a:rPr>
              <a:t>M</a:t>
            </a:r>
            <a:r>
              <a:rPr lang="en-US" sz="4000" b="1" dirty="0" smtClean="0">
                <a:solidFill>
                  <a:schemeClr val="tx1"/>
                </a:solidFill>
              </a:rPr>
              <a:t>ay I wash my hands?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0144" y="3846576"/>
            <a:ext cx="11362944" cy="67056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4. May I eat my lunch in the living room?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0896" y="4925568"/>
            <a:ext cx="11521440" cy="5608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5. May I eat the apple pie, please? 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10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5125"/>
            <a:ext cx="11134344" cy="329819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456" y="902208"/>
            <a:ext cx="11765280" cy="5766816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9184" y="963168"/>
            <a:ext cx="11436096" cy="4145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chemeClr val="tx1"/>
                </a:solidFill>
              </a:rPr>
              <a:t>1</a:t>
            </a:r>
            <a:r>
              <a:rPr lang="en-US" sz="2800" b="1" dirty="0">
                <a:solidFill>
                  <a:schemeClr val="tx1"/>
                </a:solidFill>
              </a:rPr>
              <a:t>. May I have some more  potatoes, please?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9184" y="1469136"/>
            <a:ext cx="11436096" cy="3596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Sure, here you are.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9184" y="1950720"/>
            <a:ext cx="11436096" cy="35356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2. May I ask my friend for dinner?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9184" y="2426208"/>
            <a:ext cx="11436096" cy="4145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Of course you may. What’s her name?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9184" y="2938272"/>
            <a:ext cx="11436096" cy="3901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3. May I wash my hands?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9184" y="3535680"/>
            <a:ext cx="11436096" cy="4389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Yes, the bathroom’s down the hall.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9184" y="4181856"/>
            <a:ext cx="11436096" cy="4267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4. May I eat my lunch in the living room?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9184" y="4791456"/>
            <a:ext cx="11436096" cy="4389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No, you may not. Eat in the kitchen , please.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9184" y="5413248"/>
            <a:ext cx="11436096" cy="47548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5. May I eat the apple pie, please?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9184" y="5979696"/>
            <a:ext cx="11436095" cy="51735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Not yet. It’s still very hot.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54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1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53" y="84222"/>
            <a:ext cx="11947358" cy="63767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 2, p. 48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253" y="842212"/>
            <a:ext cx="11947358" cy="57992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All over the world!</a:t>
            </a:r>
          </a:p>
          <a:p>
            <a:pPr marL="0" indent="0" algn="ctr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Fish and chips is English,</a:t>
            </a:r>
          </a:p>
          <a:p>
            <a:pPr marL="0" indent="0" algn="ctr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Sushi’s Japanese.</a:t>
            </a:r>
          </a:p>
          <a:p>
            <a:pPr marL="0" indent="0" algn="ctr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Pizza is Italian,</a:t>
            </a:r>
          </a:p>
          <a:p>
            <a:pPr marL="0" indent="0" algn="ctr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is mozzarella cheese!</a:t>
            </a:r>
          </a:p>
          <a:p>
            <a:pPr marL="0" indent="0" algn="ctr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around the world</a:t>
            </a:r>
          </a:p>
          <a:p>
            <a:pPr marL="0" indent="0" algn="ctr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love to eat.</a:t>
            </a:r>
          </a:p>
          <a:p>
            <a:pPr marL="0" indent="0" algn="ctr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around the world</a:t>
            </a:r>
          </a:p>
          <a:p>
            <a:pPr marL="0" indent="0" algn="ctr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Food is such a treat!</a:t>
            </a:r>
          </a:p>
          <a:p>
            <a:pPr marL="0" indent="0" algn="ctr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Spain they eat paella,</a:t>
            </a:r>
          </a:p>
          <a:p>
            <a:pPr marL="0" indent="0" algn="ctr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China they eat rice.</a:t>
            </a:r>
          </a:p>
          <a:p>
            <a:pPr marL="0" indent="0" algn="ctr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Russians think potatoes</a:t>
            </a:r>
          </a:p>
          <a:p>
            <a:pPr marL="0" indent="0" algn="ctr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really, really nice!</a:t>
            </a:r>
          </a:p>
          <a:p>
            <a:pPr marL="0" indent="0" algn="ctr">
              <a:buNone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ru-RU" sz="2400" dirty="0"/>
          </a:p>
        </p:txBody>
      </p:sp>
      <p:pic>
        <p:nvPicPr>
          <p:cNvPr id="2050" name="Picture 2" descr="http://im1-tub-ru.yandex.net/i?id=1454bafcc8414ffcbb7d81d2ec23064b-40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031" y="1045464"/>
            <a:ext cx="21431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m2-tub-ru.yandex.net/i?id=880a69e68ae8741a7229c7826146f911-72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383" y="496824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im3-tub-ru.yandex.net/i?id=7b53d754b39d96c62e320eff1f7f5a01-59-144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2562" y="2018980"/>
            <a:ext cx="1524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im3-tub-ru.yandex.net/i?id=56a016800fe4354342bf3e5666ccc198-86-144&amp;n=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943" y="3027447"/>
            <a:ext cx="20193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im3-tub-ru.yandex.net/i?id=a1a29af6f901de8c4a349d50bbac274c-121-144&amp;n=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6651" y="3942068"/>
            <a:ext cx="1426463" cy="95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im0-tub-ru.yandex.net/i?id=85dd109ed15e2f8a6bf7e872f8adf7ad-81-144&amp;n=2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898" y="5009430"/>
            <a:ext cx="1929258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im0-tub-ru.yandex.net/i?id=b00de361543caf213903f05b814dbddc-48-144&amp;n=2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2562" y="5125564"/>
            <a:ext cx="1882465" cy="1196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625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52" y="192506"/>
            <a:ext cx="11959390" cy="39704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What kind of food: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dairy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smtClean="0">
                <a:solidFill>
                  <a:srgbClr val="00B050"/>
                </a:solidFill>
              </a:rPr>
              <a:t>fruit</a:t>
            </a:r>
            <a:r>
              <a:rPr lang="en-US" b="1" dirty="0">
                <a:solidFill>
                  <a:srgbClr val="FF0000"/>
                </a:solidFill>
              </a:rPr>
              <a:t>,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</a:rPr>
              <a:t>vegetable </a:t>
            </a:r>
            <a:r>
              <a:rPr lang="en-US" b="1" dirty="0" smtClean="0"/>
              <a:t>or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meat</a:t>
            </a:r>
            <a:r>
              <a:rPr lang="en-US" b="1" dirty="0" smtClean="0"/>
              <a:t>? Say!</a:t>
            </a:r>
            <a:endParaRPr lang="ru-RU" b="1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640720"/>
              </p:ext>
            </p:extLst>
          </p:nvPr>
        </p:nvGraphicFramePr>
        <p:xfrm>
          <a:off x="96838" y="769938"/>
          <a:ext cx="11958636" cy="596774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989659"/>
                <a:gridCol w="2989659"/>
                <a:gridCol w="2989659"/>
                <a:gridCol w="2989659"/>
              </a:tblGrid>
              <a:tr h="1193549">
                <a:tc>
                  <a:txBody>
                    <a:bodyPr/>
                    <a:lstStyle/>
                    <a:p>
                      <a:r>
                        <a:rPr lang="en-US" sz="5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dairy</a:t>
                      </a:r>
                      <a:endParaRPr lang="ru-RU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b="1" dirty="0" smtClean="0">
                          <a:solidFill>
                            <a:srgbClr val="00B050"/>
                          </a:solidFill>
                        </a:rPr>
                        <a:t>fruit</a:t>
                      </a:r>
                      <a:endParaRPr lang="ru-RU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b="1" dirty="0" smtClean="0">
                          <a:solidFill>
                            <a:srgbClr val="FFC000"/>
                          </a:solidFill>
                        </a:rPr>
                        <a:t>vegetable</a:t>
                      </a:r>
                      <a:endParaRPr lang="ru-RU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b="0" dirty="0" smtClean="0">
                          <a:solidFill>
                            <a:srgbClr val="FF0000"/>
                          </a:solidFill>
                        </a:rPr>
                        <a:t>meat</a:t>
                      </a:r>
                      <a:endParaRPr lang="ru-RU" sz="5400" b="0" dirty="0"/>
                    </a:p>
                  </a:txBody>
                  <a:tcPr/>
                </a:tc>
              </a:tr>
              <a:tr h="119354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9354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9354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9354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30" name="Picture 6" descr="http://im2-tub-ru.yandex.net/i?id=3a5fdc10992e1badc99537ed6e8ab9ff-132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2683" y="2024547"/>
            <a:ext cx="1294791" cy="105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1-tub-ru.yandex.net/i?id=49fc7a82c84a571ed9a2a90991dd1634-73-144&amp;n=2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66" y="2141621"/>
            <a:ext cx="1407293" cy="778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im0-tub-ru.yandex.net/i?id=f22358de7e416efee2c91736f28445c8-126-144&amp;n=2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6417" y="2024547"/>
            <a:ext cx="932688" cy="1021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im2-tub-ru.yandex.net/i?id=3c7a1e58db2cf40f52521397e61872ad-91-144&amp;n=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2683" y="3242742"/>
            <a:ext cx="1420562" cy="1065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im2-tub-ru.yandex.net/i?id=961ba592b1501a412c269394134eabcb-49-144&amp;n=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97" y="3240943"/>
            <a:ext cx="1420562" cy="1005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im3-tub-ru.yandex.net/i?id=1da155c90712df3f1f90355d604640b0-23-144&amp;n=2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97" y="4406918"/>
            <a:ext cx="1215191" cy="1072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im3-tub-ru.yandex.net/i?id=7c2fff4fef78f70ced4338df157365d1-111-144&amp;n=2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269" y="3237169"/>
            <a:ext cx="1378815" cy="100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://im1-tub-ru.yandex.net/i?id=f3bee8f4b1ec08369ea0d88cefb0a64a-19-144&amp;n=2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958" y="3240770"/>
            <a:ext cx="1354947" cy="1016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im2-tub-ru.yandex.net/i?id=3f9762dba20b631fb0ab4c0ab06a12c1-63-144&amp;n=2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878" y="4406917"/>
            <a:ext cx="1072227" cy="1072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://im2-tub-ru.yandex.net/i?id=2325de6aa8e706394fe20e6e042c538f-104-144&amp;n=2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2684" y="4406917"/>
            <a:ext cx="1079375" cy="1072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mango Best Hairstyles Ideas input type=&quot;hidden&quot; name=&quot;IL_IN_…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657" y="4406917"/>
            <a:ext cx="948921" cy="107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http://im1-tub-ru.yandex.net/i?id=b480e42db303198816df48859fb44b34-19-144&amp;n=21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693" y="2014661"/>
            <a:ext cx="1124146" cy="1067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056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883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97832"/>
            <a:ext cx="10515600" cy="547913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b="1" dirty="0">
                <a:solidFill>
                  <a:srgbClr val="FF0000"/>
                </a:solidFill>
              </a:rPr>
              <a:t>Excellent!!!</a:t>
            </a:r>
          </a:p>
          <a:p>
            <a:pPr algn="ctr">
              <a:buNone/>
            </a:pPr>
            <a:r>
              <a:rPr lang="en-US" sz="6000" b="1" dirty="0">
                <a:solidFill>
                  <a:srgbClr val="FF0000"/>
                </a:solidFill>
              </a:rPr>
              <a:t> </a:t>
            </a:r>
          </a:p>
          <a:p>
            <a:pPr algn="ctr">
              <a:buNone/>
            </a:pPr>
            <a:r>
              <a:rPr lang="en-US" sz="6000" b="1" dirty="0">
                <a:solidFill>
                  <a:srgbClr val="FF0000"/>
                </a:solidFill>
              </a:rPr>
              <a:t>Thank you for your performance!</a:t>
            </a:r>
            <a:endParaRPr lang="ru-RU" sz="6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6000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5538255" y="4278667"/>
            <a:ext cx="914400" cy="914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731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760" y="365125"/>
            <a:ext cx="11558016" cy="80530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How much do you know about food around the world?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5760" y="1402080"/>
            <a:ext cx="11558016" cy="5096256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What is another name for </a:t>
            </a:r>
            <a:r>
              <a:rPr lang="en-US" b="1" dirty="0" smtClean="0"/>
              <a:t>chips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29056" y="2206752"/>
            <a:ext cx="2938272" cy="107289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A   English fries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53440" y="3700272"/>
            <a:ext cx="2938272" cy="104851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B    French fries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53440" y="5300472"/>
            <a:ext cx="2962656" cy="9387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C   American fries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51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032" y="109729"/>
            <a:ext cx="11692128" cy="15849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032" y="597408"/>
            <a:ext cx="11692128" cy="6010656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Where is </a:t>
            </a:r>
            <a:r>
              <a:rPr lang="en-US" b="1" dirty="0" smtClean="0"/>
              <a:t>Cheddar cheese </a:t>
            </a:r>
            <a:r>
              <a:rPr lang="en-US" dirty="0" smtClean="0"/>
              <a:t>from?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60832" y="1524000"/>
            <a:ext cx="4267200" cy="119481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A          Spain 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60832" y="3389376"/>
            <a:ext cx="4352544" cy="112166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B          England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60832" y="5230368"/>
            <a:ext cx="4352544" cy="11704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C         France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90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" y="219457"/>
            <a:ext cx="11875008" cy="24383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80" y="646176"/>
            <a:ext cx="11875008" cy="59375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In Italy, when you order a cappuccino, they bring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85216" y="1609344"/>
            <a:ext cx="4194048" cy="112166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A     lemonade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85216" y="3681984"/>
            <a:ext cx="4194048" cy="914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B      coffee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70560" y="5327904"/>
            <a:ext cx="4108704" cy="98755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C      milk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35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688" y="146305"/>
            <a:ext cx="11911584" cy="23164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688" y="536448"/>
            <a:ext cx="11826240" cy="6132576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If an American is eating </a:t>
            </a:r>
            <a:r>
              <a:rPr lang="en-US" b="1" dirty="0" smtClean="0"/>
              <a:t>a cookie</a:t>
            </a:r>
            <a:r>
              <a:rPr lang="en-US" dirty="0" smtClean="0"/>
              <a:t>, he’s eating a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43712" y="1292352"/>
            <a:ext cx="4169664" cy="10911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A            cake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43712" y="3261360"/>
            <a:ext cx="4255008" cy="11277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B             biscuit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29056" y="5266944"/>
            <a:ext cx="4279392" cy="107289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C         sandwich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30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072" y="365125"/>
            <a:ext cx="11753088" cy="11036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072" y="633984"/>
            <a:ext cx="11753088" cy="59375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In Japan, they eat</a:t>
            </a:r>
            <a:r>
              <a:rPr lang="en-US" b="1" dirty="0" smtClean="0"/>
              <a:t> sushi</a:t>
            </a:r>
            <a:r>
              <a:rPr lang="en-US" dirty="0" smtClean="0"/>
              <a:t>. What is it?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57656" y="1816608"/>
            <a:ext cx="4584192" cy="914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A           meat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85088" y="3456432"/>
            <a:ext cx="4584192" cy="914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B           fish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30224" y="5096256"/>
            <a:ext cx="4639056" cy="914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C            fruit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1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Well done!!!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22295" y="2021305"/>
            <a:ext cx="4006516" cy="2935706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063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7264"/>
            <a:ext cx="10515600" cy="34956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41248"/>
            <a:ext cx="10515600" cy="58521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http://im0-tub-ru.yandex.net/i?id=bc3c31d42701f64ec609d6d2a708bb8a-103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279" y="828528"/>
            <a:ext cx="1872000" cy="18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06496" y="1328928"/>
            <a:ext cx="4474464" cy="11704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= one pound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90278" y="2992608"/>
            <a:ext cx="1279770" cy="13651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/>
              <a:t>85 p</a:t>
            </a:r>
            <a:endParaRPr lang="ru-RU" sz="4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88279" y="2901696"/>
            <a:ext cx="4592681" cy="14364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= eighty – five pence/ p</a:t>
            </a:r>
            <a:endParaRPr lang="ru-RU" sz="3200" b="1" dirty="0">
              <a:solidFill>
                <a:schemeClr val="tx1"/>
              </a:solidFill>
            </a:endParaRPr>
          </a:p>
        </p:txBody>
      </p:sp>
      <p:pic>
        <p:nvPicPr>
          <p:cNvPr id="8" name="Picture 2" descr="http://im0-tub-ru.yandex.net/i?id=bc3c31d42701f64ec609d6d2a708bb8a-103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679" y="980928"/>
            <a:ext cx="1872000" cy="18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im0-tub-ru.yandex.net/i?id=bc3c31d42701f64ec609d6d2a708bb8a-103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257" y="1100224"/>
            <a:ext cx="1872000" cy="18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664" y="4589745"/>
            <a:ext cx="1393016" cy="187163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352800" y="5047488"/>
            <a:ext cx="4572000" cy="141389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= one pound twenty (pence)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21408" y="5018375"/>
            <a:ext cx="1119271" cy="140153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1. 20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35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" y="134113"/>
            <a:ext cx="11692128" cy="47548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3840" y="780288"/>
            <a:ext cx="11777472" cy="5913120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http://im1-tub-ru.yandex.net/i?id=5e884f30ebbd082dc9e6f5e692747b91-107-144&amp;n=2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7F8F3"/>
              </a:clrFrom>
              <a:clrTo>
                <a:srgbClr val="F7F8F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5" y="902843"/>
            <a:ext cx="285750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2-tub-ru.yandex.net/i?id=66097e4b2ed32a1dc32f5e17fc375257-110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023" y="902843"/>
            <a:ext cx="20764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1-tub-ru.yandex.net/i?id=c3f4b6b7801313a8843f5e4d3275b179-04-144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199" y="956882"/>
            <a:ext cx="26098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3-tub-ru.yandex.net/i?id=d1658e7754691cdce72bd8c9039fdffd-84-144&amp;n=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5846" y="1118616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im0-tub-ru.yandex.net/i?id=b50fac79bf03025aacd08c1745bedbe1-63-144&amp;n=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103" y="3525615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im2-tub-ru.yandex.net/i?id=0d2d35c33cb114e2205dc6b67f9674ef-60-144&amp;n=2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823" y="3929729"/>
            <a:ext cx="8382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im0-tub-ru.yandex.net/i?id=ea362ee4cdde2d11a2156314cfff90b0-42-144&amp;n=2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3032" y="4042632"/>
            <a:ext cx="10287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im2-tub-ru.yandex.net/i?id=6c3b2a61bb91fdf2076523299a8f52b4-07-144&amp;n=2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096" y="3603720"/>
            <a:ext cx="1047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75857" y="2594800"/>
            <a:ext cx="2758313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a </a:t>
            </a:r>
            <a:r>
              <a:rPr lang="en-US" sz="2800" b="1" dirty="0" smtClean="0">
                <a:solidFill>
                  <a:srgbClr val="C00000"/>
                </a:solidFill>
              </a:rPr>
              <a:t>packet</a:t>
            </a:r>
            <a:r>
              <a:rPr lang="en-US" sz="2800" b="1" dirty="0" smtClean="0">
                <a:solidFill>
                  <a:schemeClr val="tx1"/>
                </a:solidFill>
              </a:rPr>
              <a:t> of biscuits   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91841" y="2502281"/>
            <a:ext cx="2780662" cy="11198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bar</a:t>
            </a:r>
            <a:r>
              <a:rPr lang="en-US" sz="2800" b="1" dirty="0" smtClean="0">
                <a:solidFill>
                  <a:schemeClr val="tx1"/>
                </a:solidFill>
              </a:rPr>
              <a:t> of chocolate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43191" y="2547365"/>
            <a:ext cx="2682240" cy="10747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kilo</a:t>
            </a:r>
            <a:r>
              <a:rPr lang="en-US" sz="2800" b="1" dirty="0" smtClean="0">
                <a:solidFill>
                  <a:schemeClr val="tx1"/>
                </a:solidFill>
              </a:rPr>
              <a:t> of potatoes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096119" y="2547365"/>
            <a:ext cx="2839849" cy="10747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a</a:t>
            </a:r>
            <a:r>
              <a:rPr lang="en-US" sz="2800" b="1" dirty="0" smtClean="0">
                <a:solidFill>
                  <a:srgbClr val="C00000"/>
                </a:solidFill>
              </a:rPr>
              <a:t> loaf </a:t>
            </a:r>
            <a:r>
              <a:rPr lang="en-US" sz="2800" b="1" dirty="0" smtClean="0">
                <a:solidFill>
                  <a:schemeClr val="tx1"/>
                </a:solidFill>
              </a:rPr>
              <a:t>of bread 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89 p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6492" y="4901278"/>
            <a:ext cx="2415476" cy="11947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jar</a:t>
            </a:r>
            <a:r>
              <a:rPr lang="en-US" sz="2800" b="1" dirty="0" smtClean="0">
                <a:solidFill>
                  <a:schemeClr val="tx1"/>
                </a:solidFill>
              </a:rPr>
              <a:t> of jam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62656" y="5471382"/>
            <a:ext cx="250037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carton</a:t>
            </a:r>
            <a:r>
              <a:rPr lang="en-US" sz="2800" b="1" dirty="0" smtClean="0">
                <a:solidFill>
                  <a:schemeClr val="tx1"/>
                </a:solidFill>
              </a:rPr>
              <a:t> of milk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95 p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94667" y="5471381"/>
            <a:ext cx="2793429" cy="9144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bottle</a:t>
            </a:r>
            <a:r>
              <a:rPr lang="en-US" sz="2800" b="1" dirty="0" smtClean="0">
                <a:solidFill>
                  <a:schemeClr val="tx1"/>
                </a:solidFill>
              </a:rPr>
              <a:t> of Coke 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95 p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520049" y="5471382"/>
            <a:ext cx="2989199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tin</a:t>
            </a:r>
            <a:r>
              <a:rPr lang="en-US" sz="2800" b="1" dirty="0" smtClean="0">
                <a:solidFill>
                  <a:schemeClr val="tx1"/>
                </a:solidFill>
              </a:rPr>
              <a:t> of beans 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67 p</a:t>
            </a:r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20" name="Picture 2" descr="http://im0-tub-ru.yandex.net/i?id=bc3c31d42701f64ec609d6d2a708bb8a-103-144&amp;n=2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057" y="3091084"/>
            <a:ext cx="457033" cy="370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http://im0-tub-ru.yandex.net/i?id=bc3c31d42701f64ec609d6d2a708bb8a-103-144&amp;n=2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172" y="2549491"/>
            <a:ext cx="450660" cy="35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ttp://im0-tub-ru.yandex.net/i?id=bc3c31d42701f64ec609d6d2a708bb8a-103-144&amp;n=2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364" y="2725198"/>
            <a:ext cx="449548" cy="305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://im0-tub-ru.yandex.net/i?id=bc3c31d42701f64ec609d6d2a708bb8a-103-144&amp;n=2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026" y="5742431"/>
            <a:ext cx="464407" cy="353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Скругленный прямоугольник 11"/>
          <p:cNvSpPr/>
          <p:nvPr/>
        </p:nvSpPr>
        <p:spPr>
          <a:xfrm>
            <a:off x="2206753" y="3091083"/>
            <a:ext cx="914400" cy="41811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1.09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158103" y="2508187"/>
            <a:ext cx="890526" cy="3959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1.15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058912" y="2618343"/>
            <a:ext cx="866519" cy="4727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2.15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936003" y="5742430"/>
            <a:ext cx="855964" cy="3535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1.10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87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549</Words>
  <Application>Microsoft Office PowerPoint</Application>
  <PresentationFormat>Широкоэкранный</PresentationFormat>
  <Paragraphs>117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Тема Office</vt:lpstr>
      <vt:lpstr>Make a meal of it!</vt:lpstr>
      <vt:lpstr>How much do you know about food around the world?</vt:lpstr>
      <vt:lpstr>Презентация PowerPoint</vt:lpstr>
      <vt:lpstr>Презентация PowerPoint</vt:lpstr>
      <vt:lpstr>Презентация PowerPoint</vt:lpstr>
      <vt:lpstr>Презентация PowerPoint</vt:lpstr>
      <vt:lpstr>Well done!!!</vt:lpstr>
      <vt:lpstr>Презентация PowerPoint</vt:lpstr>
      <vt:lpstr>Презентация PowerPoint</vt:lpstr>
      <vt:lpstr>Презентация PowerPoint</vt:lpstr>
      <vt:lpstr>Ex. 3, p. 46                    Read and choose  </vt:lpstr>
      <vt:lpstr>May I leave the table? Yes, you may. No, you may not.</vt:lpstr>
      <vt:lpstr>Ex. 1, p. 48. Read and match. Then act out.</vt:lpstr>
      <vt:lpstr>Презентация PowerPoint</vt:lpstr>
      <vt:lpstr>Ex 2, p. 48</vt:lpstr>
      <vt:lpstr>What kind of food: dairy, fruit, vegetable or meat? Say!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60</cp:revision>
  <dcterms:created xsi:type="dcterms:W3CDTF">2014-11-25T13:51:56Z</dcterms:created>
  <dcterms:modified xsi:type="dcterms:W3CDTF">2014-12-07T03:24:02Z</dcterms:modified>
</cp:coreProperties>
</file>