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2" r:id="rId11"/>
    <p:sldId id="269" r:id="rId12"/>
    <p:sldId id="272" r:id="rId13"/>
    <p:sldId id="267" r:id="rId14"/>
    <p:sldId id="277" r:id="rId15"/>
    <p:sldId id="268" r:id="rId16"/>
    <p:sldId id="273" r:id="rId17"/>
    <p:sldId id="257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6F26B8-9119-4168-B168-08647117CBE4}" type="datetimeFigureOut">
              <a:rPr lang="ru-RU" smtClean="0"/>
              <a:t>26.06.2014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42DEB6-E2E3-46A3-BA56-47A7D00A702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6712" y="5013176"/>
            <a:ext cx="8507288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учитель английского языка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                             МБОУ «СОШ №15»г. Гусь-Хрустальный 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         Горчакова Елена Павловна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Презентация к уроку повторения и обобщения материала по теме «Прилагательные».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Unscramble the words. </a:t>
            </a:r>
            <a:r>
              <a:rPr lang="ru-RU" dirty="0" smtClean="0">
                <a:solidFill>
                  <a:srgbClr val="FF0000"/>
                </a:solidFill>
              </a:rPr>
              <a:t>Расшифруйте слова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700808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utec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etlilt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nunyf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odgo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lycnuku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nireldfy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folyju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ypahp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daletnent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 yourself.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268760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utec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cute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nice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etlilt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little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nunyf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funny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odgo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lycnuku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unlucky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nireldfy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friendly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folyju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joyful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ypahp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happy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daletnent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talented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Match the picture and the sentence</a:t>
            </a:r>
            <a:r>
              <a:rPr lang="en-US" sz="3200" dirty="0" smtClean="0">
                <a:solidFill>
                  <a:srgbClr val="7030A0"/>
                </a:solidFill>
              </a:rPr>
              <a:t>. 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Соедини картинку и предложение.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K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33587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K:\1126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026651"/>
            <a:ext cx="2556694" cy="170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: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90699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6136" y="5520302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They are happy.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4434" y="5581857"/>
            <a:ext cx="1851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She is kind.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661" y="5589240"/>
            <a:ext cx="190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He is smart.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7" name="Скругленная соединительная линия 6"/>
          <p:cNvCxnSpPr/>
          <p:nvPr/>
        </p:nvCxnSpPr>
        <p:spPr>
          <a:xfrm>
            <a:off x="1795711" y="3731785"/>
            <a:ext cx="4648497" cy="1788517"/>
          </a:xfrm>
          <a:prstGeom prst="curved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Скругленная соединительная линия 8"/>
          <p:cNvCxnSpPr/>
          <p:nvPr/>
        </p:nvCxnSpPr>
        <p:spPr>
          <a:xfrm rot="10800000" flipV="1">
            <a:off x="1819335" y="3823279"/>
            <a:ext cx="3384376" cy="1857455"/>
          </a:xfrm>
          <a:prstGeom prst="curvedConnector3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4119959" y="3979589"/>
            <a:ext cx="2988948" cy="1674466"/>
          </a:xfrm>
          <a:prstGeom prst="curvedConnector3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29" y="332656"/>
            <a:ext cx="8229600" cy="1296144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Finish the sentences with the suitable words. </a:t>
            </a:r>
            <a:r>
              <a:rPr lang="ru-RU" sz="2800" b="1" u="sng" dirty="0" smtClean="0">
                <a:solidFill>
                  <a:srgbClr val="00B050"/>
                </a:solidFill>
              </a:rPr>
              <a:t>Закончите предложения</a:t>
            </a:r>
            <a:r>
              <a:rPr lang="en-US" sz="2800" b="1" u="sng" dirty="0" smtClean="0">
                <a:solidFill>
                  <a:srgbClr val="00B050"/>
                </a:solidFill>
              </a:rPr>
              <a:t> </a:t>
            </a:r>
            <a:r>
              <a:rPr lang="ru-RU" sz="2800" b="1" u="sng" dirty="0" smtClean="0">
                <a:solidFill>
                  <a:srgbClr val="00B050"/>
                </a:solidFill>
              </a:rPr>
              <a:t>подходящими по смыслу словами.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9618" y="4527275"/>
            <a:ext cx="64246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3. Leopold is ________ and __________.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onstantia" pitchFamily="18" charset="0"/>
            </a:endParaRPr>
          </a:p>
        </p:txBody>
      </p:sp>
      <p:pic>
        <p:nvPicPr>
          <p:cNvPr id="2050" name="Picture 2" descr="K:\1208791866_leopold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7" y="4834538"/>
            <a:ext cx="1296144" cy="163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K:\original-236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3" y="3108884"/>
            <a:ext cx="1261298" cy="160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:\0001-001-Geroi-multfilm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75" y="1694178"/>
            <a:ext cx="1592677" cy="134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2011" y="1965212"/>
            <a:ext cx="5453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1. They are  ________and _________.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2349" y="3736755"/>
            <a:ext cx="4891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Jerry is  ________ and ________.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55917" y="2248562"/>
            <a:ext cx="136127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k</a:t>
            </a:r>
            <a:r>
              <a:rPr lang="en-US" sz="2400" b="1" dirty="0" smtClean="0">
                <a:solidFill>
                  <a:srgbClr val="FFFF00"/>
                </a:solidFill>
              </a:rPr>
              <a:t>ind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s</a:t>
            </a:r>
            <a:r>
              <a:rPr lang="en-US" sz="2400" b="1" dirty="0" smtClean="0">
                <a:solidFill>
                  <a:srgbClr val="FFFF00"/>
                </a:solidFill>
              </a:rPr>
              <a:t>mart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f</a:t>
            </a:r>
            <a:r>
              <a:rPr lang="en-US" sz="2400" b="1" dirty="0" smtClean="0">
                <a:solidFill>
                  <a:srgbClr val="FFFF00"/>
                </a:solidFill>
              </a:rPr>
              <a:t>unny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f</a:t>
            </a:r>
            <a:r>
              <a:rPr lang="en-US" sz="2400" b="1" dirty="0" smtClean="0">
                <a:solidFill>
                  <a:srgbClr val="FFFF00"/>
                </a:solidFill>
              </a:rPr>
              <a:t>riendly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b</a:t>
            </a:r>
            <a:r>
              <a:rPr lang="en-US" sz="2400" b="1" dirty="0" smtClean="0">
                <a:solidFill>
                  <a:srgbClr val="FFFF00"/>
                </a:solidFill>
              </a:rPr>
              <a:t>rave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n</a:t>
            </a:r>
            <a:r>
              <a:rPr lang="en-US" sz="2400" b="1" dirty="0" smtClean="0">
                <a:solidFill>
                  <a:srgbClr val="FFFF00"/>
                </a:solidFill>
              </a:rPr>
              <a:t>ice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u</a:t>
            </a:r>
            <a:r>
              <a:rPr lang="en-US" sz="2400" b="1" dirty="0" smtClean="0">
                <a:solidFill>
                  <a:srgbClr val="FFFF00"/>
                </a:solidFill>
              </a:rPr>
              <a:t>nlucky</a:t>
            </a:r>
          </a:p>
          <a:p>
            <a:r>
              <a:rPr lang="en-US" sz="2400" b="1" dirty="0">
                <a:solidFill>
                  <a:srgbClr val="FFFF00"/>
                </a:solidFill>
              </a:rPr>
              <a:t>c</a:t>
            </a:r>
            <a:r>
              <a:rPr lang="en-US" sz="2400" b="1" dirty="0" smtClean="0">
                <a:solidFill>
                  <a:srgbClr val="FFFF00"/>
                </a:solidFill>
              </a:rPr>
              <a:t>ute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29" y="332656"/>
            <a:ext cx="8229600" cy="9361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Check yourself.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9618" y="4527275"/>
            <a:ext cx="64246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rgbClr val="7030A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Leopold  is  kind  and  nice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onstantia" pitchFamily="18" charset="0"/>
            </a:endParaRPr>
          </a:p>
        </p:txBody>
      </p:sp>
      <p:pic>
        <p:nvPicPr>
          <p:cNvPr id="2050" name="Picture 2" descr="K:\1208791866_leopold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7" y="4834538"/>
            <a:ext cx="1296144" cy="163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K:\original-236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3" y="3108884"/>
            <a:ext cx="1261298" cy="160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:\0001-001-Geroi-multfilm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75" y="1694178"/>
            <a:ext cx="1592677" cy="134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02010" y="1965212"/>
            <a:ext cx="61345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1. They are  </a:t>
            </a:r>
            <a:r>
              <a:rPr lang="en-US" sz="2400" b="1" dirty="0" smtClean="0">
                <a:solidFill>
                  <a:srgbClr val="002060"/>
                </a:solidFill>
              </a:rPr>
              <a:t>funny  and  friendly.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2348" y="3736755"/>
            <a:ext cx="6344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dirty="0">
                <a:solidFill>
                  <a:srgbClr val="FF0000"/>
                </a:solidFill>
              </a:rPr>
              <a:t>Jerry </a:t>
            </a:r>
            <a:r>
              <a:rPr lang="en-US" sz="2400" b="1" dirty="0" smtClean="0">
                <a:solidFill>
                  <a:srgbClr val="FF0000"/>
                </a:solidFill>
              </a:rPr>
              <a:t> is  smart  and  brave.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8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Describe the character. </a:t>
            </a:r>
            <a:r>
              <a:rPr lang="ru-RU" b="1" u="sng" dirty="0" smtClean="0">
                <a:solidFill>
                  <a:srgbClr val="002060"/>
                </a:solidFill>
              </a:rPr>
              <a:t>Опиши героя.</a:t>
            </a:r>
            <a:endParaRPr lang="ru-RU" b="1" u="sng" dirty="0">
              <a:solidFill>
                <a:srgbClr val="002060"/>
              </a:solidFill>
            </a:endParaRPr>
          </a:p>
        </p:txBody>
      </p:sp>
      <p:pic>
        <p:nvPicPr>
          <p:cNvPr id="3074" name="Picture 2" descr="K: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56710"/>
            <a:ext cx="2520280" cy="1514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K: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19701"/>
            <a:ext cx="1552575" cy="2943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:\x_d112518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32" y="1964970"/>
            <a:ext cx="3151543" cy="24979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C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Thank you for the lesson.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2304255" cy="2146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2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17032"/>
            <a:ext cx="2376264" cy="2193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772816"/>
            <a:ext cx="2016224" cy="2220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Ссылки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1988" y="1417326"/>
            <a:ext cx="95770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en-US" dirty="0" smtClean="0"/>
              <a:t>http</a:t>
            </a:r>
            <a:r>
              <a:rPr lang="en-US" dirty="0"/>
              <a:t>://www.google.ru/imgres?imgurl=http://starinform.com/wp-content/uploads/2012/11/gBkdQ8vywHY-600x351.jpg&amp;imgrefurl=http://starinform.com/istoriya-uspexa/sekrety-schastlivyx-lyudej.html&amp;h=351&amp;w=600&amp;tbnid=2ZtKWdRC6B2unM:&amp;zoom=1&amp;docid=5CcATQ-NCGPihM&amp;ei=6AKsU7vCH8qGywOq34Bo&amp;tbm=isch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564" y="2902271"/>
            <a:ext cx="8428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www.google.ru/imgres?imgurl=http%3A%2F%2Fi.obozrevatel.ua%2F15%2</a:t>
            </a:r>
            <a:endParaRPr lang="ru-RU" dirty="0" smtClean="0"/>
          </a:p>
          <a:p>
            <a:r>
              <a:rPr lang="en-US" dirty="0" smtClean="0"/>
              <a:t>F1593364%2F112675.jpg&amp;imgrefurl=http%3A%2F%2Flife.obozrevatel.com%2Fboiling%2F14783-10-samyih-umnyih-lyudej-kotoryie-zhivut-sejchas.htm&amp;h=440&amp;w=660&amp;tbnid</a:t>
            </a:r>
            <a:r>
              <a:rPr lang="en-US" dirty="0"/>
              <a:t>=-EhZc4-T6dDGeM%3A&amp;zoom=1&amp;docid=CDU48TQuTUxIpM&amp;ei=ywKsU_H1LOH8ygOisIGwBw&amp;tbm=isch&amp;ved=0CIYBEDMoYTBh&amp;iact=rc&amp;uact=3&amp;dur=392&amp;page=4&amp;start=73&amp;ndsp=27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5140" y="4933596"/>
            <a:ext cx="8626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</a:t>
            </a:r>
            <a:r>
              <a:rPr lang="en-US" dirty="0" smtClean="0"/>
              <a:t>http</a:t>
            </a:r>
            <a:r>
              <a:rPr lang="en-US" dirty="0"/>
              <a:t>://www.google.ru/imgres?imgurl=http%3A%2F%2Fstat20.privet.ru%2Flr%2F0c0899158475e17cc6d508ee982941b1&amp;imgrefurl=http%3A%2F%2Fblogs.privet.ru%2Fcommunity%2Farianija%2F119883258&amp;h=591&amp;w=600&amp;tbnid=GE__Ru8fRKJNtM%3A&amp;zoom=1&amp;docid=wy7wujRDPek7PM&amp;ei=8AKsU5nKF6P8ywP10oHQCQ&amp;tbm=isch&amp;ved=0CCMQMygHMAc&amp;iact=rc&amp;uact=3&amp;dur=1303&amp;page=1&amp;start=0&amp;ndsp=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13148" y="143646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</a:t>
            </a:r>
          </a:p>
          <a:p>
            <a:r>
              <a:rPr lang="en-US" dirty="0" smtClean="0"/>
              <a:t>http</a:t>
            </a:r>
            <a:r>
              <a:rPr lang="en-US" dirty="0"/>
              <a:t>://www.google.ru/imgres?imgurl=http://allday.ru/uploads/posts/thumbs/1208791866_leopold_3.jpg&amp;imgrefurl=http://downloads-world.net/?a%3Df%26b%3DqcGlRppZyZmmk9KnqpNXxK-dj5Cnt4edtcKisotOhoS8m7Sp&amp;h=632&amp;w=500&amp;tbnid=HVx6Te1duf4ysM:&amp;zoom=1&amp;docid=QnKNMZCzfdsjKM&amp;ei=bQSsU63vK4iCzAOD1IKoBw&amp;tbm=isch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2972" y="1914396"/>
            <a:ext cx="88110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</a:t>
            </a:r>
          </a:p>
          <a:p>
            <a:r>
              <a:rPr lang="en-US" dirty="0" smtClean="0"/>
              <a:t>http</a:t>
            </a:r>
            <a:r>
              <a:rPr lang="en-US" dirty="0"/>
              <a:t>://www.google.ru/imgres?imgurl=http%3A%2F%2Fkartadohoda.ru%2Fwp-content%2Fuploads%2F2012%2F08%2Foriginal-236x300.jpg&amp;imgrefurl=http%3A%2F%2Fkartadohoda.ru%2Fbiznes-ideya-pisma-ot-lyubimyx-geroev-multikov%2F&amp;h=300&amp;w=236&amp;tbnid=jojyO-pRc__kHM%3A&amp;zoom=1&amp;docid=w_qjHgJfPEtf8M&amp;ei=bQSsU63vK4iCzAOD1IKoBw&amp;tbm=isch&amp;ved=0CCUQMygJMAk&amp;iact=rc&amp;uact=3&amp;dur=439&amp;page=1&amp;start=0&amp;ndsp=27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280" y="4149645"/>
            <a:ext cx="847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</a:t>
            </a:r>
            <a:r>
              <a:rPr lang="en-US" dirty="0" smtClean="0"/>
              <a:t>http</a:t>
            </a:r>
            <a:r>
              <a:rPr lang="en-US" dirty="0"/>
              <a:t>://www.google.ru/imgres?imgurl=http%3A%2F%2F900igr.net%2Fdatai%2Fiskusstvo%2FMultiki.files%2F0001-001-Geroi-multfilmov.jpg&amp;imgrefurl=http%3A%2F%2F900igr.net%2Ffotografii%2Fiskusstvo%2FMultiki.files%2F001-Geroi-multfilmov.html&amp;h=288&amp;w=342&amp;tbnid=6oClQnx9JnoUxM%3A&amp;zoom=1&amp;docid=RyZl0SDo3nrdZM&amp;ei=bQSsU63vK4iCzAOD1IKoBw&amp;tbm=isch&amp;ved=0CFcQMygyMDI&amp;iact=rc&amp;uact=3&amp;dur=343&amp;page=2&amp;start=27&amp;ndsp=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3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332656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</a:t>
            </a:r>
            <a:r>
              <a:rPr lang="en-US" dirty="0" smtClean="0"/>
              <a:t>http</a:t>
            </a:r>
            <a:r>
              <a:rPr lang="en-US" dirty="0"/>
              <a:t>://www.google.ru/imgres?imgurl=http%3A%2F%2Fsocvopros.ru%2Fuploads%2Fimages%2F00%2F01%2F38%2F2011%2F02%2F10%2F88f52131e4.jpg&amp;imgrefurl=http%3A%2F%2Fsocvopros.ru%2Fblog%2FV_Kontakte_-_Graffiti%2F552.html&amp;h=250&amp;w=500&amp;tbnid=8omVvzHFh7fQRM%3A&amp;zoom=1&amp;docid=a9NUFjDDOis0LM&amp;ei=bQSsU63vK4iCzAOD1IKoBw&amp;tbm=isch&amp;ved=0CHQQMyhPME8&amp;iact=rc&amp;uact=3&amp;dur=5448&amp;page=3&amp;start=56&amp;ndsp=29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9024" y="2383805"/>
            <a:ext cx="8533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8.</a:t>
            </a:r>
          </a:p>
          <a:p>
            <a:r>
              <a:rPr lang="en-US" dirty="0" smtClean="0"/>
              <a:t>http</a:t>
            </a:r>
            <a:r>
              <a:rPr lang="en-US" dirty="0"/>
              <a:t>://www.google.ru/imgres?imgurl=http%3A%2F%2Fdisneyland-pari.ucoz.ru%2Fpng%2Fgeroi_disneya_17.png&amp;imgrefurl=http%3A%2F%2Fdisneyland-pari.ucoz.ru%2Fblog%2Fgeroi_uolta_disneja_kartinki_png_skachat%2F2013-10-16-2&amp;h=500&amp;w=265&amp;tbnid=3eW0U2GPCEwBdM%3A&amp;zoom=1&amp;docid=3u_dhLdILHGZUM&amp;ei=fwWsU5WsHsGAywOAuYDQDQ&amp;tbm=isch&amp;ved=0CDcQMygvMC84ZA&amp;iact=rc&amp;uact=3&amp;dur=2175&amp;page=6&amp;start=146&amp;ndsp=29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6712" y="4410660"/>
            <a:ext cx="8578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9. </a:t>
            </a:r>
            <a:r>
              <a:rPr lang="en-US" dirty="0" smtClean="0"/>
              <a:t>http</a:t>
            </a:r>
            <a:r>
              <a:rPr lang="en-US" dirty="0"/>
              <a:t>://www.google.ru/imgres?imgurl=http%3A%2F%2Fcs9868.userapi.com%2Fu29527240%2F-14%2Fx_d1125188.jpg&amp;imgrefurl=http%3A%2F%2Fwww.liveinternet.ru%2Ftags%2F%25E3%25E5%25F0%25EE%25E8%2B%25EC%25F3%25EB%25FC%25F2%25E8%25EA%25EE%25E2%2F&amp;h=436&amp;w=550&amp;tbnid=WdrrEBKIoeIAoM%3A&amp;zoom=1&amp;docid=8_VgO4eYg0CWFM&amp;ei=MAasU779F4X9ygPdsICQDQ&amp;tbm=isch&amp;ved=0CB0QMygVMBU4yAE&amp;iact=rc&amp;uact=3&amp;dur=430&amp;page=8&amp;start=206&amp;ndsp=31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3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en-US" b="1" u="sng" dirty="0" smtClean="0">
                <a:solidFill>
                  <a:srgbClr val="FFFF00"/>
                </a:solidFill>
              </a:rPr>
              <a:t>Topical Vocabulary.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628800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nice                                             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friendly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silly                                           </a:t>
            </a:r>
            <a:r>
              <a:rPr lang="en-US" sz="2800" dirty="0" smtClean="0">
                <a:solidFill>
                  <a:srgbClr val="002060"/>
                </a:solidFill>
              </a:rPr>
              <a:t>    </a:t>
            </a:r>
            <a:r>
              <a:rPr lang="en-US" sz="2800" dirty="0" smtClean="0">
                <a:solidFill>
                  <a:srgbClr val="002060"/>
                </a:solidFill>
              </a:rPr>
              <a:t>unlucky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cute                                               funny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talented                                        brave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smart     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joyful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kind                                            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little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merry      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evil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big          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good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small                                          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smtClean="0">
                <a:solidFill>
                  <a:srgbClr val="002060"/>
                </a:solidFill>
              </a:rPr>
              <a:t>happy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980728"/>
            <a:ext cx="5924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Let’s read and translate the words.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Match the words and the sounds. </a:t>
            </a:r>
            <a:r>
              <a:rPr lang="ru-RU" u="sng" dirty="0" smtClean="0">
                <a:solidFill>
                  <a:srgbClr val="002060"/>
                </a:solidFill>
              </a:rPr>
              <a:t>Соотнесите звуки и слова</a:t>
            </a:r>
            <a:r>
              <a:rPr lang="en-US" u="sng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5949280"/>
            <a:ext cx="9023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joyful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smart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brave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cute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silly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merry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kind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 rot="21066496">
            <a:off x="450599" y="1269844"/>
            <a:ext cx="1080120" cy="17281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[e]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68144" y="1196752"/>
            <a:ext cx="1368152" cy="25202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</a:t>
            </a:r>
            <a:r>
              <a:rPr lang="en-US" sz="3200" b="1" dirty="0" err="1">
                <a:solidFill>
                  <a:schemeClr val="bg1"/>
                </a:solidFill>
              </a:rPr>
              <a:t>ei</a:t>
            </a:r>
            <a:r>
              <a:rPr lang="en-US" sz="3200" b="1" dirty="0">
                <a:solidFill>
                  <a:schemeClr val="bg1"/>
                </a:solidFill>
              </a:rPr>
              <a:t>]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8024" y="2060848"/>
            <a:ext cx="1368152" cy="237626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[d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21162576">
            <a:off x="1846774" y="1448196"/>
            <a:ext cx="1856417" cy="2562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[ai]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349405">
            <a:off x="7833879" y="330036"/>
            <a:ext cx="1253814" cy="1807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[a:]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91880" y="1412776"/>
            <a:ext cx="1584176" cy="20162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</a:t>
            </a:r>
            <a:r>
              <a:rPr lang="en-US" sz="3200" b="1" dirty="0" err="1" smtClean="0">
                <a:solidFill>
                  <a:schemeClr val="bg1"/>
                </a:solidFill>
              </a:rPr>
              <a:t>ju</a:t>
            </a:r>
            <a:r>
              <a:rPr lang="en-US" sz="3200" b="1" dirty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</a:rPr>
              <a:t>]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36296" y="1412776"/>
            <a:ext cx="1152128" cy="21602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[d]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21127181">
            <a:off x="817364" y="2691564"/>
            <a:ext cx="936104" cy="2016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i</a:t>
            </a:r>
            <a:r>
              <a:rPr lang="en-US" sz="3600" b="1" dirty="0">
                <a:solidFill>
                  <a:schemeClr val="bg1"/>
                </a:solidFill>
              </a:rPr>
              <a:t>]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259632" y="4725144"/>
            <a:ext cx="288032" cy="2160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524328" y="3573016"/>
            <a:ext cx="288032" cy="21602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372200" y="3717032"/>
            <a:ext cx="288032" cy="21602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292080" y="4437112"/>
            <a:ext cx="288032" cy="216024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067944" y="3429000"/>
            <a:ext cx="288032" cy="21602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771800" y="4005064"/>
            <a:ext cx="360040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8388424" y="2132856"/>
            <a:ext cx="288032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7650" cy="1809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3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7650" cy="18097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Check yourself.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5949280"/>
            <a:ext cx="9023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joyful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smart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brave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cute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silly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merry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kind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 rot="21066496">
            <a:off x="450599" y="1269844"/>
            <a:ext cx="1080120" cy="17281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[e]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68144" y="1196752"/>
            <a:ext cx="1368152" cy="25202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</a:t>
            </a:r>
            <a:r>
              <a:rPr lang="en-US" sz="3200" b="1" dirty="0" err="1">
                <a:solidFill>
                  <a:schemeClr val="bg1"/>
                </a:solidFill>
              </a:rPr>
              <a:t>ei</a:t>
            </a:r>
            <a:r>
              <a:rPr lang="en-US" sz="3200" b="1" dirty="0">
                <a:solidFill>
                  <a:schemeClr val="bg1"/>
                </a:solidFill>
              </a:rPr>
              <a:t>]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8024" y="2060848"/>
            <a:ext cx="1368152" cy="237626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[d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21162576">
            <a:off x="1846774" y="1448196"/>
            <a:ext cx="1856417" cy="25626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[ai]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349405">
            <a:off x="7833879" y="330036"/>
            <a:ext cx="1253814" cy="1807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[a:]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91880" y="1412776"/>
            <a:ext cx="1584176" cy="201622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</a:t>
            </a:r>
            <a:r>
              <a:rPr lang="en-US" sz="3200" b="1" dirty="0" err="1" smtClean="0">
                <a:solidFill>
                  <a:schemeClr val="bg1"/>
                </a:solidFill>
              </a:rPr>
              <a:t>ju</a:t>
            </a:r>
            <a:r>
              <a:rPr lang="en-US" sz="3200" b="1" dirty="0">
                <a:solidFill>
                  <a:schemeClr val="bg1"/>
                </a:solidFill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</a:rPr>
              <a:t>]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236296" y="1412776"/>
            <a:ext cx="1152128" cy="21602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[d]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21127181">
            <a:off x="817364" y="2691564"/>
            <a:ext cx="936104" cy="20162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[</a:t>
            </a:r>
            <a:r>
              <a:rPr lang="en-US" sz="3600" b="1" dirty="0" err="1">
                <a:solidFill>
                  <a:schemeClr val="bg1"/>
                </a:solidFill>
              </a:rPr>
              <a:t>i</a:t>
            </a:r>
            <a:r>
              <a:rPr lang="en-US" sz="3600" b="1" dirty="0">
                <a:solidFill>
                  <a:schemeClr val="bg1"/>
                </a:solidFill>
              </a:rPr>
              <a:t>]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259632" y="4725144"/>
            <a:ext cx="288032" cy="2160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7524328" y="3573016"/>
            <a:ext cx="288032" cy="216024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6372200" y="3717032"/>
            <a:ext cx="288032" cy="216024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5292080" y="4437112"/>
            <a:ext cx="288032" cy="216024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067944" y="3429000"/>
            <a:ext cx="288032" cy="21602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771800" y="4005064"/>
            <a:ext cx="360040" cy="2160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8388424" y="2132856"/>
            <a:ext cx="288032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7650" cy="1809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103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7650" cy="18097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hape 38"/>
          <p:cNvCxnSpPr>
            <a:stCxn id="12" idx="4"/>
          </p:cNvCxnSpPr>
          <p:nvPr/>
        </p:nvCxnSpPr>
        <p:spPr>
          <a:xfrm rot="16200000" flipH="1">
            <a:off x="2660342" y="3461558"/>
            <a:ext cx="1251012" cy="3724432"/>
          </a:xfrm>
          <a:prstGeom prst="curved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7" idx="4"/>
          </p:cNvCxnSpPr>
          <p:nvPr/>
        </p:nvCxnSpPr>
        <p:spPr>
          <a:xfrm rot="5400000">
            <a:off x="2285746" y="2690918"/>
            <a:ext cx="1440160" cy="4932548"/>
          </a:xfrm>
          <a:prstGeom prst="curved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Скругленная соединительная линия 43"/>
          <p:cNvCxnSpPr>
            <a:stCxn id="17" idx="5"/>
          </p:cNvCxnSpPr>
          <p:nvPr/>
        </p:nvCxnSpPr>
        <p:spPr>
          <a:xfrm flipH="1">
            <a:off x="2915816" y="3825044"/>
            <a:ext cx="3672408" cy="2124236"/>
          </a:xfrm>
          <a:prstGeom prst="curvedConnector3">
            <a:avLst>
              <a:gd name="adj1" fmla="val -8186"/>
            </a:avLst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0" idx="0"/>
          </p:cNvCxnSpPr>
          <p:nvPr/>
        </p:nvCxnSpPr>
        <p:spPr>
          <a:xfrm rot="16200000" flipH="1">
            <a:off x="4121950" y="2834934"/>
            <a:ext cx="2016224" cy="4356484"/>
          </a:xfrm>
          <a:prstGeom prst="curvedConnector4">
            <a:avLst>
              <a:gd name="adj1" fmla="val -11338"/>
              <a:gd name="adj2" fmla="val 52066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9" idx="5"/>
          </p:cNvCxnSpPr>
          <p:nvPr/>
        </p:nvCxnSpPr>
        <p:spPr>
          <a:xfrm>
            <a:off x="4283968" y="3537012"/>
            <a:ext cx="12700" cy="2484276"/>
          </a:xfrm>
          <a:prstGeom prst="curvedConnector4">
            <a:avLst>
              <a:gd name="adj1" fmla="val -1800000"/>
              <a:gd name="adj2" fmla="val 52174"/>
            </a:avLst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Скругленная соединительная линия 49"/>
          <p:cNvCxnSpPr>
            <a:endCxn id="11" idx="4"/>
          </p:cNvCxnSpPr>
          <p:nvPr/>
        </p:nvCxnSpPr>
        <p:spPr>
          <a:xfrm rot="16200000" flipV="1">
            <a:off x="6804248" y="4581128"/>
            <a:ext cx="2520280" cy="504056"/>
          </a:xfrm>
          <a:prstGeom prst="curved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21" idx="0"/>
          </p:cNvCxnSpPr>
          <p:nvPr/>
        </p:nvCxnSpPr>
        <p:spPr>
          <a:xfrm rot="16200000" flipH="1" flipV="1">
            <a:off x="3239852" y="656692"/>
            <a:ext cx="3816424" cy="6768752"/>
          </a:xfrm>
          <a:prstGeom prst="curvedConnector4">
            <a:avLst>
              <a:gd name="adj1" fmla="val -5990"/>
              <a:gd name="adj2" fmla="val 51064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0800000">
            <a:off x="1187624" y="2420888"/>
            <a:ext cx="5040560" cy="3600400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Fill in the gaps. </a:t>
            </a:r>
            <a:r>
              <a:rPr lang="ru-RU" i="1" u="sng" dirty="0" smtClean="0">
                <a:solidFill>
                  <a:srgbClr val="7030A0"/>
                </a:solidFill>
              </a:rPr>
              <a:t>Заполните пропуски</a:t>
            </a:r>
            <a:r>
              <a:rPr lang="en-US" i="1" u="sng" dirty="0" smtClean="0">
                <a:solidFill>
                  <a:srgbClr val="7030A0"/>
                </a:solidFill>
              </a:rPr>
              <a:t>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ha _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go _ 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k _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_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b _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t _ lent _ 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_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ck 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 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Check yourself.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sm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ha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go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sil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ck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 fri</a:t>
            </a:r>
            <a:r>
              <a:rPr lang="en-US" sz="3200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r>
              <a:rPr lang="en-US" sz="32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4400" u="sng" dirty="0" smtClean="0"/>
              <a:t> </a:t>
            </a:r>
            <a:r>
              <a:rPr lang="en-US" sz="4400" b="1" u="sng" dirty="0" smtClean="0">
                <a:solidFill>
                  <a:srgbClr val="0070C0"/>
                </a:solidFill>
              </a:rPr>
              <a:t>Find 10 adjectives. </a:t>
            </a:r>
            <a:r>
              <a:rPr lang="ru-RU" sz="4400" b="1" u="sng" dirty="0" smtClean="0">
                <a:solidFill>
                  <a:srgbClr val="0070C0"/>
                </a:solidFill>
              </a:rPr>
              <a:t>Найдите</a:t>
            </a:r>
            <a:r>
              <a:rPr lang="en-US" sz="4400" b="1" u="sng" dirty="0" smtClean="0">
                <a:solidFill>
                  <a:srgbClr val="0070C0"/>
                </a:solidFill>
              </a:rPr>
              <a:t> 10 </a:t>
            </a:r>
            <a:r>
              <a:rPr lang="ru-RU" sz="4400" b="1" u="sng" dirty="0" smtClean="0">
                <a:solidFill>
                  <a:srgbClr val="0070C0"/>
                </a:solidFill>
              </a:rPr>
              <a:t>прилагательных</a:t>
            </a:r>
            <a:r>
              <a:rPr lang="en-US" sz="4400" b="1" u="sng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772816"/>
          <a:ext cx="7431277" cy="4395170"/>
        </p:xfrm>
        <a:graphic>
          <a:graphicData uri="http://schemas.openxmlformats.org/drawingml/2006/table">
            <a:tbl>
              <a:tblPr/>
              <a:tblGrid>
                <a:gridCol w="743050"/>
                <a:gridCol w="743050"/>
                <a:gridCol w="743050"/>
                <a:gridCol w="743050"/>
                <a:gridCol w="743050"/>
                <a:gridCol w="743050"/>
                <a:gridCol w="743050"/>
                <a:gridCol w="743050"/>
                <a:gridCol w="743050"/>
                <a:gridCol w="743827"/>
              </a:tblGrid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4900" b="1" i="1" u="sng" dirty="0" smtClean="0">
                <a:solidFill>
                  <a:schemeClr val="accent3">
                    <a:lumMod val="75000"/>
                  </a:schemeClr>
                </a:solidFill>
              </a:rPr>
              <a:t>For example:</a:t>
            </a:r>
            <a:endParaRPr lang="ru-RU" sz="4900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772816"/>
          <a:ext cx="7431277" cy="4395170"/>
        </p:xfrm>
        <a:graphic>
          <a:graphicData uri="http://schemas.openxmlformats.org/drawingml/2006/table">
            <a:tbl>
              <a:tblPr/>
              <a:tblGrid>
                <a:gridCol w="743050"/>
                <a:gridCol w="743050"/>
                <a:gridCol w="743050"/>
                <a:gridCol w="723178"/>
                <a:gridCol w="762922"/>
                <a:gridCol w="743050"/>
                <a:gridCol w="743050"/>
                <a:gridCol w="743050"/>
                <a:gridCol w="743050"/>
                <a:gridCol w="743827"/>
              </a:tblGrid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b="1" u="sng" dirty="0" smtClean="0">
                <a:solidFill>
                  <a:srgbClr val="FFFF00"/>
                </a:solidFill>
              </a:rPr>
              <a:t>Check yourself.</a:t>
            </a:r>
            <a:endParaRPr lang="ru-RU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1772816"/>
          <a:ext cx="7431277" cy="4395170"/>
        </p:xfrm>
        <a:graphic>
          <a:graphicData uri="http://schemas.openxmlformats.org/drawingml/2006/table">
            <a:tbl>
              <a:tblPr/>
              <a:tblGrid>
                <a:gridCol w="743050"/>
                <a:gridCol w="743050"/>
                <a:gridCol w="743050"/>
                <a:gridCol w="723178"/>
                <a:gridCol w="762922"/>
                <a:gridCol w="743050"/>
                <a:gridCol w="743050"/>
                <a:gridCol w="743050"/>
                <a:gridCol w="743050"/>
                <a:gridCol w="743827"/>
              </a:tblGrid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ru-RU" sz="2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ru-RU" sz="2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7">
      <a:dk1>
        <a:sysClr val="windowText" lastClr="000000"/>
      </a:dk1>
      <a:lt1>
        <a:sysClr val="window" lastClr="FFFFFF"/>
      </a:lt1>
      <a:dk2>
        <a:srgbClr val="5DF0F6"/>
      </a:dk2>
      <a:lt2>
        <a:srgbClr val="DBF5F9"/>
      </a:lt2>
      <a:accent1>
        <a:srgbClr val="20C8F7"/>
      </a:accent1>
      <a:accent2>
        <a:srgbClr val="5FF2C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</TotalTime>
  <Words>801</Words>
  <Application>Microsoft Office PowerPoint</Application>
  <PresentationFormat>Экран (4:3)</PresentationFormat>
  <Paragraphs>416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Презентация к уроку повторения и обобщения материала по теме «Прилагательные».</vt:lpstr>
      <vt:lpstr>  Topical Vocabulary. </vt:lpstr>
      <vt:lpstr>Match the words and the sounds. Соотнесите звуки и слова.</vt:lpstr>
      <vt:lpstr>Check yourself.</vt:lpstr>
      <vt:lpstr>Fill in the gaps. Заполните пропуски.</vt:lpstr>
      <vt:lpstr>Check yourself.</vt:lpstr>
      <vt:lpstr>  Find 10 adjectives. Найдите 10 прилагательных.</vt:lpstr>
      <vt:lpstr> For example:</vt:lpstr>
      <vt:lpstr> Check yourself.</vt:lpstr>
      <vt:lpstr>Unscramble the words. Расшифруйте слова.</vt:lpstr>
      <vt:lpstr>Check yourself.</vt:lpstr>
      <vt:lpstr>Match the picture and the sentence.  Соедини картинку и предложение.</vt:lpstr>
      <vt:lpstr>Finish the sentences with the suitable words. Закончите предложения подходящими по смыслу словами.</vt:lpstr>
      <vt:lpstr>Check yourself.</vt:lpstr>
      <vt:lpstr>Describe the character. Опиши героя.</vt:lpstr>
      <vt:lpstr>Thank you for the lesson.</vt:lpstr>
      <vt:lpstr>Ссылки: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повторения и обобщения материала по теме «Прилагательные».</dc:title>
  <dc:creator>школа</dc:creator>
  <cp:lastModifiedBy>tolik</cp:lastModifiedBy>
  <cp:revision>18</cp:revision>
  <dcterms:created xsi:type="dcterms:W3CDTF">2014-06-26T08:02:21Z</dcterms:created>
  <dcterms:modified xsi:type="dcterms:W3CDTF">2014-06-26T12:15:40Z</dcterms:modified>
</cp:coreProperties>
</file>