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7" r:id="rId2"/>
    <p:sldId id="268" r:id="rId3"/>
    <p:sldId id="258" r:id="rId4"/>
    <p:sldId id="259" r:id="rId5"/>
    <p:sldId id="260" r:id="rId6"/>
    <p:sldId id="269" r:id="rId7"/>
    <p:sldId id="262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11.09.2013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410604" cy="11858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Презентация для работы по УМК М.З. </a:t>
            </a:r>
            <a:r>
              <a:rPr lang="ru-RU" dirty="0" err="1" smtClean="0"/>
              <a:t>Биболетовой</a:t>
            </a:r>
            <a:r>
              <a:rPr lang="ru-RU" dirty="0" smtClean="0"/>
              <a:t> </a:t>
            </a:r>
            <a:r>
              <a:rPr lang="en-US" dirty="0" smtClean="0"/>
              <a:t>“enjoy English”</a:t>
            </a:r>
            <a:r>
              <a:rPr lang="ru-RU" dirty="0" smtClean="0"/>
              <a:t> 4 класс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04800" y="5143512"/>
            <a:ext cx="8686800" cy="936613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6500" dirty="0" smtClean="0"/>
              <a:t>Учитель МБОУ «СОШ №23» Целищева Т.Б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143116"/>
            <a:ext cx="2678449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2214554"/>
            <a:ext cx="3238523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4800" y="428604"/>
            <a:ext cx="4981580" cy="58959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800" b="1" dirty="0" smtClean="0"/>
              <a:t> Camel </a:t>
            </a:r>
            <a:r>
              <a:rPr lang="en-US" sz="4800" b="1" dirty="0" smtClean="0">
                <a:latin typeface="Times New Roman"/>
                <a:cs typeface="Times New Roman"/>
              </a:rPr>
              <a:t>['k</a:t>
            </a:r>
            <a:r>
              <a:rPr lang="ru-RU" sz="4800" b="1" dirty="0" err="1" smtClean="0">
                <a:latin typeface="Times New Roman"/>
                <a:cs typeface="Times New Roman"/>
              </a:rPr>
              <a:t>ә</a:t>
            </a:r>
            <a:r>
              <a:rPr lang="en-US" sz="4800" b="1" dirty="0" err="1" smtClean="0">
                <a:latin typeface="Times New Roman"/>
                <a:cs typeface="Times New Roman"/>
              </a:rPr>
              <a:t>em</a:t>
            </a:r>
            <a:r>
              <a:rPr lang="ru-RU" sz="4800" b="1" dirty="0" err="1" smtClean="0">
                <a:latin typeface="Times New Roman"/>
                <a:cs typeface="Times New Roman"/>
              </a:rPr>
              <a:t>ә</a:t>
            </a:r>
            <a:r>
              <a:rPr lang="en-US" sz="4800" b="1" dirty="0" smtClean="0">
                <a:latin typeface="Times New Roman"/>
                <a:cs typeface="Times New Roman"/>
              </a:rPr>
              <a:t>l]</a:t>
            </a:r>
          </a:p>
          <a:p>
            <a:endParaRPr lang="en-US" sz="3600" b="1" dirty="0" smtClean="0">
              <a:latin typeface="Times New Roman"/>
              <a:cs typeface="Times New Roman"/>
            </a:endParaRPr>
          </a:p>
          <a:p>
            <a:endParaRPr lang="en-US" sz="3600" b="1" dirty="0" smtClean="0">
              <a:latin typeface="Times New Roman"/>
              <a:cs typeface="Times New Roman"/>
            </a:endParaRPr>
          </a:p>
          <a:p>
            <a:endParaRPr lang="en-US" sz="3600" b="1" dirty="0" smtClean="0">
              <a:latin typeface="Times New Roman"/>
              <a:cs typeface="Times New Roman"/>
            </a:endParaRPr>
          </a:p>
          <a:p>
            <a:endParaRPr lang="en-US" sz="3600" b="1" dirty="0" smtClean="0">
              <a:latin typeface="Times New Roman"/>
              <a:cs typeface="Times New Roman"/>
            </a:endParaRPr>
          </a:p>
          <a:p>
            <a:r>
              <a:rPr lang="en-US" sz="4800" b="1" dirty="0" smtClean="0">
                <a:latin typeface="Times New Roman"/>
                <a:cs typeface="Times New Roman"/>
              </a:rPr>
              <a:t>Whale [</a:t>
            </a:r>
            <a:r>
              <a:rPr lang="en-US" sz="4800" b="1" dirty="0" err="1" smtClean="0">
                <a:latin typeface="Times New Roman"/>
                <a:cs typeface="Times New Roman"/>
              </a:rPr>
              <a:t>weil</a:t>
            </a:r>
            <a:r>
              <a:rPr lang="en-US" sz="4800" b="1" dirty="0" smtClean="0">
                <a:latin typeface="Times New Roman"/>
                <a:cs typeface="Times New Roman"/>
              </a:rPr>
              <a:t>]</a:t>
            </a:r>
            <a:endParaRPr lang="ru-RU" sz="4800" b="1" dirty="0"/>
          </a:p>
        </p:txBody>
      </p:sp>
      <p:pic>
        <p:nvPicPr>
          <p:cNvPr id="7" name="Содержимое 6" descr="3.jpe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357686" y="3286124"/>
            <a:ext cx="2857510" cy="2214578"/>
          </a:xfrm>
        </p:spPr>
      </p:pic>
      <p:pic>
        <p:nvPicPr>
          <p:cNvPr id="8" name="Рисунок 7" descr="2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57818" y="428604"/>
            <a:ext cx="2571768" cy="19288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357166"/>
            <a:ext cx="8458200" cy="5715040"/>
          </a:xfrm>
        </p:spPr>
        <p:txBody>
          <a:bodyPr>
            <a:noAutofit/>
          </a:bodyPr>
          <a:lstStyle/>
          <a:p>
            <a:endParaRPr lang="en-US" sz="4400" dirty="0" smtClean="0">
              <a:latin typeface="Times New Roman"/>
              <a:cs typeface="Times New Roman"/>
            </a:endParaRPr>
          </a:p>
          <a:p>
            <a:endParaRPr lang="en-US" sz="4400" dirty="0" smtClean="0">
              <a:latin typeface="Times New Roman"/>
              <a:cs typeface="Times New Roman"/>
            </a:endParaRPr>
          </a:p>
          <a:p>
            <a:endParaRPr lang="en-US" sz="4400" dirty="0" smtClean="0">
              <a:latin typeface="Times New Roman"/>
              <a:cs typeface="Times New Roman"/>
            </a:endParaRPr>
          </a:p>
          <a:p>
            <a:r>
              <a:rPr lang="ru-RU" sz="5400" b="1" dirty="0" smtClean="0">
                <a:latin typeface="Times New Roman"/>
                <a:cs typeface="Times New Roman"/>
              </a:rPr>
              <a:t>[ </a:t>
            </a:r>
            <a:r>
              <a:rPr lang="en-US" sz="5400" b="1" dirty="0" smtClean="0">
                <a:latin typeface="Times New Roman"/>
                <a:cs typeface="Times New Roman"/>
              </a:rPr>
              <a:t>I ]  f</a:t>
            </a:r>
            <a:r>
              <a:rPr lang="en-US" sz="5400" b="1" u="sng" dirty="0" smtClean="0">
                <a:solidFill>
                  <a:srgbClr val="C00000"/>
                </a:solidFill>
                <a:latin typeface="Times New Roman"/>
                <a:cs typeface="Times New Roman"/>
              </a:rPr>
              <a:t>i</a:t>
            </a:r>
            <a:r>
              <a:rPr lang="en-US" sz="5400" b="1" dirty="0" smtClean="0">
                <a:latin typeface="Times New Roman"/>
                <a:cs typeface="Times New Roman"/>
              </a:rPr>
              <a:t>eld, h</a:t>
            </a:r>
            <a:r>
              <a:rPr lang="en-US" sz="5400" b="1" u="sng" dirty="0" smtClean="0">
                <a:solidFill>
                  <a:srgbClr val="C00000"/>
                </a:solidFill>
                <a:latin typeface="Times New Roman"/>
                <a:cs typeface="Times New Roman"/>
              </a:rPr>
              <a:t>i</a:t>
            </a:r>
            <a:r>
              <a:rPr lang="en-US" sz="5400" b="1" dirty="0" smtClean="0">
                <a:latin typeface="Times New Roman"/>
                <a:cs typeface="Times New Roman"/>
              </a:rPr>
              <a:t>ll, br</a:t>
            </a:r>
            <a:r>
              <a:rPr lang="en-US" sz="5400" b="1" u="sng" dirty="0" smtClean="0">
                <a:solidFill>
                  <a:srgbClr val="C00000"/>
                </a:solidFill>
                <a:latin typeface="Times New Roman"/>
                <a:cs typeface="Times New Roman"/>
              </a:rPr>
              <a:t>i</a:t>
            </a:r>
            <a:r>
              <a:rPr lang="en-US" sz="5400" b="1" dirty="0" smtClean="0">
                <a:latin typeface="Times New Roman"/>
                <a:cs typeface="Times New Roman"/>
              </a:rPr>
              <a:t>dge, r</a:t>
            </a:r>
            <a:r>
              <a:rPr lang="en-US" sz="5400" b="1" u="sng" dirty="0" smtClean="0">
                <a:solidFill>
                  <a:srgbClr val="C00000"/>
                </a:solidFill>
                <a:latin typeface="Times New Roman"/>
                <a:cs typeface="Times New Roman"/>
              </a:rPr>
              <a:t>i</a:t>
            </a:r>
            <a:r>
              <a:rPr lang="en-US" sz="5400" b="1" dirty="0" smtClean="0">
                <a:latin typeface="Times New Roman"/>
                <a:cs typeface="Times New Roman"/>
              </a:rPr>
              <a:t>ver, c</a:t>
            </a:r>
            <a:r>
              <a:rPr lang="en-US" sz="5400" b="1" u="sng" dirty="0" smtClean="0">
                <a:solidFill>
                  <a:srgbClr val="C00000"/>
                </a:solidFill>
                <a:latin typeface="Times New Roman"/>
                <a:cs typeface="Times New Roman"/>
              </a:rPr>
              <a:t>i</a:t>
            </a:r>
            <a:r>
              <a:rPr lang="en-US" sz="5400" b="1" dirty="0" smtClean="0">
                <a:latin typeface="Times New Roman"/>
                <a:cs typeface="Times New Roman"/>
              </a:rPr>
              <a:t>t</a:t>
            </a:r>
            <a:r>
              <a:rPr lang="en-US" sz="5400" b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y</a:t>
            </a:r>
            <a:r>
              <a:rPr lang="en-US" sz="5400" b="1" dirty="0" smtClean="0">
                <a:latin typeface="Times New Roman"/>
                <a:cs typeface="Times New Roman"/>
              </a:rPr>
              <a:t>, countr</a:t>
            </a:r>
            <a:r>
              <a:rPr lang="en-US" sz="5400" b="1" u="sng" dirty="0" smtClean="0">
                <a:solidFill>
                  <a:srgbClr val="C00000"/>
                </a:solidFill>
                <a:latin typeface="Times New Roman"/>
                <a:cs typeface="Times New Roman"/>
              </a:rPr>
              <a:t>y</a:t>
            </a:r>
            <a:r>
              <a:rPr lang="en-US" sz="5400" b="1" dirty="0" smtClean="0">
                <a:latin typeface="Times New Roman"/>
                <a:cs typeface="Times New Roman"/>
              </a:rPr>
              <a:t>, cap</a:t>
            </a:r>
            <a:r>
              <a:rPr lang="en-US" sz="5400" b="1" u="sng" dirty="0" smtClean="0">
                <a:solidFill>
                  <a:srgbClr val="C00000"/>
                </a:solidFill>
                <a:latin typeface="Times New Roman"/>
                <a:cs typeface="Times New Roman"/>
              </a:rPr>
              <a:t>i</a:t>
            </a:r>
            <a:r>
              <a:rPr lang="en-US" sz="5400" b="1" dirty="0" smtClean="0">
                <a:latin typeface="Times New Roman"/>
                <a:cs typeface="Times New Roman"/>
              </a:rPr>
              <a:t>tal</a:t>
            </a:r>
          </a:p>
          <a:p>
            <a:endParaRPr lang="en-US" sz="5400" b="1" dirty="0" smtClean="0">
              <a:latin typeface="Times New Roman"/>
              <a:cs typeface="Times New Roman"/>
            </a:endParaRPr>
          </a:p>
          <a:p>
            <a:r>
              <a:rPr lang="en-US" sz="5400" b="1" dirty="0" smtClean="0">
                <a:latin typeface="Times New Roman"/>
                <a:cs typeface="Times New Roman"/>
              </a:rPr>
              <a:t>[ I :] tr</a:t>
            </a:r>
            <a:r>
              <a:rPr lang="en-US" sz="5400" b="1" u="sng" dirty="0" smtClean="0">
                <a:solidFill>
                  <a:srgbClr val="7030A0"/>
                </a:solidFill>
                <a:latin typeface="Times New Roman"/>
                <a:cs typeface="Times New Roman"/>
              </a:rPr>
              <a:t>e</a:t>
            </a:r>
            <a:r>
              <a:rPr lang="en-US" sz="5400" b="1" dirty="0" smtClean="0">
                <a:solidFill>
                  <a:srgbClr val="7030A0"/>
                </a:solidFill>
                <a:latin typeface="Times New Roman"/>
                <a:cs typeface="Times New Roman"/>
              </a:rPr>
              <a:t>e</a:t>
            </a:r>
            <a:r>
              <a:rPr lang="en-US" sz="5400" b="1" dirty="0" smtClean="0">
                <a:latin typeface="Times New Roman"/>
                <a:cs typeface="Times New Roman"/>
              </a:rPr>
              <a:t>, str</a:t>
            </a:r>
            <a:r>
              <a:rPr lang="en-US" sz="5400" b="1" u="sng" dirty="0" smtClean="0">
                <a:solidFill>
                  <a:srgbClr val="7030A0"/>
                </a:solidFill>
                <a:latin typeface="Times New Roman"/>
                <a:cs typeface="Times New Roman"/>
              </a:rPr>
              <a:t>ee</a:t>
            </a:r>
            <a:r>
              <a:rPr lang="en-US" sz="5400" b="1" dirty="0" smtClean="0">
                <a:latin typeface="Times New Roman"/>
                <a:cs typeface="Times New Roman"/>
              </a:rPr>
              <a:t>t, sh</a:t>
            </a:r>
            <a:r>
              <a:rPr lang="en-US" sz="5400" b="1" u="sng" dirty="0" smtClean="0">
                <a:solidFill>
                  <a:srgbClr val="7030A0"/>
                </a:solidFill>
                <a:latin typeface="Times New Roman"/>
                <a:cs typeface="Times New Roman"/>
              </a:rPr>
              <a:t>ee</a:t>
            </a:r>
            <a:r>
              <a:rPr lang="en-US" sz="5400" b="1" dirty="0" smtClean="0">
                <a:latin typeface="Times New Roman"/>
                <a:cs typeface="Times New Roman"/>
              </a:rPr>
              <a:t>p, p</a:t>
            </a:r>
            <a:r>
              <a:rPr lang="en-US" sz="5400" b="1" u="sng" dirty="0" smtClean="0">
                <a:solidFill>
                  <a:srgbClr val="7030A0"/>
                </a:solidFill>
                <a:latin typeface="Times New Roman"/>
                <a:cs typeface="Times New Roman"/>
              </a:rPr>
              <a:t>eo</a:t>
            </a:r>
            <a:r>
              <a:rPr lang="en-US" sz="5400" b="1" dirty="0" smtClean="0">
                <a:latin typeface="Times New Roman"/>
                <a:cs typeface="Times New Roman"/>
              </a:rPr>
              <a:t>ple</a:t>
            </a:r>
            <a:endParaRPr lang="ru-RU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929066"/>
            <a:ext cx="8610600" cy="2363784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latin typeface="Arial Black" pitchFamily="34" charset="0"/>
              </a:rPr>
              <a:t>                               </a:t>
            </a:r>
            <a:r>
              <a:rPr lang="en-US" sz="4800" b="1" dirty="0" smtClean="0">
                <a:solidFill>
                  <a:srgbClr val="0070C0"/>
                </a:solidFill>
                <a:latin typeface="Arial Black" pitchFamily="34" charset="0"/>
              </a:rPr>
              <a:t>A HORSE</a:t>
            </a:r>
            <a:endParaRPr lang="ru-RU" sz="4800" b="1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A CAPITAL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357950" y="214290"/>
            <a:ext cx="2579316" cy="928694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A COW</a:t>
            </a:r>
            <a:endParaRPr lang="ru-RU" sz="4800" b="1" dirty="0">
              <a:solidFill>
                <a:srgbClr val="C00000"/>
              </a:solidFill>
            </a:endParaRPr>
          </a:p>
        </p:txBody>
      </p:sp>
      <p:pic>
        <p:nvPicPr>
          <p:cNvPr id="7" name="Содержимое 3" descr="7.jpe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785786" y="1428736"/>
            <a:ext cx="3126609" cy="2285216"/>
          </a:xfrm>
        </p:spPr>
      </p:pic>
      <p:pic>
        <p:nvPicPr>
          <p:cNvPr id="8" name="Содержимое 7" descr="6.jpe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5572132" y="928670"/>
            <a:ext cx="2928958" cy="3071834"/>
          </a:xfrm>
          <a:prstGeom prst="rect">
            <a:avLst/>
          </a:prstGeom>
        </p:spPr>
      </p:pic>
      <p:pic>
        <p:nvPicPr>
          <p:cNvPr id="9" name="Рисунок 8" descr="5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57356" y="4214818"/>
            <a:ext cx="2714644" cy="22860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286256"/>
            <a:ext cx="8610600" cy="2006594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accent6">
                    <a:lumMod val="75000"/>
                  </a:schemeClr>
                </a:solidFill>
              </a:rPr>
              <a:t>A SHEEP</a:t>
            </a:r>
            <a:endParaRPr lang="ru-RU" sz="5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rgbClr val="00B050"/>
                </a:solidFill>
              </a:rPr>
              <a:t>A GARDEN</a:t>
            </a:r>
            <a:endParaRPr lang="ru-RU" sz="4400" b="1" dirty="0">
              <a:solidFill>
                <a:srgbClr val="00B05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072066" y="666750"/>
            <a:ext cx="3865200" cy="639762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0070C0"/>
                </a:solidFill>
                <a:latin typeface="Arial Black" pitchFamily="34" charset="0"/>
              </a:rPr>
              <a:t>A RIVER</a:t>
            </a:r>
            <a:endParaRPr lang="ru-RU" sz="5400" b="1" dirty="0">
              <a:solidFill>
                <a:srgbClr val="0070C0"/>
              </a:solidFill>
              <a:latin typeface="Arial Black" pitchFamily="34" charset="0"/>
            </a:endParaRPr>
          </a:p>
        </p:txBody>
      </p:sp>
      <p:pic>
        <p:nvPicPr>
          <p:cNvPr id="7" name="Содержимое 6" descr="4.jpe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785786" y="1428736"/>
            <a:ext cx="2428892" cy="2357454"/>
          </a:xfrm>
        </p:spPr>
      </p:pic>
      <p:pic>
        <p:nvPicPr>
          <p:cNvPr id="10" name="Содержимое 9" descr="3.jpe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5500694" y="1643050"/>
            <a:ext cx="2786082" cy="2428892"/>
          </a:xfrm>
        </p:spPr>
      </p:pic>
      <p:pic>
        <p:nvPicPr>
          <p:cNvPr id="11" name="Рисунок 10" descr="2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71802" y="4286256"/>
            <a:ext cx="3000396" cy="21431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dirty="0" smtClean="0">
                <a:solidFill>
                  <a:schemeClr val="tx1"/>
                </a:solidFill>
              </a:rPr>
              <a:t>A BRIDGE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b="1" dirty="0" smtClean="0">
                <a:solidFill>
                  <a:srgbClr val="7030A0"/>
                </a:solidFill>
              </a:rPr>
              <a:t>A FIELD</a:t>
            </a:r>
            <a:endParaRPr lang="ru-RU" sz="4800" b="1" dirty="0">
              <a:solidFill>
                <a:srgbClr val="7030A0"/>
              </a:solidFill>
            </a:endParaRPr>
          </a:p>
        </p:txBody>
      </p:sp>
      <p:pic>
        <p:nvPicPr>
          <p:cNvPr id="8" name="Содержимое 7" descr="i.jpe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571472" y="1500174"/>
            <a:ext cx="3286148" cy="2857520"/>
          </a:xfrm>
        </p:spPr>
      </p:pic>
      <p:pic>
        <p:nvPicPr>
          <p:cNvPr id="13" name="Содержимое 12" descr="8.jpeg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4429124" y="1571612"/>
            <a:ext cx="4291012" cy="2864251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07157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Прилагательные</a:t>
            </a:r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5048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/>
                        <a:t>Positive</a:t>
                      </a:r>
                      <a:endParaRPr lang="ru-RU" sz="2800" b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0" dirty="0" smtClean="0"/>
                        <a:t>основная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comparative</a:t>
                      </a:r>
                      <a:endParaRPr lang="ru-RU" sz="2400" dirty="0" smtClean="0"/>
                    </a:p>
                    <a:p>
                      <a:r>
                        <a:rPr lang="ru-RU" sz="2400" dirty="0" smtClean="0"/>
                        <a:t>сравнительная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superlative</a:t>
                      </a:r>
                      <a:endParaRPr lang="ru-RU" sz="2400" dirty="0" smtClean="0"/>
                    </a:p>
                    <a:p>
                      <a:r>
                        <a:rPr lang="ru-RU" sz="2400" dirty="0" smtClean="0"/>
                        <a:t>превосходная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7030A0"/>
                          </a:solidFill>
                        </a:rPr>
                        <a:t>Односложные</a:t>
                      </a:r>
                      <a:endParaRPr lang="ru-RU" sz="3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         </a:t>
                      </a:r>
                      <a:r>
                        <a:rPr lang="en-US" sz="3600" dirty="0" smtClean="0"/>
                        <a:t>… </a:t>
                      </a:r>
                      <a:r>
                        <a:rPr lang="ru-RU" sz="3600" dirty="0" smtClean="0"/>
                        <a:t>+</a:t>
                      </a:r>
                      <a:r>
                        <a:rPr lang="en-US" sz="3600" b="1" dirty="0" err="1" smtClean="0">
                          <a:solidFill>
                            <a:srgbClr val="FF0000"/>
                          </a:solidFill>
                        </a:rPr>
                        <a:t>er</a:t>
                      </a:r>
                      <a:endParaRPr lang="ru-RU" sz="3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the  …+</a:t>
                      </a:r>
                      <a:r>
                        <a:rPr lang="en-US" sz="3600" dirty="0" err="1" smtClean="0">
                          <a:solidFill>
                            <a:srgbClr val="FF0000"/>
                          </a:solidFill>
                        </a:rPr>
                        <a:t>est</a:t>
                      </a:r>
                      <a:endParaRPr lang="ru-RU" sz="3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Многосложные</a:t>
                      </a:r>
                      <a:r>
                        <a:rPr lang="ru-RU" sz="3200" b="1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endParaRPr lang="ru-RU" sz="32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1" dirty="0" smtClean="0">
                          <a:solidFill>
                            <a:srgbClr val="C00000"/>
                          </a:solidFill>
                        </a:rPr>
                        <a:t>more…</a:t>
                      </a:r>
                      <a:endParaRPr lang="ru-RU" sz="3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1" dirty="0" smtClean="0">
                          <a:solidFill>
                            <a:srgbClr val="C00000"/>
                          </a:solidFill>
                        </a:rPr>
                        <a:t>the most…</a:t>
                      </a:r>
                      <a:endParaRPr lang="ru-RU" sz="3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071547"/>
          <a:ext cx="9144000" cy="5774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10341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positive</a:t>
                      </a:r>
                      <a:endParaRPr lang="ru-RU" sz="3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comparative</a:t>
                      </a:r>
                      <a:endParaRPr lang="ru-RU" sz="3200" dirty="0" smtClean="0"/>
                    </a:p>
                    <a:p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superlative</a:t>
                      </a:r>
                      <a:endParaRPr lang="ru-RU" sz="3200" dirty="0" smtClean="0"/>
                    </a:p>
                    <a:p>
                      <a:endParaRPr lang="ru-RU" sz="3200" dirty="0"/>
                    </a:p>
                  </a:txBody>
                  <a:tcPr/>
                </a:tc>
              </a:tr>
              <a:tr h="1034168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Arial Black" pitchFamily="34" charset="0"/>
                        </a:rPr>
                        <a:t>1)good</a:t>
                      </a:r>
                      <a:r>
                        <a:rPr lang="ru-RU" sz="3200" dirty="0" smtClean="0">
                          <a:latin typeface="Arial Black" pitchFamily="34" charset="0"/>
                        </a:rPr>
                        <a:t>      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  </a:t>
                      </a:r>
                      <a:r>
                        <a:rPr lang="ru-RU" sz="32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хороший</a:t>
                      </a:r>
                      <a:endParaRPr lang="ru-RU" sz="32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Arial Black" pitchFamily="34" charset="0"/>
                        </a:rPr>
                        <a:t>better</a:t>
                      </a:r>
                      <a:endParaRPr lang="ru-RU" sz="3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Arial Black" pitchFamily="34" charset="0"/>
                        </a:rPr>
                        <a:t>the best</a:t>
                      </a:r>
                      <a:endParaRPr lang="ru-RU" sz="3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1034168"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00B050"/>
                          </a:solidFill>
                          <a:latin typeface="+mj-lt"/>
                        </a:rPr>
                        <a:t>2)bad</a:t>
                      </a:r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+mj-lt"/>
                        </a:rPr>
                        <a:t>        плохой</a:t>
                      </a:r>
                      <a:endParaRPr lang="ru-RU" sz="3200" b="1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00B050"/>
                          </a:solidFill>
                          <a:latin typeface="+mj-lt"/>
                        </a:rPr>
                        <a:t>worse </a:t>
                      </a:r>
                      <a:endParaRPr lang="ru-RU" sz="3200" b="1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00B050"/>
                          </a:solidFill>
                          <a:latin typeface="+mj-lt"/>
                        </a:rPr>
                        <a:t>the worst</a:t>
                      </a:r>
                      <a:endParaRPr lang="ru-RU" sz="3200" b="1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1034168"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C00000"/>
                          </a:solidFill>
                        </a:rPr>
                        <a:t>3)little</a:t>
                      </a:r>
                      <a:r>
                        <a:rPr lang="ru-RU" sz="3200" b="1" dirty="0" smtClean="0">
                          <a:solidFill>
                            <a:srgbClr val="C00000"/>
                          </a:solidFill>
                        </a:rPr>
                        <a:t>       маленький</a:t>
                      </a:r>
                      <a:endParaRPr lang="ru-RU" sz="3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C00000"/>
                          </a:solidFill>
                        </a:rPr>
                        <a:t>     less</a:t>
                      </a:r>
                      <a:endParaRPr lang="ru-RU" sz="3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C00000"/>
                          </a:solidFill>
                        </a:rPr>
                        <a:t>the least</a:t>
                      </a:r>
                      <a:endParaRPr lang="ru-RU" sz="3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1506930"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7030A0"/>
                          </a:solidFill>
                        </a:rPr>
                        <a:t>4)many/much</a:t>
                      </a:r>
                      <a:r>
                        <a:rPr lang="ru-RU" sz="3200" b="1" dirty="0" smtClean="0">
                          <a:solidFill>
                            <a:srgbClr val="7030A0"/>
                          </a:solidFill>
                        </a:rPr>
                        <a:t>      много</a:t>
                      </a:r>
                      <a:endParaRPr lang="en-US" sz="3200" b="1" dirty="0" smtClean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7030A0"/>
                          </a:solidFill>
                        </a:rPr>
                        <a:t>   more</a:t>
                      </a:r>
                      <a:endParaRPr lang="ru-RU" sz="3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7030A0"/>
                          </a:solidFill>
                        </a:rPr>
                        <a:t>the most</a:t>
                      </a:r>
                      <a:endParaRPr lang="ru-RU" sz="3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142852"/>
            <a:ext cx="8563004" cy="85725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 </a:t>
            </a:r>
            <a:r>
              <a:rPr lang="ru-RU" b="1" dirty="0" smtClean="0"/>
              <a:t>Исключения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потренируемся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tx2">
                    <a:lumMod val="25000"/>
                  </a:schemeClr>
                </a:solidFill>
              </a:rPr>
              <a:t>Sam </a:t>
            </a:r>
            <a:r>
              <a:rPr lang="en-US" dirty="0" smtClean="0">
                <a:solidFill>
                  <a:srgbClr val="002060"/>
                </a:solidFill>
              </a:rPr>
              <a:t>is </a:t>
            </a:r>
            <a:r>
              <a:rPr lang="ru-RU" dirty="0" smtClean="0">
                <a:solidFill>
                  <a:srgbClr val="002060"/>
                </a:solidFill>
              </a:rPr>
              <a:t>… </a:t>
            </a:r>
            <a:r>
              <a:rPr lang="en-US" dirty="0" smtClean="0">
                <a:solidFill>
                  <a:srgbClr val="002060"/>
                </a:solidFill>
              </a:rPr>
              <a:t>than </a:t>
            </a:r>
            <a:r>
              <a:rPr lang="en-US" dirty="0" smtClean="0">
                <a:solidFill>
                  <a:schemeClr val="tx2">
                    <a:lumMod val="25000"/>
                  </a:schemeClr>
                </a:solidFill>
              </a:rPr>
              <a:t>Tom. (short)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tx2">
                    <a:lumMod val="25000"/>
                  </a:schemeClr>
                </a:solidFill>
              </a:rPr>
              <a:t>Sam </a:t>
            </a:r>
            <a:r>
              <a:rPr lang="en-US" dirty="0" smtClean="0">
                <a:solidFill>
                  <a:srgbClr val="002060"/>
                </a:solidFill>
              </a:rPr>
              <a:t>is </a:t>
            </a:r>
            <a:r>
              <a:rPr lang="ru-RU" dirty="0" smtClean="0">
                <a:solidFill>
                  <a:srgbClr val="002060"/>
                </a:solidFill>
              </a:rPr>
              <a:t>… </a:t>
            </a:r>
            <a:r>
              <a:rPr lang="en-US" dirty="0" smtClean="0"/>
              <a:t>boy in the class. </a:t>
            </a:r>
            <a:r>
              <a:rPr lang="en-US" dirty="0" smtClean="0">
                <a:solidFill>
                  <a:schemeClr val="tx2">
                    <a:lumMod val="25000"/>
                  </a:schemeClr>
                </a:solidFill>
              </a:rPr>
              <a:t>(short)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tx2">
                    <a:lumMod val="25000"/>
                  </a:schemeClr>
                </a:solidFill>
              </a:rPr>
              <a:t>Winter ……. season of the year. (cold)</a:t>
            </a:r>
          </a:p>
          <a:p>
            <a:pPr marL="514350" indent="-514350">
              <a:buFont typeface="Wingdings 2"/>
              <a:buAutoNum type="arabicPeriod"/>
            </a:pPr>
            <a:r>
              <a:rPr lang="en-US" dirty="0" smtClean="0">
                <a:solidFill>
                  <a:schemeClr val="tx2">
                    <a:lumMod val="25000"/>
                  </a:schemeClr>
                </a:solidFill>
              </a:rPr>
              <a:t>Winter ……. autumn. (cold)</a:t>
            </a:r>
          </a:p>
          <a:p>
            <a:pPr marL="514350" indent="-514350">
              <a:buFont typeface="Wingdings 2"/>
              <a:buAutoNum type="arabicPeriod"/>
            </a:pPr>
            <a:r>
              <a:rPr lang="en-US" dirty="0" smtClean="0">
                <a:solidFill>
                  <a:schemeClr val="tx2">
                    <a:lumMod val="25000"/>
                  </a:schemeClr>
                </a:solidFill>
              </a:rPr>
              <a:t>Kate ……… pupil in our class. (good)</a:t>
            </a:r>
          </a:p>
          <a:p>
            <a:pPr marL="514350" indent="-514350">
              <a:buFont typeface="Wingdings 2"/>
              <a:buAutoNum type="arabicPeriod"/>
            </a:pPr>
            <a:r>
              <a:rPr lang="en-US" dirty="0" smtClean="0">
                <a:solidFill>
                  <a:schemeClr val="tx2">
                    <a:lumMod val="25000"/>
                  </a:schemeClr>
                </a:solidFill>
              </a:rPr>
              <a:t>Ann ……… Kate. (lazy)</a:t>
            </a:r>
          </a:p>
          <a:p>
            <a:pPr marL="514350" indent="-514350">
              <a:buFont typeface="Wingdings 2"/>
              <a:buAutoNum type="arabicPeriod"/>
            </a:pPr>
            <a:r>
              <a:rPr lang="en-US" dirty="0" smtClean="0">
                <a:solidFill>
                  <a:schemeClr val="tx2">
                    <a:lumMod val="25000"/>
                  </a:schemeClr>
                </a:solidFill>
              </a:rPr>
              <a:t>Bears …….. wolves. (big)</a:t>
            </a:r>
          </a:p>
          <a:p>
            <a:pPr marL="514350" indent="-514350">
              <a:buFont typeface="Wingdings 2"/>
              <a:buAutoNum type="arabicPeriod"/>
            </a:pPr>
            <a:r>
              <a:rPr lang="en-US" dirty="0" smtClean="0">
                <a:solidFill>
                  <a:schemeClr val="tx2">
                    <a:lumMod val="25000"/>
                  </a:schemeClr>
                </a:solidFill>
              </a:rPr>
              <a:t>Bears …….. animals in this forest. (big)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4800" y="571480"/>
            <a:ext cx="4410076" cy="5753120"/>
          </a:xfrm>
        </p:spPr>
        <p:txBody>
          <a:bodyPr/>
          <a:lstStyle/>
          <a:p>
            <a:endParaRPr lang="en-US" sz="3600" b="1" dirty="0" smtClean="0">
              <a:latin typeface="Times New Roman"/>
              <a:cs typeface="Times New Roman"/>
            </a:endParaRPr>
          </a:p>
          <a:p>
            <a:pPr>
              <a:buNone/>
            </a:pPr>
            <a:r>
              <a:rPr lang="en-US" sz="4800" b="1" dirty="0" smtClean="0"/>
              <a:t>Eagle </a:t>
            </a:r>
            <a:r>
              <a:rPr lang="en-US" sz="4800" b="1" dirty="0" smtClean="0">
                <a:latin typeface="Times New Roman"/>
                <a:cs typeface="Times New Roman"/>
              </a:rPr>
              <a:t>[i:gl]  </a:t>
            </a:r>
          </a:p>
          <a:p>
            <a:endParaRPr lang="en-US" sz="3600" b="1" dirty="0" smtClean="0">
              <a:latin typeface="Times New Roman"/>
              <a:cs typeface="Times New Roman"/>
            </a:endParaRPr>
          </a:p>
          <a:p>
            <a:endParaRPr lang="en-US" sz="3600" b="1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en-US" sz="4800" b="1" dirty="0" smtClean="0">
              <a:latin typeface="Times New Roman"/>
              <a:cs typeface="Times New Roman"/>
            </a:endParaRPr>
          </a:p>
          <a:p>
            <a:pPr>
              <a:buNone/>
            </a:pPr>
            <a:r>
              <a:rPr lang="en-US" sz="4800" b="1" dirty="0" smtClean="0">
                <a:latin typeface="Times New Roman"/>
                <a:cs typeface="Times New Roman"/>
              </a:rPr>
              <a:t>Dolphin['</a:t>
            </a:r>
            <a:r>
              <a:rPr lang="en-US" sz="4800" b="1" dirty="0" err="1" smtClean="0">
                <a:latin typeface="Times New Roman"/>
                <a:cs typeface="Times New Roman"/>
              </a:rPr>
              <a:t>dolfin</a:t>
            </a:r>
            <a:r>
              <a:rPr lang="en-US" sz="4800" b="1" dirty="0" smtClean="0">
                <a:latin typeface="Times New Roman"/>
                <a:cs typeface="Times New Roman"/>
              </a:rPr>
              <a:t>]</a:t>
            </a:r>
            <a:endParaRPr lang="ru-RU" sz="4800" b="1" dirty="0" smtClean="0"/>
          </a:p>
          <a:p>
            <a:endParaRPr lang="ru-RU" dirty="0"/>
          </a:p>
        </p:txBody>
      </p:sp>
      <p:pic>
        <p:nvPicPr>
          <p:cNvPr id="5" name="Содержимое 6" descr="i.jpe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286248" y="571480"/>
            <a:ext cx="2428892" cy="2143140"/>
          </a:xfrm>
        </p:spPr>
      </p:pic>
      <p:pic>
        <p:nvPicPr>
          <p:cNvPr id="6" name="Рисунок 5" descr="1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628" y="3429000"/>
            <a:ext cx="2500330" cy="25003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142</TotalTime>
  <Words>208</Words>
  <Application>Microsoft Office PowerPoint</Application>
  <PresentationFormat>Экран (4:3)</PresentationFormat>
  <Paragraphs>73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Презентация для работы по УМК М.З. Биболетовой “enjoy English” 4 класс</vt:lpstr>
      <vt:lpstr>Слайд 2</vt:lpstr>
      <vt:lpstr>                               A HORSE</vt:lpstr>
      <vt:lpstr>A SHEEP</vt:lpstr>
      <vt:lpstr>Слайд 5</vt:lpstr>
      <vt:lpstr>Прилагательные</vt:lpstr>
      <vt:lpstr> Исключения</vt:lpstr>
      <vt:lpstr>потренируемся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1</cp:lastModifiedBy>
  <cp:revision>19</cp:revision>
  <dcterms:modified xsi:type="dcterms:W3CDTF">2013-09-11T13:41:34Z</dcterms:modified>
</cp:coreProperties>
</file>