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1FB0-4C1B-499B-847A-D1001DAD9B02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2374-AD34-473E-95FF-C077687B0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115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1FB0-4C1B-499B-847A-D1001DAD9B02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2374-AD34-473E-95FF-C077687B0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49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1FB0-4C1B-499B-847A-D1001DAD9B02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2374-AD34-473E-95FF-C077687B0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81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1FB0-4C1B-499B-847A-D1001DAD9B02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2374-AD34-473E-95FF-C077687B0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28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1FB0-4C1B-499B-847A-D1001DAD9B02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2374-AD34-473E-95FF-C077687B0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80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1FB0-4C1B-499B-847A-D1001DAD9B02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2374-AD34-473E-95FF-C077687B0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91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1FB0-4C1B-499B-847A-D1001DAD9B02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2374-AD34-473E-95FF-C077687B0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55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1FB0-4C1B-499B-847A-D1001DAD9B02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2374-AD34-473E-95FF-C077687B0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347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1FB0-4C1B-499B-847A-D1001DAD9B02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2374-AD34-473E-95FF-C077687B0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20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1FB0-4C1B-499B-847A-D1001DAD9B02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2374-AD34-473E-95FF-C077687B0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30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01FB0-4C1B-499B-847A-D1001DAD9B02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2374-AD34-473E-95FF-C077687B0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654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01FB0-4C1B-499B-847A-D1001DAD9B02}" type="datetimeFigureOut">
              <a:rPr lang="ru-RU" smtClean="0"/>
              <a:t>30.03.2014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B2374-AD34-473E-95FF-C077687B0B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50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Прямоугольник. Квадрат.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35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5387588"/>
              </p:ext>
            </p:extLst>
          </p:nvPr>
        </p:nvGraphicFramePr>
        <p:xfrm>
          <a:off x="457200" y="476673"/>
          <a:ext cx="8229600" cy="44329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1080119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прямоугольник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квадрат</a:t>
                      </a:r>
                      <a:endParaRPr lang="ru-RU" sz="4400" dirty="0"/>
                    </a:p>
                  </a:txBody>
                  <a:tcPr/>
                </a:tc>
              </a:tr>
              <a:tr h="53524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четырёхугольник</a:t>
                      </a:r>
                      <a:endParaRPr lang="ru-RU" sz="32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четырёхугольник</a:t>
                      </a:r>
                    </a:p>
                    <a:p>
                      <a:endParaRPr lang="ru-RU" sz="180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19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Четыре угла</a:t>
                      </a:r>
                      <a:endParaRPr lang="ru-RU" sz="3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smtClean="0"/>
                        <a:t> </a:t>
                      </a:r>
                      <a:endParaRPr lang="ru-RU" sz="32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Все</a:t>
                      </a:r>
                      <a:r>
                        <a:rPr lang="ru-RU" sz="1800" baseline="0" dirty="0" smtClean="0"/>
                        <a:t> углы прямые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Все углы прямые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Четыре стороны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Четыре стороны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Противоположные</a:t>
                      </a:r>
                      <a:r>
                        <a:rPr lang="ru-RU" sz="1800" baseline="0" dirty="0" smtClean="0"/>
                        <a:t>  стороны  равны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Все стороны равны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21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Оцени себя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pPr>
              <a:lnSpc>
                <a:spcPct val="105000"/>
              </a:lnSpc>
              <a:spcAft>
                <a:spcPts val="1000"/>
              </a:spcAft>
            </a:pPr>
            <a:r>
              <a:rPr lang="ru-RU" sz="4400" b="1" i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Красный </a:t>
            </a:r>
            <a:r>
              <a:rPr lang="ru-RU" sz="4400" dirty="0">
                <a:latin typeface="Times New Roman"/>
                <a:ea typeface="Calibri"/>
                <a:cs typeface="Times New Roman"/>
              </a:rPr>
              <a:t>– я научился различать прямоугольник и квадрат </a:t>
            </a:r>
            <a:endParaRPr lang="ru-RU" sz="4000" dirty="0">
              <a:ea typeface="Calibri"/>
              <a:cs typeface="Times New Roman"/>
            </a:endParaRPr>
          </a:p>
          <a:p>
            <a:pPr>
              <a:lnSpc>
                <a:spcPct val="105000"/>
              </a:lnSpc>
              <a:spcAft>
                <a:spcPts val="1000"/>
              </a:spcAft>
            </a:pPr>
            <a:r>
              <a:rPr lang="ru-RU" sz="4400" b="1" i="1" dirty="0">
                <a:solidFill>
                  <a:srgbClr val="00B050"/>
                </a:solidFill>
                <a:latin typeface="Times New Roman"/>
                <a:ea typeface="Calibri"/>
                <a:cs typeface="Times New Roman"/>
              </a:rPr>
              <a:t>Зелёный</a:t>
            </a:r>
            <a:r>
              <a:rPr lang="ru-RU" sz="4400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4400" dirty="0">
                <a:latin typeface="Times New Roman"/>
                <a:ea typeface="Calibri"/>
                <a:cs typeface="Times New Roman"/>
              </a:rPr>
              <a:t>– нужно ещё поработать</a:t>
            </a:r>
            <a:endParaRPr lang="ru-RU" sz="4000" dirty="0">
              <a:ea typeface="Calibri"/>
              <a:cs typeface="Times New Roman"/>
            </a:endParaRPr>
          </a:p>
          <a:p>
            <a:pPr>
              <a:lnSpc>
                <a:spcPct val="105000"/>
              </a:lnSpc>
              <a:spcAft>
                <a:spcPts val="1000"/>
              </a:spcAft>
            </a:pPr>
            <a:r>
              <a:rPr lang="ru-RU" sz="4400" b="1" i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Синий</a:t>
            </a:r>
            <a:r>
              <a:rPr lang="ru-RU" sz="4400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4400" dirty="0">
                <a:latin typeface="Times New Roman"/>
                <a:ea typeface="Calibri"/>
                <a:cs typeface="Times New Roman"/>
              </a:rPr>
              <a:t>– очень сложно для меня</a:t>
            </a:r>
            <a:endParaRPr lang="ru-RU" sz="4000" dirty="0">
              <a:ea typeface="Calibri"/>
              <a:cs typeface="Times New Roman"/>
            </a:endParaRP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270629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Число 64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05000"/>
              </a:lnSpc>
              <a:spcAft>
                <a:spcPts val="1000"/>
              </a:spcAft>
            </a:pPr>
            <a:r>
              <a:rPr lang="ru-RU" sz="4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двузначное, т.к. в записи используют два знака (две цифры); </a:t>
            </a:r>
          </a:p>
          <a:p>
            <a:pPr lvl="0">
              <a:lnSpc>
                <a:spcPct val="105000"/>
              </a:lnSpc>
              <a:spcAft>
                <a:spcPts val="1000"/>
              </a:spcAft>
            </a:pPr>
            <a:r>
              <a:rPr lang="ru-RU" sz="4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чётное</a:t>
            </a:r>
            <a:r>
              <a:rPr lang="ru-RU" sz="4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; </a:t>
            </a:r>
          </a:p>
          <a:p>
            <a:pPr lvl="0">
              <a:lnSpc>
                <a:spcPct val="105000"/>
              </a:lnSpc>
              <a:spcAft>
                <a:spcPts val="1000"/>
              </a:spcAft>
            </a:pPr>
            <a:r>
              <a:rPr lang="ru-RU" sz="4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в числе </a:t>
            </a:r>
            <a:r>
              <a:rPr lang="ru-RU" sz="4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64 шесть  </a:t>
            </a:r>
            <a:r>
              <a:rPr lang="ru-RU" sz="4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десятков и  </a:t>
            </a:r>
            <a:r>
              <a:rPr lang="ru-RU" sz="4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4 единицы; </a:t>
            </a:r>
            <a:endParaRPr lang="ru-RU" sz="40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lvl="0">
              <a:lnSpc>
                <a:spcPct val="105000"/>
              </a:lnSpc>
              <a:spcAft>
                <a:spcPts val="1000"/>
              </a:spcAft>
            </a:pPr>
            <a:r>
              <a:rPr lang="ru-RU" sz="4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соседи числа </a:t>
            </a:r>
            <a:r>
              <a:rPr lang="ru-RU" sz="4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63 </a:t>
            </a:r>
            <a:r>
              <a:rPr lang="ru-RU" sz="4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и </a:t>
            </a:r>
            <a:r>
              <a:rPr lang="ru-RU" sz="4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65</a:t>
            </a:r>
            <a:endParaRPr lang="ru-RU" sz="36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324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 fontScale="90000"/>
          </a:bodyPr>
          <a:lstStyle/>
          <a:p>
            <a:pPr>
              <a:lnSpc>
                <a:spcPct val="10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Игра «</a:t>
            </a:r>
            <a:r>
              <a:rPr lang="ru-RU" b="1" dirty="0" err="1" smtClean="0">
                <a:effectLst/>
                <a:latin typeface="Times New Roman"/>
                <a:ea typeface="Calibri"/>
                <a:cs typeface="Times New Roman"/>
              </a:rPr>
              <a:t>Превращайка</a:t>
            </a:r>
            <a:r>
              <a:rPr lang="ru-RU" b="1" dirty="0" smtClean="0">
                <a:effectLst/>
                <a:latin typeface="Times New Roman"/>
                <a:ea typeface="Calibri"/>
                <a:cs typeface="Times New Roman"/>
              </a:rPr>
              <a:t>».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Autofit/>
          </a:bodyPr>
          <a:lstStyle/>
          <a:p>
            <a:pPr marL="0" indent="0" algn="ctr">
              <a:lnSpc>
                <a:spcPct val="105000"/>
              </a:lnSpc>
              <a:spcAft>
                <a:spcPts val="1000"/>
              </a:spcAft>
              <a:buNone/>
            </a:pPr>
            <a:r>
              <a:rPr lang="ru-RU" sz="13700" dirty="0" smtClean="0">
                <a:effectLst/>
                <a:latin typeface="Times New Roman"/>
                <a:ea typeface="Calibri"/>
                <a:cs typeface="Times New Roman"/>
              </a:rPr>
              <a:t>9,6,3</a:t>
            </a:r>
            <a:endParaRPr lang="ru-RU" sz="11500" dirty="0">
              <a:ea typeface="Calibri"/>
              <a:cs typeface="Times New Roman"/>
            </a:endParaRPr>
          </a:p>
          <a:p>
            <a:pPr>
              <a:lnSpc>
                <a:spcPct val="105000"/>
              </a:lnSpc>
              <a:spcAft>
                <a:spcPts val="1000"/>
              </a:spcAft>
            </a:pPr>
            <a:r>
              <a:rPr lang="ru-RU" sz="3600" b="1" dirty="0" smtClean="0">
                <a:effectLst/>
                <a:latin typeface="Times New Roman"/>
                <a:ea typeface="Calibri"/>
                <a:cs typeface="Times New Roman"/>
              </a:rPr>
              <a:t>Увеличь в 3  раза</a:t>
            </a:r>
            <a:endParaRPr lang="ru-RU" b="1" dirty="0">
              <a:ea typeface="Calibri"/>
              <a:cs typeface="Times New Roman"/>
            </a:endParaRPr>
          </a:p>
          <a:p>
            <a:pPr>
              <a:lnSpc>
                <a:spcPct val="105000"/>
              </a:lnSpc>
              <a:spcAft>
                <a:spcPts val="1000"/>
              </a:spcAft>
            </a:pPr>
            <a:r>
              <a:rPr lang="ru-RU" sz="3600" b="1" dirty="0" smtClean="0">
                <a:effectLst/>
                <a:latin typeface="Times New Roman"/>
                <a:ea typeface="Calibri"/>
                <a:cs typeface="Times New Roman"/>
              </a:rPr>
              <a:t>Уменьши в 3 раза</a:t>
            </a:r>
            <a:endParaRPr lang="ru-RU" b="1" dirty="0">
              <a:ea typeface="Calibri"/>
              <a:cs typeface="Times New Roman"/>
            </a:endParaRPr>
          </a:p>
          <a:p>
            <a:pPr>
              <a:lnSpc>
                <a:spcPct val="105000"/>
              </a:lnSpc>
              <a:spcAft>
                <a:spcPts val="1000"/>
              </a:spcAft>
            </a:pPr>
            <a:r>
              <a:rPr lang="ru-RU" sz="3600" b="1" dirty="0" smtClean="0">
                <a:effectLst/>
                <a:latin typeface="Times New Roman"/>
                <a:ea typeface="Calibri"/>
                <a:cs typeface="Times New Roman"/>
              </a:rPr>
              <a:t>Увеличь на 3</a:t>
            </a:r>
            <a:endParaRPr lang="ru-RU" b="1" dirty="0">
              <a:ea typeface="Calibri"/>
              <a:cs typeface="Times New Roman"/>
            </a:endParaRPr>
          </a:p>
          <a:p>
            <a:pPr>
              <a:lnSpc>
                <a:spcPct val="105000"/>
              </a:lnSpc>
              <a:spcAft>
                <a:spcPts val="1000"/>
              </a:spcAft>
            </a:pPr>
            <a:r>
              <a:rPr lang="ru-RU" sz="3600" b="1" dirty="0" smtClean="0">
                <a:effectLst/>
                <a:latin typeface="Times New Roman"/>
                <a:ea typeface="Calibri"/>
                <a:cs typeface="Times New Roman"/>
              </a:rPr>
              <a:t>Уменьши на 3</a:t>
            </a:r>
            <a:endParaRPr lang="ru-RU" b="1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82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2627784" y="1556792"/>
            <a:ext cx="3240360" cy="3024336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707904" y="2918656"/>
            <a:ext cx="288032" cy="3006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499992" y="2918656"/>
            <a:ext cx="288032" cy="313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есяц 8"/>
          <p:cNvSpPr/>
          <p:nvPr/>
        </p:nvSpPr>
        <p:spPr>
          <a:xfrm rot="16200000">
            <a:off x="4072345" y="3704456"/>
            <a:ext cx="457200" cy="914400"/>
          </a:xfrm>
          <a:prstGeom prst="mo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103948" y="3255818"/>
            <a:ext cx="288032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5430982" y="3713018"/>
            <a:ext cx="1634836" cy="1191491"/>
          </a:xfrm>
          <a:custGeom>
            <a:avLst/>
            <a:gdLst>
              <a:gd name="connsiteX0" fmla="*/ 0 w 1634836"/>
              <a:gd name="connsiteY0" fmla="*/ 0 h 1191491"/>
              <a:gd name="connsiteX1" fmla="*/ 69273 w 1634836"/>
              <a:gd name="connsiteY1" fmla="*/ 55418 h 1191491"/>
              <a:gd name="connsiteX2" fmla="*/ 138545 w 1634836"/>
              <a:gd name="connsiteY2" fmla="*/ 138546 h 1191491"/>
              <a:gd name="connsiteX3" fmla="*/ 263236 w 1634836"/>
              <a:gd name="connsiteY3" fmla="*/ 249382 h 1191491"/>
              <a:gd name="connsiteX4" fmla="*/ 498763 w 1634836"/>
              <a:gd name="connsiteY4" fmla="*/ 374073 h 1191491"/>
              <a:gd name="connsiteX5" fmla="*/ 789709 w 1634836"/>
              <a:gd name="connsiteY5" fmla="*/ 526473 h 1191491"/>
              <a:gd name="connsiteX6" fmla="*/ 872836 w 1634836"/>
              <a:gd name="connsiteY6" fmla="*/ 568037 h 1191491"/>
              <a:gd name="connsiteX7" fmla="*/ 955963 w 1634836"/>
              <a:gd name="connsiteY7" fmla="*/ 595746 h 1191491"/>
              <a:gd name="connsiteX8" fmla="*/ 1025236 w 1634836"/>
              <a:gd name="connsiteY8" fmla="*/ 581891 h 1191491"/>
              <a:gd name="connsiteX9" fmla="*/ 1122218 w 1634836"/>
              <a:gd name="connsiteY9" fmla="*/ 374073 h 1191491"/>
              <a:gd name="connsiteX10" fmla="*/ 1163782 w 1634836"/>
              <a:gd name="connsiteY10" fmla="*/ 290946 h 1191491"/>
              <a:gd name="connsiteX11" fmla="*/ 1260763 w 1634836"/>
              <a:gd name="connsiteY11" fmla="*/ 221673 h 1191491"/>
              <a:gd name="connsiteX12" fmla="*/ 1371600 w 1634836"/>
              <a:gd name="connsiteY12" fmla="*/ 249382 h 1191491"/>
              <a:gd name="connsiteX13" fmla="*/ 1427018 w 1634836"/>
              <a:gd name="connsiteY13" fmla="*/ 332509 h 1191491"/>
              <a:gd name="connsiteX14" fmla="*/ 1413163 w 1634836"/>
              <a:gd name="connsiteY14" fmla="*/ 457200 h 1191491"/>
              <a:gd name="connsiteX15" fmla="*/ 1357745 w 1634836"/>
              <a:gd name="connsiteY15" fmla="*/ 471055 h 1191491"/>
              <a:gd name="connsiteX16" fmla="*/ 1288473 w 1634836"/>
              <a:gd name="connsiteY16" fmla="*/ 498764 h 1191491"/>
              <a:gd name="connsiteX17" fmla="*/ 1399309 w 1634836"/>
              <a:gd name="connsiteY17" fmla="*/ 540327 h 1191491"/>
              <a:gd name="connsiteX18" fmla="*/ 1454727 w 1634836"/>
              <a:gd name="connsiteY18" fmla="*/ 568037 h 1191491"/>
              <a:gd name="connsiteX19" fmla="*/ 1537854 w 1634836"/>
              <a:gd name="connsiteY19" fmla="*/ 595746 h 1191491"/>
              <a:gd name="connsiteX20" fmla="*/ 1510145 w 1634836"/>
              <a:gd name="connsiteY20" fmla="*/ 651164 h 1191491"/>
              <a:gd name="connsiteX21" fmla="*/ 1454727 w 1634836"/>
              <a:gd name="connsiteY21" fmla="*/ 720437 h 1191491"/>
              <a:gd name="connsiteX22" fmla="*/ 1482436 w 1634836"/>
              <a:gd name="connsiteY22" fmla="*/ 789709 h 1191491"/>
              <a:gd name="connsiteX23" fmla="*/ 1524000 w 1634836"/>
              <a:gd name="connsiteY23" fmla="*/ 803564 h 1191491"/>
              <a:gd name="connsiteX24" fmla="*/ 1579418 w 1634836"/>
              <a:gd name="connsiteY24" fmla="*/ 845127 h 1191491"/>
              <a:gd name="connsiteX25" fmla="*/ 1634836 w 1634836"/>
              <a:gd name="connsiteY25" fmla="*/ 942109 h 1191491"/>
              <a:gd name="connsiteX26" fmla="*/ 1565563 w 1634836"/>
              <a:gd name="connsiteY26" fmla="*/ 1011382 h 1191491"/>
              <a:gd name="connsiteX27" fmla="*/ 1427018 w 1634836"/>
              <a:gd name="connsiteY27" fmla="*/ 997527 h 1191491"/>
              <a:gd name="connsiteX28" fmla="*/ 1440873 w 1634836"/>
              <a:gd name="connsiteY28" fmla="*/ 1108364 h 1191491"/>
              <a:gd name="connsiteX29" fmla="*/ 1427018 w 1634836"/>
              <a:gd name="connsiteY29" fmla="*/ 1191491 h 1191491"/>
              <a:gd name="connsiteX30" fmla="*/ 1260763 w 1634836"/>
              <a:gd name="connsiteY30" fmla="*/ 1136073 h 1191491"/>
              <a:gd name="connsiteX31" fmla="*/ 1246909 w 1634836"/>
              <a:gd name="connsiteY31" fmla="*/ 1025237 h 1191491"/>
              <a:gd name="connsiteX32" fmla="*/ 1205345 w 1634836"/>
              <a:gd name="connsiteY32" fmla="*/ 1039091 h 1191491"/>
              <a:gd name="connsiteX33" fmla="*/ 1163782 w 1634836"/>
              <a:gd name="connsiteY33" fmla="*/ 1066800 h 1191491"/>
              <a:gd name="connsiteX34" fmla="*/ 1094509 w 1634836"/>
              <a:gd name="connsiteY34" fmla="*/ 1080655 h 1191491"/>
              <a:gd name="connsiteX35" fmla="*/ 1011382 w 1634836"/>
              <a:gd name="connsiteY35" fmla="*/ 955964 h 1191491"/>
              <a:gd name="connsiteX36" fmla="*/ 983673 w 1634836"/>
              <a:gd name="connsiteY36" fmla="*/ 872837 h 1191491"/>
              <a:gd name="connsiteX37" fmla="*/ 997527 w 1634836"/>
              <a:gd name="connsiteY37" fmla="*/ 651164 h 1191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634836" h="1191491">
                <a:moveTo>
                  <a:pt x="0" y="0"/>
                </a:moveTo>
                <a:cubicBezTo>
                  <a:pt x="23091" y="18473"/>
                  <a:pt x="48363" y="34508"/>
                  <a:pt x="69273" y="55418"/>
                </a:cubicBezTo>
                <a:cubicBezTo>
                  <a:pt x="94778" y="80923"/>
                  <a:pt x="114582" y="111588"/>
                  <a:pt x="138545" y="138546"/>
                </a:cubicBezTo>
                <a:cubicBezTo>
                  <a:pt x="167925" y="171598"/>
                  <a:pt x="234440" y="230184"/>
                  <a:pt x="263236" y="249382"/>
                </a:cubicBezTo>
                <a:cubicBezTo>
                  <a:pt x="420832" y="354446"/>
                  <a:pt x="348183" y="283725"/>
                  <a:pt x="498763" y="374073"/>
                </a:cubicBezTo>
                <a:cubicBezTo>
                  <a:pt x="932502" y="634316"/>
                  <a:pt x="557316" y="429642"/>
                  <a:pt x="789709" y="526473"/>
                </a:cubicBezTo>
                <a:cubicBezTo>
                  <a:pt x="818306" y="538388"/>
                  <a:pt x="844239" y="556122"/>
                  <a:pt x="872836" y="568037"/>
                </a:cubicBezTo>
                <a:cubicBezTo>
                  <a:pt x="899797" y="579271"/>
                  <a:pt x="955963" y="595746"/>
                  <a:pt x="955963" y="595746"/>
                </a:cubicBezTo>
                <a:cubicBezTo>
                  <a:pt x="979054" y="591128"/>
                  <a:pt x="1009396" y="599315"/>
                  <a:pt x="1025236" y="581891"/>
                </a:cubicBezTo>
                <a:cubicBezTo>
                  <a:pt x="1066403" y="536607"/>
                  <a:pt x="1094228" y="435651"/>
                  <a:pt x="1122218" y="374073"/>
                </a:cubicBezTo>
                <a:cubicBezTo>
                  <a:pt x="1135038" y="345870"/>
                  <a:pt x="1144762" y="315400"/>
                  <a:pt x="1163782" y="290946"/>
                </a:cubicBezTo>
                <a:cubicBezTo>
                  <a:pt x="1173036" y="279049"/>
                  <a:pt x="1242882" y="233594"/>
                  <a:pt x="1260763" y="221673"/>
                </a:cubicBezTo>
                <a:cubicBezTo>
                  <a:pt x="1297709" y="230909"/>
                  <a:pt x="1339913" y="228258"/>
                  <a:pt x="1371600" y="249382"/>
                </a:cubicBezTo>
                <a:cubicBezTo>
                  <a:pt x="1399309" y="267855"/>
                  <a:pt x="1427018" y="332509"/>
                  <a:pt x="1427018" y="332509"/>
                </a:cubicBezTo>
                <a:cubicBezTo>
                  <a:pt x="1422400" y="374073"/>
                  <a:pt x="1431865" y="419796"/>
                  <a:pt x="1413163" y="457200"/>
                </a:cubicBezTo>
                <a:cubicBezTo>
                  <a:pt x="1404648" y="474231"/>
                  <a:pt x="1375809" y="465034"/>
                  <a:pt x="1357745" y="471055"/>
                </a:cubicBezTo>
                <a:cubicBezTo>
                  <a:pt x="1334152" y="478920"/>
                  <a:pt x="1311564" y="489528"/>
                  <a:pt x="1288473" y="498764"/>
                </a:cubicBezTo>
                <a:cubicBezTo>
                  <a:pt x="1334172" y="513997"/>
                  <a:pt x="1349612" y="518239"/>
                  <a:pt x="1399309" y="540327"/>
                </a:cubicBezTo>
                <a:cubicBezTo>
                  <a:pt x="1418182" y="548715"/>
                  <a:pt x="1435551" y="560366"/>
                  <a:pt x="1454727" y="568037"/>
                </a:cubicBezTo>
                <a:cubicBezTo>
                  <a:pt x="1481846" y="578885"/>
                  <a:pt x="1537854" y="595746"/>
                  <a:pt x="1537854" y="595746"/>
                </a:cubicBezTo>
                <a:cubicBezTo>
                  <a:pt x="1528618" y="614219"/>
                  <a:pt x="1523367" y="635298"/>
                  <a:pt x="1510145" y="651164"/>
                </a:cubicBezTo>
                <a:cubicBezTo>
                  <a:pt x="1440515" y="734721"/>
                  <a:pt x="1487807" y="621199"/>
                  <a:pt x="1454727" y="720437"/>
                </a:cubicBezTo>
                <a:cubicBezTo>
                  <a:pt x="1463963" y="743528"/>
                  <a:pt x="1466515" y="770604"/>
                  <a:pt x="1482436" y="789709"/>
                </a:cubicBezTo>
                <a:cubicBezTo>
                  <a:pt x="1491785" y="800928"/>
                  <a:pt x="1511320" y="796318"/>
                  <a:pt x="1524000" y="803564"/>
                </a:cubicBezTo>
                <a:cubicBezTo>
                  <a:pt x="1544048" y="815020"/>
                  <a:pt x="1560945" y="831273"/>
                  <a:pt x="1579418" y="845127"/>
                </a:cubicBezTo>
                <a:cubicBezTo>
                  <a:pt x="1590240" y="861360"/>
                  <a:pt x="1634836" y="924532"/>
                  <a:pt x="1634836" y="942109"/>
                </a:cubicBezTo>
                <a:cubicBezTo>
                  <a:pt x="1634836" y="972898"/>
                  <a:pt x="1584036" y="999067"/>
                  <a:pt x="1565563" y="1011382"/>
                </a:cubicBezTo>
                <a:cubicBezTo>
                  <a:pt x="1519381" y="1006764"/>
                  <a:pt x="1463653" y="969033"/>
                  <a:pt x="1427018" y="997527"/>
                </a:cubicBezTo>
                <a:cubicBezTo>
                  <a:pt x="1397628" y="1020386"/>
                  <a:pt x="1440873" y="1071131"/>
                  <a:pt x="1440873" y="1108364"/>
                </a:cubicBezTo>
                <a:cubicBezTo>
                  <a:pt x="1440873" y="1136455"/>
                  <a:pt x="1431636" y="1163782"/>
                  <a:pt x="1427018" y="1191491"/>
                </a:cubicBezTo>
                <a:cubicBezTo>
                  <a:pt x="1383539" y="1186660"/>
                  <a:pt x="1284724" y="1201966"/>
                  <a:pt x="1260763" y="1136073"/>
                </a:cubicBezTo>
                <a:cubicBezTo>
                  <a:pt x="1248039" y="1101082"/>
                  <a:pt x="1251527" y="1062182"/>
                  <a:pt x="1246909" y="1025237"/>
                </a:cubicBezTo>
                <a:cubicBezTo>
                  <a:pt x="1233054" y="1029855"/>
                  <a:pt x="1218407" y="1032560"/>
                  <a:pt x="1205345" y="1039091"/>
                </a:cubicBezTo>
                <a:cubicBezTo>
                  <a:pt x="1190452" y="1046537"/>
                  <a:pt x="1179373" y="1060953"/>
                  <a:pt x="1163782" y="1066800"/>
                </a:cubicBezTo>
                <a:cubicBezTo>
                  <a:pt x="1141733" y="1075068"/>
                  <a:pt x="1117600" y="1076037"/>
                  <a:pt x="1094509" y="1080655"/>
                </a:cubicBezTo>
                <a:cubicBezTo>
                  <a:pt x="1049633" y="1024559"/>
                  <a:pt x="1035942" y="1017364"/>
                  <a:pt x="1011382" y="955964"/>
                </a:cubicBezTo>
                <a:cubicBezTo>
                  <a:pt x="1000534" y="928845"/>
                  <a:pt x="983673" y="872837"/>
                  <a:pt x="983673" y="872837"/>
                </a:cubicBezTo>
                <a:cubicBezTo>
                  <a:pt x="1003405" y="734709"/>
                  <a:pt x="997527" y="808511"/>
                  <a:pt x="997527" y="651164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31408">
            <a:off x="1601350" y="3665104"/>
            <a:ext cx="1663700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олилиния 13"/>
          <p:cNvSpPr/>
          <p:nvPr/>
        </p:nvSpPr>
        <p:spPr>
          <a:xfrm>
            <a:off x="4696691" y="4599709"/>
            <a:ext cx="611724" cy="1052946"/>
          </a:xfrm>
          <a:custGeom>
            <a:avLst/>
            <a:gdLst>
              <a:gd name="connsiteX0" fmla="*/ 13854 w 611724"/>
              <a:gd name="connsiteY0" fmla="*/ 0 h 1052946"/>
              <a:gd name="connsiteX1" fmla="*/ 0 w 611724"/>
              <a:gd name="connsiteY1" fmla="*/ 914400 h 1052946"/>
              <a:gd name="connsiteX2" fmla="*/ 41564 w 611724"/>
              <a:gd name="connsiteY2" fmla="*/ 1025236 h 1052946"/>
              <a:gd name="connsiteX3" fmla="*/ 124691 w 611724"/>
              <a:gd name="connsiteY3" fmla="*/ 1052946 h 1052946"/>
              <a:gd name="connsiteX4" fmla="*/ 304800 w 611724"/>
              <a:gd name="connsiteY4" fmla="*/ 1039091 h 1052946"/>
              <a:gd name="connsiteX5" fmla="*/ 387927 w 611724"/>
              <a:gd name="connsiteY5" fmla="*/ 983673 h 1052946"/>
              <a:gd name="connsiteX6" fmla="*/ 429491 w 611724"/>
              <a:gd name="connsiteY6" fmla="*/ 955964 h 1052946"/>
              <a:gd name="connsiteX7" fmla="*/ 471054 w 611724"/>
              <a:gd name="connsiteY7" fmla="*/ 942109 h 1052946"/>
              <a:gd name="connsiteX8" fmla="*/ 581891 w 611724"/>
              <a:gd name="connsiteY8" fmla="*/ 900546 h 1052946"/>
              <a:gd name="connsiteX9" fmla="*/ 609600 w 611724"/>
              <a:gd name="connsiteY9" fmla="*/ 872836 h 1052946"/>
              <a:gd name="connsiteX10" fmla="*/ 554182 w 611724"/>
              <a:gd name="connsiteY10" fmla="*/ 803564 h 1052946"/>
              <a:gd name="connsiteX11" fmla="*/ 512618 w 611724"/>
              <a:gd name="connsiteY11" fmla="*/ 775855 h 1052946"/>
              <a:gd name="connsiteX12" fmla="*/ 318654 w 611724"/>
              <a:gd name="connsiteY12" fmla="*/ 817418 h 1052946"/>
              <a:gd name="connsiteX13" fmla="*/ 235527 w 611724"/>
              <a:gd name="connsiteY13" fmla="*/ 845127 h 1052946"/>
              <a:gd name="connsiteX14" fmla="*/ 193964 w 611724"/>
              <a:gd name="connsiteY14" fmla="*/ 886691 h 1052946"/>
              <a:gd name="connsiteX15" fmla="*/ 110836 w 611724"/>
              <a:gd name="connsiteY15" fmla="*/ 928255 h 1052946"/>
              <a:gd name="connsiteX16" fmla="*/ 69273 w 611724"/>
              <a:gd name="connsiteY16" fmla="*/ 969818 h 105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11724" h="1052946">
                <a:moveTo>
                  <a:pt x="13854" y="0"/>
                </a:moveTo>
                <a:cubicBezTo>
                  <a:pt x="9236" y="304800"/>
                  <a:pt x="0" y="609565"/>
                  <a:pt x="0" y="914400"/>
                </a:cubicBezTo>
                <a:cubicBezTo>
                  <a:pt x="0" y="938852"/>
                  <a:pt x="12897" y="1007319"/>
                  <a:pt x="41564" y="1025236"/>
                </a:cubicBezTo>
                <a:cubicBezTo>
                  <a:pt x="66332" y="1040716"/>
                  <a:pt x="124691" y="1052946"/>
                  <a:pt x="124691" y="1052946"/>
                </a:cubicBezTo>
                <a:cubicBezTo>
                  <a:pt x="184727" y="1048328"/>
                  <a:pt x="246569" y="1054415"/>
                  <a:pt x="304800" y="1039091"/>
                </a:cubicBezTo>
                <a:cubicBezTo>
                  <a:pt x="337006" y="1030616"/>
                  <a:pt x="360218" y="1002146"/>
                  <a:pt x="387927" y="983673"/>
                </a:cubicBezTo>
                <a:lnTo>
                  <a:pt x="429491" y="955964"/>
                </a:lnTo>
                <a:cubicBezTo>
                  <a:pt x="441642" y="947863"/>
                  <a:pt x="457631" y="947862"/>
                  <a:pt x="471054" y="942109"/>
                </a:cubicBezTo>
                <a:cubicBezTo>
                  <a:pt x="572477" y="898642"/>
                  <a:pt x="479725" y="926087"/>
                  <a:pt x="581891" y="900546"/>
                </a:cubicBezTo>
                <a:cubicBezTo>
                  <a:pt x="591127" y="891309"/>
                  <a:pt x="607453" y="885721"/>
                  <a:pt x="609600" y="872836"/>
                </a:cubicBezTo>
                <a:cubicBezTo>
                  <a:pt x="619671" y="812406"/>
                  <a:pt x="592742" y="816417"/>
                  <a:pt x="554182" y="803564"/>
                </a:cubicBezTo>
                <a:cubicBezTo>
                  <a:pt x="540327" y="794328"/>
                  <a:pt x="529212" y="777238"/>
                  <a:pt x="512618" y="775855"/>
                </a:cubicBezTo>
                <a:cubicBezTo>
                  <a:pt x="413418" y="767588"/>
                  <a:pt x="396897" y="788966"/>
                  <a:pt x="318654" y="817418"/>
                </a:cubicBezTo>
                <a:cubicBezTo>
                  <a:pt x="291205" y="827400"/>
                  <a:pt x="235527" y="845127"/>
                  <a:pt x="235527" y="845127"/>
                </a:cubicBezTo>
                <a:cubicBezTo>
                  <a:pt x="221673" y="858982"/>
                  <a:pt x="210266" y="875823"/>
                  <a:pt x="193964" y="886691"/>
                </a:cubicBezTo>
                <a:cubicBezTo>
                  <a:pt x="68986" y="970011"/>
                  <a:pt x="241647" y="819247"/>
                  <a:pt x="110836" y="928255"/>
                </a:cubicBezTo>
                <a:cubicBezTo>
                  <a:pt x="95784" y="940798"/>
                  <a:pt x="69273" y="969818"/>
                  <a:pt x="69273" y="969818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015" y="4646881"/>
            <a:ext cx="821991" cy="100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939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араллелограмм 3"/>
          <p:cNvSpPr/>
          <p:nvPr/>
        </p:nvSpPr>
        <p:spPr>
          <a:xfrm>
            <a:off x="1259632" y="1340768"/>
            <a:ext cx="2080248" cy="1440160"/>
          </a:xfrm>
          <a:prstGeom prst="parallelogram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499992" y="3140968"/>
            <a:ext cx="1922512" cy="21636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1863760" y="4847456"/>
            <a:ext cx="1844143" cy="914400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6"/>
          <p:cNvSpPr/>
          <p:nvPr/>
        </p:nvSpPr>
        <p:spPr>
          <a:xfrm>
            <a:off x="4644008" y="1797968"/>
            <a:ext cx="1778496" cy="914400"/>
          </a:xfrm>
          <a:prstGeom prst="diamon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апеция 7"/>
          <p:cNvSpPr/>
          <p:nvPr/>
        </p:nvSpPr>
        <p:spPr>
          <a:xfrm>
            <a:off x="6948264" y="2060848"/>
            <a:ext cx="1202432" cy="1656184"/>
          </a:xfrm>
          <a:prstGeom prst="trapezoid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729608" y="426368"/>
            <a:ext cx="242656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23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араллелограмм 3"/>
          <p:cNvSpPr/>
          <p:nvPr/>
        </p:nvSpPr>
        <p:spPr>
          <a:xfrm>
            <a:off x="261696" y="1726049"/>
            <a:ext cx="1644252" cy="1105272"/>
          </a:xfrm>
          <a:prstGeom prst="parallelogram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99992" y="2255257"/>
            <a:ext cx="1224136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3098749" y="4656317"/>
            <a:ext cx="1844143" cy="2001924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Ромб 6"/>
          <p:cNvSpPr/>
          <p:nvPr/>
        </p:nvSpPr>
        <p:spPr>
          <a:xfrm>
            <a:off x="6805972" y="501735"/>
            <a:ext cx="1778496" cy="914400"/>
          </a:xfrm>
          <a:prstGeom prst="diamon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Трапеция 7"/>
          <p:cNvSpPr/>
          <p:nvPr/>
        </p:nvSpPr>
        <p:spPr>
          <a:xfrm>
            <a:off x="7020272" y="2278685"/>
            <a:ext cx="1562472" cy="2088232"/>
          </a:xfrm>
          <a:prstGeom prst="trapezoid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729608" y="426368"/>
            <a:ext cx="2426568" cy="914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" name="Прямоугольный треугольник 1"/>
          <p:cNvSpPr/>
          <p:nvPr/>
        </p:nvSpPr>
        <p:spPr>
          <a:xfrm>
            <a:off x="268414" y="4631432"/>
            <a:ext cx="2166600" cy="163448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776156" y="4692976"/>
            <a:ext cx="331581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ятиугольник 12"/>
          <p:cNvSpPr/>
          <p:nvPr/>
        </p:nvSpPr>
        <p:spPr>
          <a:xfrm>
            <a:off x="1905948" y="70360"/>
            <a:ext cx="1858175" cy="888575"/>
          </a:xfrm>
          <a:prstGeom prst="homePlat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11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060848"/>
            <a:ext cx="166370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0109" y="1743347"/>
            <a:ext cx="1300163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088309"/>
            <a:ext cx="1649413" cy="39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2267744" y="3140968"/>
            <a:ext cx="1872208" cy="9144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44008" y="3933057"/>
            <a:ext cx="914400" cy="1802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27784" y="1340768"/>
            <a:ext cx="914400" cy="9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776156" y="5657279"/>
            <a:ext cx="2808312" cy="7383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92812" y="3501932"/>
            <a:ext cx="582844" cy="5534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13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53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араллелограмм 3"/>
          <p:cNvSpPr/>
          <p:nvPr/>
        </p:nvSpPr>
        <p:spPr>
          <a:xfrm>
            <a:off x="261696" y="1726049"/>
            <a:ext cx="1644252" cy="1105272"/>
          </a:xfrm>
          <a:prstGeom prst="parallelogram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99992" y="2255257"/>
            <a:ext cx="1224136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Ромб 6"/>
          <p:cNvSpPr/>
          <p:nvPr/>
        </p:nvSpPr>
        <p:spPr>
          <a:xfrm>
            <a:off x="6805972" y="501735"/>
            <a:ext cx="1778496" cy="914400"/>
          </a:xfrm>
          <a:prstGeom prst="diamon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Трапеция 7"/>
          <p:cNvSpPr/>
          <p:nvPr/>
        </p:nvSpPr>
        <p:spPr>
          <a:xfrm>
            <a:off x="7020272" y="2278685"/>
            <a:ext cx="1562472" cy="2088232"/>
          </a:xfrm>
          <a:prstGeom prst="trapezoid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267744" y="3140968"/>
            <a:ext cx="1872208" cy="9144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644008" y="3933057"/>
            <a:ext cx="914400" cy="1802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27784" y="1340768"/>
            <a:ext cx="914400" cy="9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776156" y="5657279"/>
            <a:ext cx="2808312" cy="7383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92812" y="3501932"/>
            <a:ext cx="582844" cy="5534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13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80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87824" y="260648"/>
            <a:ext cx="3816424" cy="64087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236296" y="260646"/>
            <a:ext cx="1584176" cy="64087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260648"/>
            <a:ext cx="2520280" cy="640871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араллелограмм 3"/>
          <p:cNvSpPr/>
          <p:nvPr/>
        </p:nvSpPr>
        <p:spPr>
          <a:xfrm>
            <a:off x="296003" y="514667"/>
            <a:ext cx="1644252" cy="1105272"/>
          </a:xfrm>
          <a:prstGeom prst="parallelogram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369460" y="3989042"/>
            <a:ext cx="1224136" cy="11521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Ромб 6"/>
          <p:cNvSpPr/>
          <p:nvPr/>
        </p:nvSpPr>
        <p:spPr>
          <a:xfrm>
            <a:off x="322287" y="2226568"/>
            <a:ext cx="1778496" cy="914400"/>
          </a:xfrm>
          <a:prstGeom prst="diamon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Трапеция 7"/>
          <p:cNvSpPr/>
          <p:nvPr/>
        </p:nvSpPr>
        <p:spPr>
          <a:xfrm>
            <a:off x="430299" y="4366917"/>
            <a:ext cx="1562472" cy="2088232"/>
          </a:xfrm>
          <a:prstGeom prst="trapezoid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686200" y="610103"/>
            <a:ext cx="1872208" cy="9144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17252" y="1930247"/>
            <a:ext cx="914400" cy="1802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524328" y="610103"/>
            <a:ext cx="914400" cy="9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563888" y="4603137"/>
            <a:ext cx="2808312" cy="73834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843633" y="2277885"/>
            <a:ext cx="582844" cy="5534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13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90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111295"/>
              </p:ext>
            </p:extLst>
          </p:nvPr>
        </p:nvGraphicFramePr>
        <p:xfrm>
          <a:off x="457200" y="476673"/>
          <a:ext cx="8229600" cy="49205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1080119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прямоугольник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квадрат</a:t>
                      </a:r>
                      <a:endParaRPr lang="ru-RU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26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131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Прямоугольник. Квадрат.</vt:lpstr>
      <vt:lpstr>Число 64</vt:lpstr>
      <vt:lpstr>Игра «Превращайка».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Оцени себя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Прямоугольник. Квадрат.</dc:title>
  <dc:creator>ИРИНА</dc:creator>
  <cp:lastModifiedBy>User</cp:lastModifiedBy>
  <cp:revision>6</cp:revision>
  <dcterms:created xsi:type="dcterms:W3CDTF">2014-03-24T06:50:42Z</dcterms:created>
  <dcterms:modified xsi:type="dcterms:W3CDTF">2014-03-30T03:50:49Z</dcterms:modified>
</cp:coreProperties>
</file>