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9" r:id="rId12"/>
    <p:sldId id="267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907D3AF-B6FD-4C66-B01F-0E3C643D3021}">
          <p14:sldIdLst>
            <p14:sldId id="256"/>
          </p14:sldIdLst>
        </p14:section>
        <p14:section name="Раздел без заголовка" id="{011EDC6E-6CB6-4371-9EF5-7EA32CE3F9B7}">
          <p14:sldIdLst>
            <p14:sldId id="257"/>
            <p14:sldId id="258"/>
            <p14:sldId id="260"/>
            <p14:sldId id="261"/>
            <p14:sldId id="262"/>
            <p14:sldId id="263"/>
            <p14:sldId id="264"/>
            <p14:sldId id="265"/>
            <p14:sldId id="266"/>
            <p14:sldId id="259"/>
            <p14:sldId id="267"/>
            <p14:sldId id="269"/>
            <p14:sldId id="270"/>
            <p14:sldId id="271"/>
            <p14:sldId id="27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6EA96-B0D2-4D63-BD2A-10C785EEA5AA}" type="datetimeFigureOut">
              <a:rPr lang="ru-RU" smtClean="0"/>
              <a:t>26.02.2013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008CC1-8334-4464-A46E-772EF4497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77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РАБОТЫ\фоны мои\Безимени-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6500813"/>
            <a:ext cx="642937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2B736-4ADE-4B4E-B1FE-042CEA9F06BD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93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98D2C-2BB8-4BCF-836D-5B0B86F8ECE3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8F820-21D6-479E-9F9F-C6CD0A0CE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1765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E9F07-E534-4F38-A2B8-7A5474470BE6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4A64C-C6DA-4B3C-8027-F408F26FCA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048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30931-5F09-4C72-B313-B4E1735AE2A5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4891C-0C85-4A28-BB2F-C1AAE59A4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793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9FCA7-82E4-4E59-973F-7BD8E778C375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F759B-2C9B-45CE-9336-8834C6AC48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012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F4BD9-8717-4FF7-A15B-DA3C83749CC1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F79AC-021C-4764-8EA2-27CB34ECB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676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1B54DC-23B3-4078-AF33-5E2E32C5468C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81B5F-CC5A-4CD7-90C8-9C3B18F81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342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0C2AB-7F81-44A1-9A92-CBF307F0F1CD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8C20C-8762-4641-A9F3-47815240E5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846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10B15-BDCC-4A6A-8FC0-5ECC21F45E1E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18C39-72DD-4AA0-95A7-B0080139A4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615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C4454-3F55-4471-AC30-17BC862053BD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E2F47-48F1-461F-BB57-12E263275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691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2FF77D-C46D-47D8-B6AC-434D90DE00F7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61A55B-D846-4E18-AAE0-F13E834C68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647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293700-2E9C-42F3-9432-3927C0768AE0}" type="datetimeFigureOut">
              <a:rPr lang="ru-RU"/>
              <a:pPr>
                <a:defRPr/>
              </a:pPr>
              <a:t>26.02.2013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CABB595-FEE9-44C0-9AAA-E4628D4F3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festival.1september.ru/" TargetMode="External"/><Relationship Id="rId3" Type="http://schemas.openxmlformats.org/officeDocument/2006/relationships/hyperlink" Target="http://www.sarreg.ru/main/1540-shkoly-budushhego.html" TargetMode="External"/><Relationship Id="rId7" Type="http://schemas.openxmlformats.org/officeDocument/2006/relationships/hyperlink" Target="http://www.voran.by/?m=201102" TargetMode="External"/><Relationship Id="rId2" Type="http://schemas.openxmlformats.org/officeDocument/2006/relationships/hyperlink" Target="http://world.russianforall.ru/news/index.php?news=2500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vent.ua/drugoe.html" TargetMode="External"/><Relationship Id="rId5" Type="http://schemas.openxmlformats.org/officeDocument/2006/relationships/hyperlink" Target="http://m.current.com/community/89322103_schoolchildren-could-be-given-smart-drugs-in-a-bid-to-boost-brainpower.htm" TargetMode="External"/><Relationship Id="rId4" Type="http://schemas.openxmlformats.org/officeDocument/2006/relationships/hyperlink" Target="http://chempion.osetia.ru/2009/23/page-03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55576" y="2132856"/>
            <a:ext cx="7772400" cy="1470025"/>
          </a:xfrm>
        </p:spPr>
        <p:txBody>
          <a:bodyPr/>
          <a:lstStyle/>
          <a:p>
            <a:pPr eaLnBrk="1" hangingPunct="1"/>
            <a:r>
              <a:rPr lang="ru-RU" dirty="0" smtClean="0"/>
              <a:t>Самооценка и личность младшего школьника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Составила учитель  начальных классов МБОУ СОШ </a:t>
            </a:r>
            <a:r>
              <a:rPr lang="ru-RU" sz="2000" dirty="0" err="1" smtClean="0"/>
              <a:t>г.Мамоново</a:t>
            </a:r>
            <a:r>
              <a:rPr lang="ru-RU" sz="2000" dirty="0" smtClean="0"/>
              <a:t> </a:t>
            </a:r>
            <a:r>
              <a:rPr lang="ru-RU" sz="2000" dirty="0" err="1" smtClean="0"/>
              <a:t>Гордынец</a:t>
            </a:r>
            <a:r>
              <a:rPr lang="ru-RU" sz="2000" dirty="0" smtClean="0"/>
              <a:t> Ольга Павловна</a:t>
            </a:r>
            <a:endParaRPr lang="ru-RU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-ru.yandex.net/i?id=429740864-03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7" y="188640"/>
            <a:ext cx="2143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54097" y="1630740"/>
            <a:ext cx="8208912" cy="341632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Что же делать, если самооценка Вашего ребенка неадекватна (сильно завышена или занижена)? </a:t>
            </a:r>
          </a:p>
          <a:p>
            <a:r>
              <a:rPr lang="ru-RU" sz="2400" dirty="0"/>
              <a:t>	</a:t>
            </a:r>
            <a:r>
              <a:rPr lang="ru-RU" sz="2400" dirty="0" smtClean="0"/>
              <a:t>Уровень самооценки может изменяться, особенно в дошкольном  и младшем школьном </a:t>
            </a:r>
            <a:r>
              <a:rPr lang="ru-RU" sz="2400" dirty="0"/>
              <a:t> </a:t>
            </a:r>
            <a:r>
              <a:rPr lang="ru-RU" sz="2400" dirty="0" smtClean="0"/>
              <a:t>возрасте. Каждое наше обращение к ребенку, каждая оценка его деятельности, реакция на успехи и неудачи - все это оказывает влияние на отношение ребенка </a:t>
            </a:r>
            <a:r>
              <a:rPr lang="ru-RU" sz="2400" dirty="0"/>
              <a:t>к себе. </a:t>
            </a:r>
            <a:endParaRPr lang="ru-RU" sz="2400" dirty="0" smtClean="0"/>
          </a:p>
          <a:p>
            <a:r>
              <a:rPr lang="ru-RU" sz="2400" dirty="0" smtClean="0"/>
              <a:t>То </a:t>
            </a:r>
            <a:r>
              <a:rPr lang="ru-RU" sz="2400" dirty="0"/>
              <a:t>есть, мы можем помочь ребенку сформировать адекватную самооценку.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716646"/>
            <a:ext cx="2678160" cy="20923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179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7-tub-ru.yandex.net/i?id=42974346-59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0" y="5429250"/>
            <a:ext cx="238125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5576" y="1052736"/>
            <a:ext cx="7992888" cy="4801314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Основными </a:t>
            </a:r>
            <a:r>
              <a:rPr lang="ru-RU" dirty="0"/>
              <a:t>факторами, от которых зависит становление самооценки младших школьников, является школьная оценка, особенности общения учителя с учащимися, стиль домашнего воспитания. Но самое большое влияние на развитие самооценки оказывает школьная оценка </a:t>
            </a:r>
            <a:r>
              <a:rPr lang="ru-RU" b="1" dirty="0"/>
              <a:t>успеваемости,</a:t>
            </a:r>
            <a:r>
              <a:rPr lang="ru-RU" dirty="0"/>
              <a:t> она, по существу, является оценкой личности в целом и определяет социальный статус ребенка, поэтому следует различать </a:t>
            </a:r>
            <a:r>
              <a:rPr lang="ru-RU" b="1" i="1" dirty="0"/>
              <a:t>оценку деятельности и оценку личности </a:t>
            </a:r>
            <a:r>
              <a:rPr lang="ru-RU" dirty="0"/>
              <a:t>и не переносить одно на другое. Младшие школьники негативный отзыв о своей работе воспринимают как оценку: ты - плохой человек. Оценка учителя является основным мотивом и мерилом их усилий, их стремлений к успеху, поэтому не надо сравнивать его с другими детьми, а показывать ему положительные результаты собственной работы прежде и теперь.</a:t>
            </a:r>
            <a:br>
              <a:rPr lang="ru-RU" dirty="0"/>
            </a:br>
            <a:r>
              <a:rPr lang="ru-RU" dirty="0"/>
              <a:t>Используя прием сравнения для показа ученику его </a:t>
            </a:r>
            <a:r>
              <a:rPr lang="ru-RU" dirty="0" smtClean="0"/>
              <a:t>собственного</a:t>
            </a:r>
            <a:r>
              <a:rPr lang="ru-RU" dirty="0"/>
              <a:t>, пусть даже очень малого продвижения вперед по сравнению со вчерашним днем, мы укрепляем и поднимаем доверие к себе, к своим возможностям. Для развития адекватной самооценки необходимо создавать в классе атмосферу психологического комфорта и поддержки.</a:t>
            </a:r>
          </a:p>
        </p:txBody>
      </p:sp>
      <p:pic>
        <p:nvPicPr>
          <p:cNvPr id="1026" name="Picture 2" descr="http://im6-tub-ru.yandex.net/i?id=87810240-4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" y="16441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im7-tub-ru.yandex.net/i?id=42974346-59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9718" y="5394589"/>
            <a:ext cx="238125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57946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0-tub-ru.yandex.net/i?id=304148554-23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00808" y="188640"/>
            <a:ext cx="2143125" cy="142875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76672"/>
            <a:ext cx="7920880" cy="1245876"/>
          </a:xfrm>
        </p:spPr>
        <p:txBody>
          <a:bodyPr/>
          <a:lstStyle/>
          <a:p>
            <a:r>
              <a:rPr lang="ru-RU" sz="3600" dirty="0"/>
              <a:t>Советы </a:t>
            </a:r>
            <a:r>
              <a:rPr lang="ru-RU" sz="3600" dirty="0" smtClean="0"/>
              <a:t>родителям,  заинтересованным </a:t>
            </a:r>
            <a:r>
              <a:rPr lang="ru-RU" sz="3600" dirty="0"/>
              <a:t>в формировании адекватной самооценки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sz="2400" dirty="0"/>
              <a:t>Не оберегайте ребенка от повседневных дел, не стремитесь решить за него все проблемы, но и не перегружайте его. </a:t>
            </a:r>
            <a:endParaRPr lang="ru-RU" sz="2400" dirty="0" smtClean="0"/>
          </a:p>
          <a:p>
            <a:r>
              <a:rPr lang="ru-RU" sz="2400" dirty="0" smtClean="0"/>
              <a:t>Пусть ребенок </a:t>
            </a:r>
            <a:r>
              <a:rPr lang="ru-RU" sz="2400" dirty="0"/>
              <a:t>поможет с уборкой, сам польет цветок, получит удовольствие от сделанного и заслуженную похвалу. </a:t>
            </a:r>
            <a:endParaRPr lang="ru-RU" sz="2400" dirty="0" smtClean="0"/>
          </a:p>
          <a:p>
            <a:r>
              <a:rPr lang="ru-RU" sz="2400" dirty="0" smtClean="0"/>
              <a:t>Не </a:t>
            </a:r>
            <a:r>
              <a:rPr lang="ru-RU" sz="2400" dirty="0"/>
              <a:t>нужно ставить перед ним непосильные задачи, для выполнения которых он еще просто не дорос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Поощряйте </a:t>
            </a:r>
            <a:r>
              <a:rPr lang="ru-RU" sz="2400" dirty="0"/>
              <a:t>в ребенку инициативу.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5" name="Рисунок 4" descr="http://im0-tub-ru.yandex.net/i?id=350185368-48-72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157192"/>
            <a:ext cx="2843808" cy="1721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641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8-tub-ru.yandex.net/i?id=512771871-33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18"/>
            <a:ext cx="2771800" cy="20465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978523" y="2060848"/>
            <a:ext cx="7579940" cy="2677656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Не </a:t>
            </a:r>
            <a:r>
              <a:rPr lang="ru-RU" sz="2400" dirty="0"/>
              <a:t>перехваливайте ребенка, но и не забывайте поощрять, когда он этого заслуживает. </a:t>
            </a:r>
            <a:endParaRPr lang="ru-RU" sz="24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dirty="0" smtClean="0"/>
              <a:t>Если ваш ребенок давно </a:t>
            </a:r>
            <a:r>
              <a:rPr lang="ru-RU" sz="2400" dirty="0"/>
              <a:t>умеет </a:t>
            </a:r>
            <a:r>
              <a:rPr lang="ru-RU" sz="2400" dirty="0" smtClean="0"/>
              <a:t>сам завязывать шнурки, </a:t>
            </a:r>
            <a:r>
              <a:rPr lang="ru-RU" sz="2400" dirty="0"/>
              <a:t>не нужно каждый раз за это хвалить, но если у него получилось </a:t>
            </a:r>
            <a:r>
              <a:rPr lang="ru-RU" sz="2400" dirty="0" smtClean="0"/>
              <a:t>это особенно аккуратно и быстро, </a:t>
            </a:r>
            <a:r>
              <a:rPr lang="ru-RU" sz="2400" dirty="0"/>
              <a:t>обязательно отметьте это достижение.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 descr="http://im0-tub-ru.yandex.net/i?id=304148554-23-72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869160"/>
            <a:ext cx="3151237" cy="1959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41607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3-tub-ru.yandex.net/i?id=359278338-5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59832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83568" y="1997839"/>
            <a:ext cx="8064896" cy="304698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400" smtClean="0"/>
              <a:t>Не </a:t>
            </a:r>
            <a:r>
              <a:rPr lang="ru-RU" sz="2400" dirty="0"/>
              <a:t>забывайте, что малыш внимательно наблюдает за Вами</a:t>
            </a:r>
            <a:r>
              <a:rPr lang="ru-RU" sz="2400"/>
              <a:t>. </a:t>
            </a:r>
            <a:endParaRPr lang="ru-RU" sz="2400" smtClean="0"/>
          </a:p>
          <a:p>
            <a:pPr marL="342900" indent="-342900">
              <a:buFont typeface="Arial" pitchFamily="34" charset="0"/>
              <a:buChar char="•"/>
            </a:pPr>
            <a:r>
              <a:rPr lang="ru-RU" sz="2400" smtClean="0"/>
              <a:t>Показывайте </a:t>
            </a:r>
            <a:r>
              <a:rPr lang="ru-RU" sz="2400" dirty="0"/>
              <a:t>своим примером адекватность отношения к успехам и неудачам. </a:t>
            </a:r>
            <a:endParaRPr lang="ru-RU" sz="2400" dirty="0" smtClean="0"/>
          </a:p>
          <a:p>
            <a:r>
              <a:rPr lang="ru-RU" sz="2400" dirty="0" smtClean="0"/>
              <a:t>Сравните</a:t>
            </a:r>
            <a:r>
              <a:rPr lang="ru-RU" sz="2400" dirty="0"/>
              <a:t>: `У мамы не получился пирог, ну ничего, в следующий раз положим больше муки` / `Ужас! Пирог не получился! Никогда больше не буду печь!`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Рисунок 3" descr="http://im7-tub-ru.yandex.net/i?id=42974346-59-72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44827"/>
            <a:ext cx="3059832" cy="18131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4767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5-tub-ru.yandex.net/i?id=204535670-11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608" y="-3902"/>
            <a:ext cx="2571383" cy="1776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2060848"/>
            <a:ext cx="7848872" cy="3046988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ru-RU" sz="3200" dirty="0"/>
              <a:t>Не сравнивайте ребенка с другими детьми. Сравнивайте его с самим собой (тем, какой он был вчера или будет завтра</a:t>
            </a:r>
            <a:r>
              <a:rPr lang="ru-RU" sz="3200" dirty="0" smtClean="0"/>
              <a:t>).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3200" dirty="0" smtClean="0"/>
              <a:t>Не </a:t>
            </a:r>
            <a:r>
              <a:rPr lang="ru-RU" sz="3200" dirty="0"/>
              <a:t>бойтесь искренне любить своего ребенка и показывать ему свою любовь</a:t>
            </a:r>
          </a:p>
        </p:txBody>
      </p:sp>
    </p:spTree>
    <p:extLst>
      <p:ext uri="{BB962C8B-B14F-4D97-AF65-F5344CB8AC3E}">
        <p14:creationId xmlns:p14="http://schemas.microsoft.com/office/powerpoint/2010/main" val="90227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world.russianforall.ru/news/index.php?news=25005</a:t>
            </a:r>
            <a:endParaRPr lang="ru-RU" sz="2000" dirty="0" smtClean="0"/>
          </a:p>
          <a:p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www.sarreg.ru/main/1540-shkoly-budushhego.html</a:t>
            </a:r>
            <a:endParaRPr lang="ru-RU" sz="2000" dirty="0" smtClean="0"/>
          </a:p>
          <a:p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chempion.osetia.ru/2009/23/page-03.htm</a:t>
            </a:r>
            <a:endParaRPr lang="ru-RU" sz="2000" dirty="0" smtClean="0"/>
          </a:p>
          <a:p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m.current.com/community/89322103_schoolchildren-could-be-given-smart-drugs-in-a-bid-to-boost-brainpower.htm</a:t>
            </a:r>
            <a:endParaRPr lang="ru-RU" sz="2000" dirty="0" smtClean="0"/>
          </a:p>
          <a:p>
            <a:r>
              <a:rPr lang="en-US" sz="2000" dirty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event.ua/drugoe.html</a:t>
            </a:r>
            <a:endParaRPr lang="ru-RU" sz="2000" dirty="0" smtClean="0"/>
          </a:p>
          <a:p>
            <a:r>
              <a:rPr lang="en-US" sz="2000" dirty="0">
                <a:hlinkClick r:id="rId7"/>
              </a:rPr>
              <a:t>http://www.voran.by/?</a:t>
            </a:r>
            <a:r>
              <a:rPr lang="en-US" sz="2000" dirty="0" smtClean="0">
                <a:hlinkClick r:id="rId7"/>
              </a:rPr>
              <a:t>m=201102</a:t>
            </a:r>
            <a:endParaRPr lang="ru-RU" sz="2000" dirty="0" smtClean="0"/>
          </a:p>
          <a:p>
            <a:r>
              <a:rPr lang="en-US" sz="2000" dirty="0">
                <a:hlinkClick r:id="rId8"/>
              </a:rPr>
              <a:t>http://festival.1september.ru</a:t>
            </a:r>
            <a:r>
              <a:rPr lang="en-US" sz="2000" dirty="0" smtClean="0">
                <a:hlinkClick r:id="rId8"/>
              </a:rPr>
              <a:t>/</a:t>
            </a:r>
            <a:endParaRPr lang="ru-RU" sz="2000" dirty="0" smtClean="0"/>
          </a:p>
          <a:p>
            <a:r>
              <a:rPr lang="en-US" sz="2000"/>
              <a:t>http://www.referat.ru/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7490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4942"/>
          </a:xfrm>
        </p:spPr>
        <p:txBody>
          <a:bodyPr/>
          <a:lstStyle/>
          <a:p>
            <a:r>
              <a:rPr lang="ru-RU" dirty="0"/>
              <a:t>Что такое самооценка?</a:t>
            </a:r>
            <a:br>
              <a:rPr lang="ru-RU" dirty="0"/>
            </a:br>
            <a:endParaRPr lang="ru-RU" dirty="0"/>
          </a:p>
        </p:txBody>
      </p:sp>
      <p:sp>
        <p:nvSpPr>
          <p:cNvPr id="20" name="Объект 19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525963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Это то, как человек оценивает себя, свои возможности, поступки. Мы постоянно сравниваем себя с другими, и на основе этого сравнения вырабатываем мнение о себе, о своих возможностях и способностях, чертах своего характера и человеческих качествах. Так постепенно складывается наша самооценка. </a:t>
            </a:r>
            <a:endParaRPr lang="ru-RU" dirty="0"/>
          </a:p>
        </p:txBody>
      </p:sp>
      <p:pic>
        <p:nvPicPr>
          <p:cNvPr id="4098" name="Picture 2" descr="http://im8-tub-ru.yandex.net/i?id=205470249-23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031311"/>
            <a:ext cx="2313806" cy="18266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3-tub-ru.yandex.net/i?id=290094810-39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2" y="0"/>
            <a:ext cx="2143125" cy="1623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148029"/>
            <a:ext cx="8229600" cy="1143000"/>
          </a:xfrm>
        </p:spPr>
        <p:txBody>
          <a:bodyPr/>
          <a:lstStyle/>
          <a:p>
            <a:r>
              <a:rPr lang="ru-RU" dirty="0" smtClean="0"/>
              <a:t>Виды самооценки: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323528" y="1700808"/>
            <a:ext cx="8676646" cy="4525963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Различают два вида самооценки: адекватная и неадекватная самооценка.</a:t>
            </a:r>
          </a:p>
          <a:p>
            <a:r>
              <a:rPr lang="ru-RU" dirty="0" smtClean="0"/>
              <a:t> Адекватная самооценка позволяет человеку соотносить свои силы с задачами разной трудности и требованиями окружающих. Неадекватная (заниженная или завышенная) деформирует внутренний мир, мешает гармоничному развитию.</a:t>
            </a:r>
            <a:endParaRPr lang="ru-RU" dirty="0"/>
          </a:p>
        </p:txBody>
      </p:sp>
      <p:pic>
        <p:nvPicPr>
          <p:cNvPr id="8" name="Рисунок 7" descr="http://im0-tub-ru.yandex.net/i?id=25486939-07-72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2307" y="0"/>
            <a:ext cx="1512168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://im0-tub-ru.yandex.net/i?id=237551831-67-72&amp;n=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426256"/>
            <a:ext cx="21336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5135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755576" y="1772816"/>
            <a:ext cx="8229600" cy="4525963"/>
          </a:xfr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b"/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r>
              <a:rPr lang="ru-RU" sz="2800" dirty="0" smtClean="0"/>
              <a:t>Самооценка начинает развиваться уже в раннем детстве. Часто мы слышим: `Ты уже такой большой, а завязывать шнурки (есть кашу, читать, др.) так и не научился!` Родители не задумываются над тем, что именно из их оценок, в первую очередь, и складывается мнение ребенка о себе; это потом, в школьном возрасте, он научится сам оценивать свои возможности, успехи и неудачи. Именно в семье ребенок узнает, любят ли его, принимают ли таким, каков он есть, сопутствует ли ему успех или неудача.</a:t>
            </a:r>
            <a:endParaRPr lang="ru-RU" sz="2800" dirty="0"/>
          </a:p>
        </p:txBody>
      </p:sp>
      <p:pic>
        <p:nvPicPr>
          <p:cNvPr id="5" name="Рисунок 4" descr="http://im5-tub-ru.yandex.net/i?id=118650646-4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7" y="188640"/>
            <a:ext cx="2143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6551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13266" y="1916832"/>
            <a:ext cx="8136904" cy="353943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Активность</a:t>
            </a:r>
            <a:r>
              <a:rPr lang="ru-RU" sz="2800" dirty="0"/>
              <a:t>, находчивость, бодрость, чувство юмора, общительность, желание идти на контакт - вот те качества, которые свойственны детям с адекватной самооценкой. Они охотно участвуют в играх, не обижаются, если оказываются проигравшими.</a:t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4" name="Рисунок 3" descr="http://im0-tub-ru.yandex.net/i?id=25486939-07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13551"/>
            <a:ext cx="1000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://im0-tub-ru.yandex.net/i?id=304148554-23-72&amp;n=2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5" y="47414"/>
            <a:ext cx="2143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82332" y="260648"/>
            <a:ext cx="8229600" cy="1570186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     Как </a:t>
            </a:r>
            <a:r>
              <a:rPr lang="ru-RU" sz="3600" dirty="0"/>
              <a:t>проявляется уровень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самооценки </a:t>
            </a:r>
            <a:r>
              <a:rPr lang="ru-RU" sz="3600" dirty="0"/>
              <a:t>в </a:t>
            </a:r>
            <a:r>
              <a:rPr lang="ru-RU" sz="3600" dirty="0" smtClean="0"/>
              <a:t>поведении?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597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7529" y="1700807"/>
            <a:ext cx="8929563" cy="2246769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dirty="0" smtClean="0"/>
              <a:t>При </a:t>
            </a:r>
            <a:r>
              <a:rPr lang="ru-RU" sz="2800" dirty="0"/>
              <a:t>завышенной самооценке дети во всем стремятся быть лучше других. Часто от такого </a:t>
            </a:r>
            <a:r>
              <a:rPr lang="ru-RU" sz="2800" dirty="0" smtClean="0"/>
              <a:t>ребенка </a:t>
            </a:r>
            <a:r>
              <a:rPr lang="ru-RU" sz="2800" dirty="0"/>
              <a:t>можно услышать: `Я - самый лучший (сильный, красивый). Вы все должны меня слушать`. Он часто бывает агрессивен с теми детьми, которые тоже хотят быть лидерами.</a:t>
            </a:r>
          </a:p>
        </p:txBody>
      </p:sp>
      <p:pic>
        <p:nvPicPr>
          <p:cNvPr id="3074" name="Picture 2" descr="http://im6-tub-ru.yandex.net/i?id=245995816-30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53849"/>
            <a:ext cx="1512168" cy="2465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3-tub-ru.yandex.net/i?id=149334014-34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28" y="106608"/>
            <a:ext cx="142875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3-tub-ru.yandex.net/i?id=73822204-25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975" y="4353849"/>
            <a:ext cx="3268100" cy="2451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28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-ru.yandex.net/i?id=177656151-2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9" y="5043195"/>
            <a:ext cx="1598912" cy="181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23528" y="1582341"/>
            <a:ext cx="8424936" cy="3416320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Пассивность, мнительность, повышенная ранимость, обидчивость часто свойственны детям с заниженной самооценкой. Они не хотят участвовать в играх, потому что боятся оказаться хуже других, а если участвуют в них, то часто обижаются. </a:t>
            </a:r>
            <a:endParaRPr lang="ru-RU" sz="2400" dirty="0" smtClean="0"/>
          </a:p>
          <a:p>
            <a:r>
              <a:rPr lang="ru-RU" sz="2400" dirty="0" smtClean="0"/>
              <a:t>Иногда </a:t>
            </a:r>
            <a:r>
              <a:rPr lang="ru-RU" sz="2400" dirty="0"/>
              <a:t>дети, которым дается негативная оценка в семье, стремятся компенсировать это в общении со сверстниками. Они хотят всегда и везде быть первыми и принимают близко к сердцу, если это им не удается.</a:t>
            </a:r>
          </a:p>
        </p:txBody>
      </p:sp>
      <p:pic>
        <p:nvPicPr>
          <p:cNvPr id="2050" name="Picture 2" descr="http://im2-tub-ru.yandex.net/i?id=164287949-7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" y="5043195"/>
            <a:ext cx="1451844" cy="1814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im2-tub-ru.yandex.net/i?id=290331478-41-72&amp;n=21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3684"/>
            <a:ext cx="1905000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345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5-tub-ru.yandex.net/i?id=118650646-4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0"/>
            <a:ext cx="2143125" cy="142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67544" y="1428750"/>
            <a:ext cx="8136904" cy="4431983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sz="2400" dirty="0"/>
              <a:t>Хотите проверить, какая самооценка у вашего малыша? Это легко сделать с помощью теста `Лесенка`. </a:t>
            </a:r>
            <a:endParaRPr lang="ru-RU" sz="2400" dirty="0" smtClean="0"/>
          </a:p>
          <a:p>
            <a:r>
              <a:rPr lang="ru-RU" sz="2400" dirty="0"/>
              <a:t>	</a:t>
            </a:r>
            <a:r>
              <a:rPr lang="ru-RU" sz="2400" dirty="0" smtClean="0"/>
              <a:t>Нарисуйте </a:t>
            </a:r>
            <a:r>
              <a:rPr lang="ru-RU" sz="2400" dirty="0"/>
              <a:t>на листе бумаги </a:t>
            </a:r>
            <a:r>
              <a:rPr lang="ru-RU" sz="2400" dirty="0" smtClean="0"/>
              <a:t>ил</a:t>
            </a:r>
            <a:r>
              <a:rPr lang="ru-RU" sz="2400" dirty="0"/>
              <a:t>и вырежьте лесенку из 10 ступенек. Теперь покажите ее ребенку и объясните, что на самой нижней ступеньке стоят самые плохие (злые, завистливые и т.д.) мальчики и девочки, на второй ступеньке - чуть получше, на третьей еще лучше и так далее. А вот на самой верхней ступеньке стоят самые-самые умные (хорошие, добрые) мальчики и девочки. Важно, чтобы ребенок правильно понял расположение на ступеньках, поэтому можно его об этом переспросить</a:t>
            </a:r>
            <a:r>
              <a:rPr lang="ru-RU" dirty="0"/>
              <a:t>.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-321703" y="269654"/>
            <a:ext cx="8363272" cy="1143000"/>
          </a:xfrm>
        </p:spPr>
        <p:txBody>
          <a:bodyPr/>
          <a:lstStyle/>
          <a:p>
            <a:r>
              <a:rPr lang="ru-RU" sz="4000" dirty="0" smtClean="0"/>
              <a:t>Тест «Лесенка», 10 ступенек</a:t>
            </a:r>
            <a:endParaRPr lang="ru-RU" sz="4000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85455" y="126876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4106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2-tub-ru.yandex.net/i?id=196469323-34-72&amp;n=2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68" y="42022"/>
            <a:ext cx="2443427" cy="15867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39779" y="1556792"/>
            <a:ext cx="8280919" cy="2954655"/>
          </a:xfrm>
          <a:prstGeom prst="rect">
            <a:avLst/>
          </a:prstGeom>
          <a:effectLst>
            <a:glow rad="1397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А теперь спросите, на какой ступеньке стоял бы он сам? Пусть нарисует себя на этой ступеньке или поставит </a:t>
            </a:r>
            <a:r>
              <a:rPr lang="ru-RU" sz="2400" dirty="0" smtClean="0"/>
              <a:t>любой знак. </a:t>
            </a:r>
            <a:r>
              <a:rPr lang="ru-RU" sz="2400" dirty="0"/>
              <a:t>Вот вы и выполнили задание, остается сделать выводы.</a:t>
            </a:r>
            <a:br>
              <a:rPr lang="ru-RU" sz="2400" dirty="0"/>
            </a:br>
            <a:r>
              <a:rPr lang="ru-RU" sz="2400" dirty="0"/>
              <a:t>Если ребенок ставит себя на первую, 2-ю, 3-ю ступеньки снизу, то у него заниженная самооценка.</a:t>
            </a:r>
            <a:br>
              <a:rPr lang="ru-RU" sz="2400" dirty="0"/>
            </a:br>
            <a:r>
              <a:rPr lang="ru-RU" sz="2400" dirty="0"/>
              <a:t>Если на 4-ю, 5-ю, 6-ю, 7-ю, то средняя (адекватная).</a:t>
            </a:r>
            <a:br>
              <a:rPr lang="ru-RU" sz="2400" dirty="0"/>
            </a:br>
            <a:r>
              <a:rPr lang="ru-RU" sz="2400" dirty="0"/>
              <a:t>А если стоит на 8-й, 9-й, 10-й, то самооценка завышена.</a:t>
            </a:r>
            <a:br>
              <a:rPr lang="ru-RU" sz="2400" dirty="0"/>
            </a:br>
            <a:endParaRPr lang="ru-RU" dirty="0"/>
          </a:p>
        </p:txBody>
      </p:sp>
      <p:pic>
        <p:nvPicPr>
          <p:cNvPr id="6146" name="Picture 2" descr="http://im4-tub-ru.yandex.net/i?id=85238671-29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3" y="4138546"/>
            <a:ext cx="2483768" cy="27194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87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ильм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фильм</Template>
  <TotalTime>177</TotalTime>
  <Words>796</Words>
  <Application>Microsoft Office PowerPoint</Application>
  <PresentationFormat>Экран 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фильм</vt:lpstr>
      <vt:lpstr>Самооценка и личность младшего школьника</vt:lpstr>
      <vt:lpstr>Что такое самооценка? </vt:lpstr>
      <vt:lpstr>Виды самооценки:</vt:lpstr>
      <vt:lpstr>Презентация PowerPoint</vt:lpstr>
      <vt:lpstr>       Как проявляется уровень  самооценки в поведении?  </vt:lpstr>
      <vt:lpstr>Презентация PowerPoint</vt:lpstr>
      <vt:lpstr>Презентация PowerPoint</vt:lpstr>
      <vt:lpstr>Тест «Лесенка», 10 ступенек</vt:lpstr>
      <vt:lpstr>Презентация PowerPoint</vt:lpstr>
      <vt:lpstr>Презентация PowerPoint</vt:lpstr>
      <vt:lpstr>Презентация PowerPoint</vt:lpstr>
      <vt:lpstr>Советы родителям,  заинтересованным в формировании адекватной самооценки 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Aleksandr</dc:creator>
  <cp:lastModifiedBy>Aleksandr</cp:lastModifiedBy>
  <cp:revision>16</cp:revision>
  <dcterms:created xsi:type="dcterms:W3CDTF">2013-02-22T06:57:28Z</dcterms:created>
  <dcterms:modified xsi:type="dcterms:W3CDTF">2013-02-26T06:35:35Z</dcterms:modified>
</cp:coreProperties>
</file>