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71" r:id="rId28"/>
    <p:sldId id="286" r:id="rId29"/>
    <p:sldId id="283" r:id="rId30"/>
    <p:sldId id="285" r:id="rId31"/>
    <p:sldId id="28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CC00CC"/>
    <a:srgbClr val="0000FF"/>
    <a:srgbClr val="006600"/>
    <a:srgbClr val="000066"/>
    <a:srgbClr val="800000"/>
    <a:srgbClr val="66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-197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29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883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025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4626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7629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178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015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5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5425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565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244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2E2C9-A6A6-464F-B7F8-57E4240F0346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F6F3-55F2-4EB3-BB05-04409C6834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01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ocuments\LoviVideo\BIRTHDAY%20SONGS-happy%20birthday%20to%20you.mp3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2623" y="886408"/>
            <a:ext cx="6513490" cy="1418253"/>
          </a:xfrm>
        </p:spPr>
        <p:txBody>
          <a:bodyPr/>
          <a:lstStyle/>
          <a:p>
            <a:r>
              <a:rPr lang="en-US" b="1" dirty="0" err="1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  <a:t>Tiny’s</a:t>
            </a:r>
            <a:r>
              <a:rPr lang="en-US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  <a:t> birthday!</a:t>
            </a:r>
            <a:endParaRPr lang="ru-RU" b="1" i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7" descr="http://school.xvatit.com/images/3/3d/4-1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1090" y="2380726"/>
            <a:ext cx="4104456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4753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6833" y="1396999"/>
          <a:ext cx="5903166" cy="4126722"/>
        </p:xfrm>
        <a:graphic>
          <a:graphicData uri="http://schemas.openxmlformats.org/drawingml/2006/table">
            <a:tbl>
              <a:tblPr firstRow="1" bandRow="1"/>
              <a:tblGrid>
                <a:gridCol w="1967722"/>
                <a:gridCol w="2022939"/>
                <a:gridCol w="1912505"/>
              </a:tblGrid>
              <a:tr h="1375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5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755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http://kukosha.ru/upload/shop_3/7/4/5/item_745/shop_items_catalog_image7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6258" y="1448763"/>
            <a:ext cx="1597981" cy="127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gadgetblog.ru/content/5511/b_581f066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052" y="1452620"/>
            <a:ext cx="1534542" cy="132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ages.vector-images.com/clp/185981/clp1885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73126" y="1488282"/>
            <a:ext cx="1703218" cy="123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un-hands.ru/wp-content/uploads/image/putdet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1540" y="2849777"/>
            <a:ext cx="1623319" cy="125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vipbike.ru/_files/catalog/Bikes/kross/kids/level-a6-replica_m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2544" y="2898151"/>
            <a:ext cx="1658829" cy="113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telekit.ru/foto-small/S_kompyuternyj_kompakt-_disk_volshebnaya_klaviatura_pk_,_firma_novyj_disk_,_1cd_kod_0480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63815" y="2885421"/>
            <a:ext cx="1233805" cy="118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krb.in.ua/imgposts/4153_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17518" y="4250184"/>
            <a:ext cx="1232701" cy="110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otradahome.ru/wp-content/uploads/2012/07/855029_b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37450" y="4212047"/>
            <a:ext cx="1330356" cy="125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kp.ru/f/4/image/31/60/436031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44484" y="4205343"/>
            <a:ext cx="1328451" cy="1171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6833" y="1396999"/>
          <a:ext cx="5903166" cy="4126722"/>
        </p:xfrm>
        <a:graphic>
          <a:graphicData uri="http://schemas.openxmlformats.org/drawingml/2006/table">
            <a:tbl>
              <a:tblPr firstRow="1" bandRow="1"/>
              <a:tblGrid>
                <a:gridCol w="1967722"/>
                <a:gridCol w="2022939"/>
                <a:gridCol w="1912505"/>
              </a:tblGrid>
              <a:tr h="1375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 Rounded MT Bold" pitchFamily="34" charset="0"/>
                        </a:rPr>
                        <a:t>  </a:t>
                      </a:r>
                      <a:r>
                        <a:rPr lang="en-US" sz="2400" b="1" dirty="0" smtClean="0">
                          <a:latin typeface="Arial Rounded MT Bold" pitchFamily="34" charset="0"/>
                        </a:rPr>
                        <a:t>scooter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 Rounded MT Bold" pitchFamily="34" charset="0"/>
                        </a:rPr>
                        <a:t>player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latin typeface="Arial Rounded MT Bold" pitchFamily="34" charset="0"/>
                        </a:rPr>
                        <a:t> </a:t>
                      </a:r>
                      <a:r>
                        <a:rPr lang="en-US" sz="2400" b="1" dirty="0" smtClean="0">
                          <a:latin typeface="Arial Rounded MT Bold" pitchFamily="34" charset="0"/>
                        </a:rPr>
                        <a:t>book</a:t>
                      </a:r>
                      <a:endParaRPr lang="ru-RU" sz="2400" b="1" dirty="0"/>
                    </a:p>
                  </a:txBody>
                  <a:tcPr/>
                </a:tc>
              </a:tr>
              <a:tr h="1375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Rounded MT Bold" pitchFamily="34" charset="0"/>
                        </a:rPr>
                        <a:t>puzzle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Rounded MT Bold" pitchFamily="34" charset="0"/>
                        </a:rPr>
                        <a:t>bike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Rounded MT Bold" pitchFamily="34" charset="0"/>
                        </a:rPr>
                        <a:t>computer game</a:t>
                      </a:r>
                      <a:endParaRPr lang="ru-RU" sz="2400" b="1" dirty="0"/>
                    </a:p>
                  </a:txBody>
                  <a:tcPr/>
                </a:tc>
              </a:tr>
              <a:tr h="137557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Rounded MT Bold" pitchFamily="34" charset="0"/>
                        </a:rPr>
                        <a:t>computer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Rounded MT Bold" pitchFamily="34" charset="0"/>
                        </a:rPr>
                        <a:t>ball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 Rounded MT Bold" pitchFamily="34" charset="0"/>
                        </a:rPr>
                        <a:t>roller skates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7" y="365125"/>
            <a:ext cx="6882493" cy="5858393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Listen and complete:</a:t>
            </a:r>
            <a:b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>Jim:</a:t>
            </a:r>
            <a:r>
              <a:rPr lang="en-US" sz="2800" b="1" dirty="0" smtClean="0">
                <a:latin typeface="Arial Rounded MT Bold" pitchFamily="34" charset="0"/>
              </a:rPr>
              <a:t> Would you like to play puzzle?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6600CC"/>
                </a:solidFill>
                <a:latin typeface="Arial Rounded MT Bold" pitchFamily="34" charset="0"/>
              </a:rPr>
              <a:t>Martin:</a:t>
            </a:r>
            <a:r>
              <a:rPr lang="en-US" sz="2800" b="1" dirty="0" smtClean="0">
                <a:latin typeface="Arial Rounded MT Bold" pitchFamily="34" charset="0"/>
              </a:rPr>
              <a:t> No, thank you. I don’t like puzzles.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>Jim:</a:t>
            </a:r>
            <a:r>
              <a:rPr lang="en-US" sz="2800" b="1" dirty="0" smtClean="0">
                <a:latin typeface="Arial Rounded MT Bold" pitchFamily="34" charset="0"/>
              </a:rPr>
              <a:t> Do you like to…?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latin typeface="Arial Rounded MT Bold" pitchFamily="34" charset="0"/>
              </a:rPr>
              <a:t>Martin:</a:t>
            </a:r>
            <a:r>
              <a:rPr lang="en-US" sz="2800" b="1" dirty="0" smtClean="0">
                <a:latin typeface="Arial Rounded MT Bold" pitchFamily="34" charset="0"/>
              </a:rPr>
              <a:t> Of course, I do. I love to play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computer games. Have you got …?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>Jim: </a:t>
            </a:r>
            <a:r>
              <a:rPr lang="en-US" sz="2800" b="1" dirty="0" smtClean="0">
                <a:latin typeface="Arial Rounded MT Bold" pitchFamily="34" charset="0"/>
              </a:rPr>
              <a:t>Yes, I have. I have got a new game.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latin typeface="Arial Rounded MT Bold" pitchFamily="34" charset="0"/>
              </a:rPr>
              <a:t>Martin: </a:t>
            </a:r>
            <a:r>
              <a:rPr lang="en-US" sz="2800" b="1" dirty="0" smtClean="0">
                <a:latin typeface="Arial Rounded MT Bold" pitchFamily="34" charset="0"/>
              </a:rPr>
              <a:t>That’s great! Let’s play it then.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>Jim: </a:t>
            </a:r>
            <a:r>
              <a:rPr lang="en-US" sz="2800" b="1" dirty="0" smtClean="0">
                <a:latin typeface="Arial Rounded MT Bold" pitchFamily="34" charset="0"/>
              </a:rPr>
              <a:t>…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857" y="466531"/>
            <a:ext cx="6882493" cy="6120881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Check yourself:</a:t>
            </a: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>Jim:</a:t>
            </a:r>
            <a:r>
              <a:rPr lang="en-US" sz="2800" b="1" dirty="0" smtClean="0">
                <a:latin typeface="Arial Rounded MT Bold" pitchFamily="34" charset="0"/>
              </a:rPr>
              <a:t> Would you like to play puzzle?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6600CC"/>
                </a:solidFill>
                <a:latin typeface="Arial Rounded MT Bold" pitchFamily="34" charset="0"/>
              </a:rPr>
              <a:t>Martin:</a:t>
            </a:r>
            <a:r>
              <a:rPr lang="en-US" sz="2800" b="1" dirty="0" smtClean="0">
                <a:latin typeface="Arial Rounded MT Bold" pitchFamily="34" charset="0"/>
              </a:rPr>
              <a:t> No, thank you. I don’t like puzzles.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>Jim:</a:t>
            </a:r>
            <a:r>
              <a:rPr lang="en-US" sz="2800" b="1" dirty="0" smtClean="0">
                <a:latin typeface="Arial Rounded MT Bold" pitchFamily="34" charset="0"/>
              </a:rPr>
              <a:t> Do you like to </a:t>
            </a:r>
            <a:r>
              <a:rPr lang="en-US" sz="2800" b="1" u="sng" dirty="0" smtClean="0">
                <a:latin typeface="Arial Rounded MT Bold" pitchFamily="34" charset="0"/>
              </a:rPr>
              <a:t>play</a:t>
            </a:r>
            <a:br>
              <a:rPr lang="en-US" sz="2800" b="1" u="sng" dirty="0" smtClean="0">
                <a:latin typeface="Arial Rounded MT Bold" pitchFamily="34" charset="0"/>
              </a:rPr>
            </a:br>
            <a:r>
              <a:rPr lang="en-US" sz="2800" b="1" u="sng" dirty="0" smtClean="0">
                <a:latin typeface="Arial Rounded MT Bold" pitchFamily="34" charset="0"/>
              </a:rPr>
              <a:t> computer games?</a:t>
            </a:r>
            <a:r>
              <a:rPr lang="en-US" sz="2800" b="1" dirty="0" smtClean="0">
                <a:latin typeface="Arial Rounded MT Bold" pitchFamily="34" charset="0"/>
              </a:rPr>
              <a:t/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latin typeface="Arial Rounded MT Bold" pitchFamily="34" charset="0"/>
              </a:rPr>
              <a:t>Martin:</a:t>
            </a:r>
            <a:r>
              <a:rPr lang="en-US" sz="2800" b="1" dirty="0" smtClean="0">
                <a:latin typeface="Arial Rounded MT Bold" pitchFamily="34" charset="0"/>
              </a:rPr>
              <a:t> Of course, I do. I love to play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computer games. Have you got </a:t>
            </a:r>
            <a:r>
              <a:rPr lang="en-US" sz="2800" b="1" u="sng" dirty="0" smtClean="0">
                <a:latin typeface="Arial Rounded MT Bold" pitchFamily="34" charset="0"/>
              </a:rPr>
              <a:t>a new game? </a:t>
            </a:r>
            <a:r>
              <a:rPr lang="en-US" sz="2800" b="1" dirty="0" smtClean="0">
                <a:latin typeface="Arial Rounded MT Bold" pitchFamily="34" charset="0"/>
              </a:rPr>
              <a:t/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>Jim: </a:t>
            </a:r>
            <a:r>
              <a:rPr lang="en-US" sz="2800" b="1" dirty="0" smtClean="0">
                <a:latin typeface="Arial Rounded MT Bold" pitchFamily="34" charset="0"/>
              </a:rPr>
              <a:t>Yes, I have. I have got a new game.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6600CC"/>
                </a:solidFill>
                <a:latin typeface="Arial Rounded MT Bold" pitchFamily="34" charset="0"/>
              </a:rPr>
              <a:t>Martin: </a:t>
            </a:r>
            <a:r>
              <a:rPr lang="en-US" sz="2800" b="1" dirty="0" smtClean="0">
                <a:latin typeface="Arial Rounded MT Bold" pitchFamily="34" charset="0"/>
              </a:rPr>
              <a:t>That’s great! Let’s play it then.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latin typeface="Arial Rounded MT Bold" pitchFamily="34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Arial Rounded MT Bold" pitchFamily="34" charset="0"/>
              </a:rPr>
              <a:t>Jim: </a:t>
            </a:r>
            <a:r>
              <a:rPr lang="en-US" sz="2800" b="1" u="sng" dirty="0" smtClean="0">
                <a:latin typeface="Arial Rounded MT Bold" pitchFamily="34" charset="0"/>
              </a:rPr>
              <a:t>OK. Let’s.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1477" y="365126"/>
            <a:ext cx="5551715" cy="553182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600" b="1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800000"/>
                </a:solidFill>
                <a:latin typeface="Arial Rounded MT Bold" pitchFamily="34" charset="0"/>
              </a:rPr>
              <a:t>Sing a song:</a:t>
            </a:r>
            <a:br>
              <a:rPr lang="en-US" sz="3600" b="1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600" b="1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  <a:t>Happy birthday to you,</a:t>
            </a:r>
            <a:b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  <a:t>Happy birthday to you,</a:t>
            </a:r>
            <a:b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  <a:t>Happy birthday, </a:t>
            </a:r>
            <a:b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  <a:t>Happy birthday to you! </a:t>
            </a:r>
            <a:b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600" b="1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  <a:t> Happy birthday to you,</a:t>
            </a:r>
            <a:b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  <a:t>Happy birthday to you,</a:t>
            </a:r>
            <a:b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  <a:t>Happy birthday, </a:t>
            </a:r>
            <a:b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00FF"/>
                </a:solidFill>
                <a:latin typeface="Arial Rounded MT Bold" pitchFamily="34" charset="0"/>
              </a:rPr>
              <a:t>Happy birthday to you! </a:t>
            </a:r>
            <a:endParaRPr lang="ru-RU" sz="3600" b="1" dirty="0">
              <a:solidFill>
                <a:srgbClr val="800000"/>
              </a:solidFill>
            </a:endParaRPr>
          </a:p>
        </p:txBody>
      </p:sp>
      <p:pic>
        <p:nvPicPr>
          <p:cNvPr id="3" name="BIRTHDAY SONGS-happy birthday to yo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58000" y="5781908"/>
            <a:ext cx="824765" cy="824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82" y="365126"/>
            <a:ext cx="5253134" cy="50372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>Read:</a:t>
            </a:r>
            <a:b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We have got a pet. It’s a nice big black dog. It’s name is Rex. Rex is three. Rex’s birthday is on the 28</a:t>
            </a:r>
            <a:r>
              <a:rPr lang="en-US" sz="28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 of February. We have got a big birthday party. Rex has got a lot of presents: a red ball, a nice teddy bear and a bone. Happy birthday to you, Rex!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5"/>
            <a:ext cx="5673012" cy="55598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True or False:</a:t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a nice big cat.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three.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   28</a:t>
            </a:r>
            <a:r>
              <a:rPr lang="en-US" sz="32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 of January.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has got a scooter.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5"/>
            <a:ext cx="5673012" cy="55598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True or False:</a:t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a nice big cat. 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F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three.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   28</a:t>
            </a:r>
            <a:r>
              <a:rPr lang="en-US" sz="32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 of January.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has got a scooter.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82" y="365126"/>
            <a:ext cx="5253134" cy="50372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We have got a pet. </a:t>
            </a:r>
            <a:r>
              <a:rPr lang="en-US" sz="2800" u="sng" dirty="0" smtClean="0">
                <a:solidFill>
                  <a:srgbClr val="FF0000"/>
                </a:solidFill>
                <a:latin typeface="Arial Rounded MT Bold" pitchFamily="34" charset="0"/>
              </a:rPr>
              <a:t>It’s a nice big black dog. </a:t>
            </a: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It’s name is Rex. Rex is three. Rex’s birthday is on the 28</a:t>
            </a:r>
            <a:r>
              <a:rPr lang="en-US" sz="28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 of February. We have got a big birthday party. Rex has got a lot of presents: a red ball, a nice teddy bear and a bone. Happy birthday to you, Rex!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5"/>
            <a:ext cx="5673012" cy="55598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True or False:</a:t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a nice big cat. 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F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three.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   28</a:t>
            </a:r>
            <a:r>
              <a:rPr lang="en-US" sz="32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 of January.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has got a scooter.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923730"/>
            <a:ext cx="7886700" cy="4954556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  <a:t>- When is your birthday?</a:t>
            </a:r>
            <a:br>
              <a:rPr lang="en-US" sz="36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US" sz="36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sz="36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</a:br>
            <a:r>
              <a:rPr lang="en-US" sz="36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  <a:t>- My birthday is </a:t>
            </a:r>
            <a:r>
              <a:rPr lang="en-US" sz="3600" b="1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on the</a:t>
            </a:r>
            <a:r>
              <a:rPr lang="en-US" sz="36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  <a:t>…</a:t>
            </a:r>
            <a:r>
              <a:rPr lang="en-US" sz="3600" b="1" dirty="0" smtClean="0">
                <a:solidFill>
                  <a:srgbClr val="0070C0"/>
                </a:solidFill>
                <a:latin typeface="Arial Rounded MT Bold" pitchFamily="34" charset="0"/>
                <a:cs typeface="Aharoni" pitchFamily="2" charset="-79"/>
              </a:rPr>
              <a:t>of</a:t>
            </a:r>
            <a:r>
              <a:rPr lang="en-US" sz="36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  <a:t>… </a:t>
            </a:r>
            <a:r>
              <a:rPr lang="en-US" sz="54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  <a:t/>
            </a:r>
            <a:br>
              <a:rPr lang="en-US" sz="5400" b="1" dirty="0" smtClean="0">
                <a:solidFill>
                  <a:srgbClr val="A50021"/>
                </a:solidFill>
                <a:latin typeface="Arial Rounded MT Bold" pitchFamily="34" charset="0"/>
                <a:cs typeface="Aharoni" pitchFamily="2" charset="-79"/>
              </a:rPr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00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5"/>
            <a:ext cx="5673012" cy="55598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True or False:</a:t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a nice big cat. 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F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three.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T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   28</a:t>
            </a:r>
            <a:r>
              <a:rPr lang="en-US" sz="32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 of January.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has got a scooter.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82" y="365126"/>
            <a:ext cx="5253134" cy="50372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We have got a pet. It’s a nice big black dog. It’s name is Rex. </a:t>
            </a:r>
            <a:r>
              <a:rPr lang="en-US" sz="2800" u="sng" dirty="0" smtClean="0">
                <a:solidFill>
                  <a:srgbClr val="FF0000"/>
                </a:solidFill>
                <a:latin typeface="Arial Rounded MT Bold" pitchFamily="34" charset="0"/>
              </a:rPr>
              <a:t>Rex is three. </a:t>
            </a: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28</a:t>
            </a:r>
            <a:r>
              <a:rPr lang="en-US" sz="28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 of February. We have got a big birthday party. Rex has got a lot of presents: a red ball, a nice teddy bear and a bone. Happy birthday to you, Rex!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5"/>
            <a:ext cx="5673012" cy="55598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True or False:</a:t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a nice big cat. 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F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three.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T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   28</a:t>
            </a:r>
            <a:r>
              <a:rPr lang="en-US" sz="32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 of January.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has got a scooter.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5"/>
            <a:ext cx="5673012" cy="55598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True or False:</a:t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a nice big cat. 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F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three.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T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   28</a:t>
            </a:r>
            <a:r>
              <a:rPr lang="en-US" sz="32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 of January.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F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has got a scooter.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82" y="365126"/>
            <a:ext cx="5253134" cy="50372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We have got a pet. It’s a nice big black dog. It’s name is Rex. Rex is three. </a:t>
            </a:r>
            <a:r>
              <a:rPr lang="en-US" sz="2800" u="sng" dirty="0" smtClean="0">
                <a:solidFill>
                  <a:srgbClr val="FF0000"/>
                </a:solidFill>
                <a:latin typeface="Arial Rounded MT Bold" pitchFamily="34" charset="0"/>
              </a:rPr>
              <a:t>Rex’s birthday is on the 28</a:t>
            </a:r>
            <a:r>
              <a:rPr lang="en-US" sz="2800" u="sng" baseline="30000" dirty="0" smtClean="0">
                <a:solidFill>
                  <a:srgbClr val="FF0000"/>
                </a:solidFill>
                <a:latin typeface="Arial Rounded MT Bold" pitchFamily="34" charset="0"/>
              </a:rPr>
              <a:t>th</a:t>
            </a:r>
            <a:r>
              <a:rPr lang="en-US" sz="2800" u="sng" dirty="0" smtClean="0">
                <a:solidFill>
                  <a:srgbClr val="FF0000"/>
                </a:solidFill>
                <a:latin typeface="Arial Rounded MT Bold" pitchFamily="34" charset="0"/>
              </a:rPr>
              <a:t> of February.</a:t>
            </a: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 We have got a big birthday party. Rex has got a lot of presents: a red ball, a nice teddy bear and a bone. Happy birthday to you, Rex!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5"/>
            <a:ext cx="5673012" cy="55598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True or False:</a:t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a nice big cat. 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F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three.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T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   28</a:t>
            </a:r>
            <a:r>
              <a:rPr lang="en-US" sz="32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 of January.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F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has got a scooter.</a:t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486" y="365125"/>
            <a:ext cx="5673012" cy="5559814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True or False:</a:t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1.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a nice big cat. 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F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2.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is three.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T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3.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Rex’s birthday is on the    28</a:t>
            </a:r>
            <a:r>
              <a:rPr lang="en-US" sz="32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 of January.  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F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Arial Rounded MT Bold" pitchFamily="34" charset="0"/>
              </a:rPr>
              <a:t>4. </a:t>
            </a:r>
            <a:r>
              <a:rPr lang="en-US" sz="3200" dirty="0" smtClean="0">
                <a:solidFill>
                  <a:srgbClr val="000066"/>
                </a:solidFill>
                <a:latin typeface="Arial Rounded MT Bold" pitchFamily="34" charset="0"/>
              </a:rPr>
              <a:t>Rex has got a scooter. </a:t>
            </a:r>
            <a: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  <a:t>  F</a:t>
            </a:r>
            <a:br>
              <a:rPr lang="en-US" sz="3200" dirty="0" smtClean="0">
                <a:solidFill>
                  <a:srgbClr val="FF000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endParaRPr lang="ru-RU" sz="32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6082" y="365126"/>
            <a:ext cx="5253134" cy="503729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  <a:t/>
            </a:r>
            <a:br>
              <a:rPr lang="en-US" sz="28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  <a:t/>
            </a:r>
            <a:br>
              <a:rPr lang="en-US" sz="2400" dirty="0" smtClean="0">
                <a:solidFill>
                  <a:srgbClr val="000066"/>
                </a:solidFill>
                <a:latin typeface="Arial Rounded MT Bold" pitchFamily="34" charset="0"/>
              </a:rPr>
            </a:b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We have got a pet. It’s a nice big black dog. It’s name is Rex. Rex is three. Rex’s birthday is on the 28</a:t>
            </a:r>
            <a:r>
              <a:rPr lang="en-US" sz="2800" baseline="30000" dirty="0" smtClean="0">
                <a:solidFill>
                  <a:srgbClr val="000066"/>
                </a:solidFill>
                <a:latin typeface="Arial Rounded MT Bold" pitchFamily="34" charset="0"/>
              </a:rPr>
              <a:t>th</a:t>
            </a: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 of February. We have got a big birthday party. </a:t>
            </a:r>
            <a:r>
              <a:rPr lang="en-US" sz="2800" u="sng" dirty="0" smtClean="0">
                <a:solidFill>
                  <a:srgbClr val="FF0000"/>
                </a:solidFill>
                <a:latin typeface="Arial Rounded MT Bold" pitchFamily="34" charset="0"/>
              </a:rPr>
              <a:t>Rex has got a lot of presents: a red ball, a nice teddy bear and a bone. </a:t>
            </a:r>
            <a:r>
              <a:rPr lang="en-US" sz="2800" dirty="0" smtClean="0">
                <a:solidFill>
                  <a:srgbClr val="000066"/>
                </a:solidFill>
                <a:latin typeface="Arial Rounded MT Bold" pitchFamily="34" charset="0"/>
              </a:rPr>
              <a:t>Happy birthday to you, Rex!</a:t>
            </a:r>
            <a:endParaRPr lang="ru-RU" sz="28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139" y="793102"/>
            <a:ext cx="5663682" cy="424542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CC0099"/>
                </a:solidFill>
                <a:latin typeface="Arial Rounded MT Bold" pitchFamily="34" charset="0"/>
              </a:rPr>
              <a:t>Tiny,  to,  birthday,</a:t>
            </a:r>
            <a:br>
              <a:rPr lang="en-US" dirty="0" smtClean="0">
                <a:solidFill>
                  <a:srgbClr val="CC0099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CC0099"/>
                </a:solidFill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rgbClr val="CC0099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CC0099"/>
                </a:solidFill>
                <a:latin typeface="Arial Rounded MT Bold" pitchFamily="34" charset="0"/>
              </a:rPr>
              <a:t> you,  dear,  happy</a:t>
            </a:r>
            <a:endParaRPr lang="ru-RU" dirty="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to.nolinsk.ru/uploads/otkrytka-den-rozhdeniya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487" y="1334278"/>
            <a:ext cx="5467738" cy="39522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52166">
            <a:off x="2336916" y="2351713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 Rounded MT Bold" pitchFamily="34" charset="0"/>
              </a:rPr>
              <a:t>Dear Tiny,</a:t>
            </a:r>
            <a:br>
              <a:rPr lang="en-US" sz="2000" b="1" dirty="0" smtClean="0">
                <a:solidFill>
                  <a:srgbClr val="0000FF"/>
                </a:solidFill>
                <a:latin typeface="Arial Rounded MT Bold" pitchFamily="34" charset="0"/>
              </a:rPr>
            </a:br>
            <a:r>
              <a:rPr lang="en-US" sz="2000" b="1" dirty="0" smtClean="0">
                <a:solidFill>
                  <a:srgbClr val="0000FF"/>
                </a:solidFill>
                <a:latin typeface="Arial Rounded MT Bold" pitchFamily="34" charset="0"/>
              </a:rPr>
              <a:t>Happy  birthday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Arial Rounded MT Bold" pitchFamily="34" charset="0"/>
              </a:rPr>
              <a:t>to you!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30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Read:</a:t>
            </a:r>
            <a:b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[ `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pr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z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ə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nt</a:t>
            </a:r>
            <a:r>
              <a:rPr lang="en-US" sz="3600" b="1" dirty="0" smtClean="0">
                <a:latin typeface="Arial Rounded MT Bold" pitchFamily="34" charset="0"/>
              </a:rPr>
              <a:t>  ]</a:t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[ 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36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3600" b="1" dirty="0" smtClean="0">
                <a:latin typeface="Arial Rounded MT Bold" pitchFamily="34" charset="0"/>
              </a:rPr>
              <a:t>]</a:t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[ `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b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ɜ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l-GR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d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600" b="1" dirty="0" smtClean="0">
                <a:latin typeface="Arial Rounded MT Bold" pitchFamily="34" charset="0"/>
              </a:rPr>
              <a:t>]</a:t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[ `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h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æ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600" b="1" dirty="0" smtClean="0">
                <a:latin typeface="Arial Rounded MT Bold" pitchFamily="34" charset="0"/>
              </a:rPr>
              <a:t>]</a:t>
            </a:r>
            <a:br>
              <a:rPr lang="en-US" sz="3600" b="1" dirty="0" smtClean="0">
                <a:latin typeface="Arial Rounded MT Bold" pitchFamily="34" charset="0"/>
              </a:rPr>
            </a:br>
            <a:r>
              <a:rPr lang="en-US" sz="3600" b="1" dirty="0" smtClean="0">
                <a:latin typeface="Arial Rounded MT Bold" pitchFamily="34" charset="0"/>
              </a:rPr>
              <a:t>[ `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a:</a:t>
            </a:r>
            <a:r>
              <a:rPr lang="en-US" sz="3600" b="1" dirty="0" err="1" smtClean="0">
                <a:solidFill>
                  <a:srgbClr val="0070C0"/>
                </a:solidFill>
                <a:latin typeface="Arial Rounded MT Bold" pitchFamily="34" charset="0"/>
              </a:rPr>
              <a:t>t</a:t>
            </a:r>
            <a:r>
              <a:rPr lang="en-US" sz="36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36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3600" b="1" dirty="0" smtClean="0">
                <a:latin typeface="Arial Rounded MT Bold" pitchFamily="34" charset="0"/>
              </a:rPr>
              <a:t>]</a:t>
            </a:r>
            <a:r>
              <a:rPr lang="en-US" sz="3200" dirty="0" smtClean="0">
                <a:latin typeface="Arial Rounded MT Bold" pitchFamily="34" charset="0"/>
              </a:rPr>
              <a:t/>
            </a:r>
            <a:br>
              <a:rPr lang="en-US" sz="3200" dirty="0" smtClean="0">
                <a:latin typeface="Arial Rounded MT Bold" pitchFamily="34" charset="0"/>
              </a:rPr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2735" y="365126"/>
            <a:ext cx="5141168" cy="1696939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C00CC"/>
                </a:solidFill>
                <a:latin typeface="Arial Rounded MT Bold" pitchFamily="34" charset="0"/>
              </a:rPr>
              <a:t>Welcome to my birthday party, dear friends!</a:t>
            </a:r>
            <a:endParaRPr lang="ru-RU" sz="3600" dirty="0">
              <a:solidFill>
                <a:srgbClr val="CC00CC"/>
              </a:solidFill>
            </a:endParaRPr>
          </a:p>
        </p:txBody>
      </p:sp>
      <p:pic>
        <p:nvPicPr>
          <p:cNvPr id="1026" name="Picture 2" descr="http://school.xvatit.com/images/thumb/f/f2/9-12-29.jpg/480px-9-12-29.jpg"/>
          <p:cNvPicPr>
            <a:picLocks noChangeAspect="1" noChangeArrowheads="1"/>
          </p:cNvPicPr>
          <p:nvPr/>
        </p:nvPicPr>
        <p:blipFill>
          <a:blip r:embed="rId2" cstate="print"/>
          <a:srcRect t="26894"/>
          <a:stretch>
            <a:fillRect/>
          </a:stretch>
        </p:blipFill>
        <p:spPr bwMode="auto">
          <a:xfrm>
            <a:off x="1791478" y="2099388"/>
            <a:ext cx="5561043" cy="4525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4784" y="365126"/>
            <a:ext cx="5439747" cy="402026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6600"/>
                </a:solidFill>
                <a:latin typeface="Arial Rounded MT Bold" pitchFamily="34" charset="0"/>
              </a:rPr>
              <a:t>homework:</a:t>
            </a:r>
            <a:br>
              <a:rPr lang="en-US" dirty="0" smtClean="0">
                <a:solidFill>
                  <a:srgbClr val="006600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006600"/>
                </a:solidFill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rgbClr val="006600"/>
                </a:solidFill>
                <a:latin typeface="Arial Rounded MT Bold" pitchFamily="34" charset="0"/>
              </a:rPr>
            </a:br>
            <a:r>
              <a:rPr lang="en-US" dirty="0" smtClean="0">
                <a:solidFill>
                  <a:srgbClr val="0000FF"/>
                </a:solidFill>
                <a:latin typeface="Arial Rounded MT Bold" pitchFamily="34" charset="0"/>
              </a:rPr>
              <a:t>WB: p. 47, ex. 1,4.</a:t>
            </a:r>
            <a:r>
              <a:rPr lang="en-US" dirty="0" smtClean="0">
                <a:solidFill>
                  <a:srgbClr val="006600"/>
                </a:solidFill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rgbClr val="006600"/>
                </a:solidFill>
                <a:latin typeface="Arial Rounded MT Bold" pitchFamily="34" charset="0"/>
              </a:rPr>
            </a:b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30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Match:</a:t>
            </a:r>
            <a:b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1</a:t>
            </a:r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pr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z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ə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nt</a:t>
            </a:r>
            <a:r>
              <a:rPr lang="en-US" sz="2800" b="1" dirty="0" smtClean="0">
                <a:latin typeface="Arial Rounded MT Bold" pitchFamily="34" charset="0"/>
              </a:rPr>
              <a:t>  ]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1.</a:t>
            </a:r>
            <a:r>
              <a:rPr lang="en-US" sz="2800" b="1" dirty="0" smtClean="0">
                <a:latin typeface="Arial Rounded MT Bold" pitchFamily="34" charset="0"/>
              </a:rPr>
              <a:t> birthday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[ 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present     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ɜ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l-G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party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æ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happy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a: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cake</a:t>
            </a:r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30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Match:</a:t>
            </a:r>
            <a:b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1</a:t>
            </a:r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pr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z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ə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nt</a:t>
            </a:r>
            <a:r>
              <a:rPr lang="en-US" sz="2800" b="1" dirty="0" smtClean="0">
                <a:latin typeface="Arial Rounded MT Bold" pitchFamily="34" charset="0"/>
              </a:rPr>
              <a:t>  ]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1.</a:t>
            </a:r>
            <a:r>
              <a:rPr lang="en-US" sz="2800" b="1" dirty="0" smtClean="0">
                <a:latin typeface="Arial Rounded MT Bold" pitchFamily="34" charset="0"/>
              </a:rPr>
              <a:t> birthday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[ 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present     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ɜ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l-G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party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æ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happy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a: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cake</a:t>
            </a:r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264090" y="2855167"/>
            <a:ext cx="1315616" cy="3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30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Match:</a:t>
            </a:r>
            <a:b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1</a:t>
            </a:r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pr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z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ə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nt</a:t>
            </a:r>
            <a:r>
              <a:rPr lang="en-US" sz="2800" b="1" dirty="0" smtClean="0">
                <a:latin typeface="Arial Rounded MT Bold" pitchFamily="34" charset="0"/>
              </a:rPr>
              <a:t>  ]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1.</a:t>
            </a:r>
            <a:r>
              <a:rPr lang="en-US" sz="2800" b="1" dirty="0" smtClean="0">
                <a:latin typeface="Arial Rounded MT Bold" pitchFamily="34" charset="0"/>
              </a:rPr>
              <a:t> birthday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[ 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present     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ɜ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l-G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party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æ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happy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a: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cake</a:t>
            </a:r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264090" y="2855167"/>
            <a:ext cx="1315616" cy="3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61657" y="3209731"/>
            <a:ext cx="2537927" cy="1129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30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Match:</a:t>
            </a:r>
            <a:b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1</a:t>
            </a:r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pr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z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ə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nt</a:t>
            </a:r>
            <a:r>
              <a:rPr lang="en-US" sz="2800" b="1" dirty="0" smtClean="0">
                <a:latin typeface="Arial Rounded MT Bold" pitchFamily="34" charset="0"/>
              </a:rPr>
              <a:t>  ]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1.</a:t>
            </a:r>
            <a:r>
              <a:rPr lang="en-US" sz="2800" b="1" dirty="0" smtClean="0">
                <a:latin typeface="Arial Rounded MT Bold" pitchFamily="34" charset="0"/>
              </a:rPr>
              <a:t> birthday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[ 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present     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ɜ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l-G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party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æ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happy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a: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cake</a:t>
            </a:r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264090" y="2855167"/>
            <a:ext cx="1315616" cy="3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61657" y="3209731"/>
            <a:ext cx="2537927" cy="1129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058816" y="2836506"/>
            <a:ext cx="1502229" cy="79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30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Match:</a:t>
            </a:r>
            <a:b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1</a:t>
            </a:r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pr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z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ə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nt</a:t>
            </a:r>
            <a:r>
              <a:rPr lang="en-US" sz="2800" b="1" dirty="0" smtClean="0">
                <a:latin typeface="Arial Rounded MT Bold" pitchFamily="34" charset="0"/>
              </a:rPr>
              <a:t>  ]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1.</a:t>
            </a:r>
            <a:r>
              <a:rPr lang="en-US" sz="2800" b="1" dirty="0" smtClean="0">
                <a:latin typeface="Arial Rounded MT Bold" pitchFamily="34" charset="0"/>
              </a:rPr>
              <a:t> birthday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[ 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present     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ɜ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l-G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party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æ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happy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a: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cake</a:t>
            </a:r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264090" y="2855167"/>
            <a:ext cx="1315616" cy="3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61657" y="3209731"/>
            <a:ext cx="2537927" cy="1129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058816" y="2836506"/>
            <a:ext cx="1502229" cy="79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713584" y="4040155"/>
            <a:ext cx="2136710" cy="9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79307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Match:</a:t>
            </a:r>
            <a:b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/>
            </a:r>
            <a:br>
              <a:rPr lang="en-US" sz="3600" dirty="0" smtClean="0">
                <a:latin typeface="Arial Rounded MT Bold" pitchFamily="34" charset="0"/>
              </a:rPr>
            </a:br>
            <a:r>
              <a:rPr lang="en-US" sz="3600" dirty="0" smtClean="0">
                <a:latin typeface="Arial Rounded MT Bold" pitchFamily="34" charset="0"/>
              </a:rPr>
              <a:t> </a:t>
            </a:r>
            <a:r>
              <a:rPr lang="en-US" sz="3200" dirty="0" smtClean="0">
                <a:solidFill>
                  <a:srgbClr val="800000"/>
                </a:solidFill>
                <a:latin typeface="Arial Rounded MT Bold" pitchFamily="34" charset="0"/>
              </a:rPr>
              <a:t>1</a:t>
            </a:r>
            <a:r>
              <a:rPr lang="en-US" sz="3600" dirty="0" smtClean="0">
                <a:solidFill>
                  <a:srgbClr val="800000"/>
                </a:solidFill>
                <a:latin typeface="Arial Rounded MT Bold" pitchFamily="34" charset="0"/>
              </a:rPr>
              <a:t>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pr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z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ə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nt</a:t>
            </a:r>
            <a:r>
              <a:rPr lang="en-US" sz="2800" b="1" dirty="0" smtClean="0">
                <a:latin typeface="Arial Rounded MT Bold" pitchFamily="34" charset="0"/>
              </a:rPr>
              <a:t>  ]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1.</a:t>
            </a:r>
            <a:r>
              <a:rPr lang="en-US" sz="2800" b="1" dirty="0" smtClean="0">
                <a:latin typeface="Arial Rounded MT Bold" pitchFamily="34" charset="0"/>
              </a:rPr>
              <a:t> birthday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[ 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k</a:t>
            </a:r>
            <a:r>
              <a:rPr lang="en-US" sz="28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2.</a:t>
            </a:r>
            <a:r>
              <a:rPr lang="en-US" sz="2800" b="1" dirty="0" smtClean="0">
                <a:latin typeface="Arial Rounded MT Bold" pitchFamily="34" charset="0"/>
              </a:rPr>
              <a:t>present       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b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ɜ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:</a:t>
            </a:r>
            <a:r>
              <a:rPr lang="el-GR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d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eı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3.</a:t>
            </a:r>
            <a:r>
              <a:rPr lang="en-US" sz="2800" b="1" dirty="0" smtClean="0">
                <a:latin typeface="Arial Rounded MT Bold" pitchFamily="34" charset="0"/>
              </a:rPr>
              <a:t>party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æ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4.</a:t>
            </a:r>
            <a:r>
              <a:rPr lang="en-US" sz="2800" b="1" dirty="0" smtClean="0">
                <a:latin typeface="Arial Rounded MT Bold" pitchFamily="34" charset="0"/>
              </a:rPr>
              <a:t>happy</a:t>
            </a:r>
            <a:br>
              <a:rPr lang="en-US" sz="2800" b="1" dirty="0" smtClean="0"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[ `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p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a:</a:t>
            </a:r>
            <a:r>
              <a:rPr lang="en-US" sz="2800" b="1" dirty="0" err="1" smtClean="0">
                <a:solidFill>
                  <a:srgbClr val="0070C0"/>
                </a:solidFill>
                <a:latin typeface="Arial Rounded MT Bold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 Rounded MT Bold" pitchFamily="34" charset="0"/>
              </a:rPr>
              <a:t>ı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800" b="1" dirty="0" smtClean="0">
                <a:latin typeface="Arial Rounded MT Bold" pitchFamily="34" charset="0"/>
              </a:rPr>
              <a:t>]                               </a:t>
            </a:r>
            <a:r>
              <a:rPr lang="en-US" sz="2800" b="1" dirty="0" smtClean="0">
                <a:solidFill>
                  <a:srgbClr val="800000"/>
                </a:solidFill>
                <a:latin typeface="Arial Rounded MT Bold" pitchFamily="34" charset="0"/>
              </a:rPr>
              <a:t>5.</a:t>
            </a:r>
            <a:r>
              <a:rPr lang="en-US" sz="2800" b="1" dirty="0" smtClean="0">
                <a:latin typeface="Arial Rounded MT Bold" pitchFamily="34" charset="0"/>
              </a:rPr>
              <a:t>cake</a:t>
            </a:r>
            <a:r>
              <a:rPr lang="en-US" sz="2800" dirty="0" smtClean="0">
                <a:latin typeface="Arial Rounded MT Bold" pitchFamily="34" charset="0"/>
              </a:rPr>
              <a:t/>
            </a:r>
            <a:br>
              <a:rPr lang="en-US" sz="2800" dirty="0" smtClean="0">
                <a:latin typeface="Arial Rounded MT Bold" pitchFamily="34" charset="0"/>
              </a:rPr>
            </a:br>
            <a:endParaRPr lang="ru-RU" sz="28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264090" y="2855167"/>
            <a:ext cx="1315616" cy="3452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3461657" y="3209731"/>
            <a:ext cx="2537927" cy="1129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058816" y="2836506"/>
            <a:ext cx="1502229" cy="7931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713584" y="4040155"/>
            <a:ext cx="2136710" cy="9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3648269" y="3601616"/>
            <a:ext cx="2388637" cy="8024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</TotalTime>
  <Words>94</Words>
  <Application>Microsoft Office PowerPoint</Application>
  <PresentationFormat>Экран (4:3)</PresentationFormat>
  <Paragraphs>39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Tiny’s birthday!</vt:lpstr>
      <vt:lpstr>- When is your birthday?  - My birthday is on the…of…  </vt:lpstr>
      <vt:lpstr>Read:  [ `prezənt  ] [ keık ] [ `bɜ:θdeı ] [ `hæpı ] [ `pa:tı ] </vt:lpstr>
      <vt:lpstr>Match:   1.[ `prezənt  ]                 1. birthday   2.[ keık ]                           2.present        3.[ `bɜ:θdeı ]                         3.party 4.[ `hæpı ]                           4.happy 5.[ `pa:tı ]                               5.cake </vt:lpstr>
      <vt:lpstr>Match:   1.[ `prezənt  ]                 1. birthday   2.[ keık ]                           2.present        3.[ `bɜ:θdeı ]                         3.party 4.[ `hæpı ]                           4.happy 5.[ `pa:tı ]                               5.cake </vt:lpstr>
      <vt:lpstr>Match:   1.[ `prezənt  ]                 1. birthday   2.[ keık ]                           2.present        3.[ `bɜ:θdeı ]                         3.party 4.[ `hæpı ]                           4.happy 5.[ `pa:tı ]                               5.cake </vt:lpstr>
      <vt:lpstr>Match:   1.[ `prezənt  ]                 1. birthday   2.[ keık ]                           2.present        3.[ `bɜ:θdeı ]                         3.party 4.[ `hæpı ]                           4.happy 5.[ `pa:tı ]                               5.cake </vt:lpstr>
      <vt:lpstr>Match:   1.[ `prezənt  ]                 1. birthday   2.[ keık ]                           2.present        3.[ `bɜ:θdeı ]                         3.party 4.[ `hæpı ]                           4.happy 5.[ `pa:tı ]                               5.cake </vt:lpstr>
      <vt:lpstr>Match:   1.[ `prezənt  ]                 1. birthday   2.[ keık ]                           2.present        3.[ `bɜ:θdeı ]                         3.party 4.[ `hæpı ]                           4.happy 5.[ `pa:tı ]                               5.cake </vt:lpstr>
      <vt:lpstr>Слайд 10</vt:lpstr>
      <vt:lpstr>Слайд 11</vt:lpstr>
      <vt:lpstr> Listen and complete:  Jim: Would you like to play puzzle? Martin: No, thank you. I don’t like puzzles. Jim: Do you like to…?  Martin: Of course, I do. I love to play  computer games. Have you got …?   Jim: Yes, I have. I have got a new game.  Martin: That’s great! Let’s play it then.  Jim: … </vt:lpstr>
      <vt:lpstr>Check yourself:  Jim: Would you like to play puzzle? Martin: No, thank you. I don’t like puzzles. Jim: Do you like to play  computer games?  Martin: Of course, I do. I love to play  computer games. Have you got a new game?   Jim: Yes, I have. I have got a new game.  Martin: That’s great! Let’s play it then.  Jim: OK. Let’s. </vt:lpstr>
      <vt:lpstr> Sing a song:  Happy birthday to you, Happy birthday to you, Happy birthday,  Happy birthday to you!    Happy birthday to you, Happy birthday to you, Happy birthday,  Happy birthday to you! </vt:lpstr>
      <vt:lpstr>Read:  We have got a pet. It’s a nice big black dog. It’s name is Rex. Rex is three. Rex’s birthday is on the 28th of February. We have got a big birthday party. Rex has got a lot of presents: a red ball, a nice teddy bear and a bone. Happy birthday to you, Rex!</vt:lpstr>
      <vt:lpstr>True or False:  1. Rex is a nice big cat. 2. Rex is three. 3. Rex’s birthday is on the    28th of January. 4. Rex has got a scooter.  </vt:lpstr>
      <vt:lpstr>True or False:  1. Rex is a nice big cat.    F 2. Rex is three. 3. Rex’s birthday is on the    28th of January. 4. Rex has got a scooter.  </vt:lpstr>
      <vt:lpstr>  We have got a pet. It’s a nice big black dog. It’s name is Rex. Rex is three. Rex’s birthday is on the 28th of February. We have got a big birthday party. Rex has got a lot of presents: a red ball, a nice teddy bear and a bone. Happy birthday to you, Rex!</vt:lpstr>
      <vt:lpstr>True or False:  1. Rex is a nice big cat.    F 2. Rex is three. 3. Rex’s birthday is on the    28th of January. 4. Rex has got a scooter.  </vt:lpstr>
      <vt:lpstr>True or False:  1. Rex is a nice big cat.    F 2. Rex is three.   T 3. Rex’s birthday is on the    28th of January. 4. Rex has got a scooter.  </vt:lpstr>
      <vt:lpstr>  We have got a pet. It’s a nice big black dog. It’s name is Rex. Rex is three. Rex’s birthday is on the 28th of February. We have got a big birthday party. Rex has got a lot of presents: a red ball, a nice teddy bear and a bone. Happy birthday to you, Rex!</vt:lpstr>
      <vt:lpstr>True or False:  1. Rex is a nice big cat.    F 2. Rex is three.   T 3. Rex’s birthday is on the    28th of January. 4. Rex has got a scooter.  </vt:lpstr>
      <vt:lpstr>True or False:  1. Rex is a nice big cat.    F 2. Rex is three.   T 3. Rex’s birthday is on the    28th of January.    F 4. Rex has got a scooter.  </vt:lpstr>
      <vt:lpstr>  We have got a pet. It’s a nice big black dog. It’s name is Rex. Rex is three. Rex’s birthday is on the 28th of February. We have got a big birthday party. Rex has got a lot of presents: a red ball, a nice teddy bear and a bone. Happy birthday to you, Rex!</vt:lpstr>
      <vt:lpstr>True or False:  1. Rex is a nice big cat.    F 2. Rex is three.   T 3. Rex’s birthday is on the    28th of January.    F 4. Rex has got a scooter.  </vt:lpstr>
      <vt:lpstr>True or False:  1. Rex is a nice big cat.    F 2. Rex is three.   T 3. Rex’s birthday is on the    28th of January.    F 4. Rex has got a scooter.   F  </vt:lpstr>
      <vt:lpstr>  We have got a pet. It’s a nice big black dog. It’s name is Rex. Rex is three. Rex’s birthday is on the 28th of February. We have got a big birthday party. Rex has got a lot of presents: a red ball, a nice teddy bear and a bone. Happy birthday to you, Rex!</vt:lpstr>
      <vt:lpstr>Tiny,  to,  birthday,   you,  dear,  happy</vt:lpstr>
      <vt:lpstr>Слайд 29</vt:lpstr>
      <vt:lpstr>Welcome to my birthday party, dear friends!</vt:lpstr>
      <vt:lpstr>homework:  WB: p. 47, ex. 1,4.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Home</cp:lastModifiedBy>
  <cp:revision>22</cp:revision>
  <dcterms:created xsi:type="dcterms:W3CDTF">2014-08-28T10:13:11Z</dcterms:created>
  <dcterms:modified xsi:type="dcterms:W3CDTF">2015-02-05T16:05:08Z</dcterms:modified>
</cp:coreProperties>
</file>