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30" y="174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77250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54000" y="254000"/>
            <a:ext cx="9662160" cy="67056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35183" y="5948848"/>
            <a:ext cx="9692640" cy="147953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78000"/>
            <a:ext cx="8636000" cy="1977898"/>
          </a:xfrm>
        </p:spPr>
        <p:txBody>
          <a:bodyPr anchor="b">
            <a:normAutofit/>
          </a:bodyPr>
          <a:lstStyle>
            <a:lvl1pPr>
              <a:defRPr sz="49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51112"/>
            <a:ext cx="7112000" cy="163688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54000" y="254000"/>
            <a:ext cx="9662160" cy="1584960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35183" y="793546"/>
            <a:ext cx="9692640" cy="147953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608667"/>
            <a:ext cx="2286000" cy="4985926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608667"/>
            <a:ext cx="6688667" cy="4985927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54000" y="254000"/>
            <a:ext cx="9662160" cy="52628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719376" y="4670658"/>
            <a:ext cx="3196032" cy="793362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910356" y="4528100"/>
            <a:ext cx="6160572" cy="94459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143031" y="4541736"/>
            <a:ext cx="6075533" cy="86030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232765" y="4526861"/>
            <a:ext cx="3675556" cy="72394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35183" y="4509505"/>
            <a:ext cx="9692640" cy="1477638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02" y="2737289"/>
            <a:ext cx="8636000" cy="1693333"/>
          </a:xfrm>
        </p:spPr>
        <p:txBody>
          <a:bodyPr anchor="t">
            <a:normAutofit/>
          </a:bodyPr>
          <a:lstStyle>
            <a:lvl1pPr algn="ctr">
              <a:defRPr sz="4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9294" y="1597165"/>
            <a:ext cx="7130816" cy="1044223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51839" y="2976880"/>
            <a:ext cx="4246880" cy="3830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61280" y="2976880"/>
            <a:ext cx="4246880" cy="3830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1840" y="2975682"/>
            <a:ext cx="4246880" cy="710847"/>
          </a:xfrm>
        </p:spPr>
        <p:txBody>
          <a:bodyPr anchor="ctr"/>
          <a:lstStyle>
            <a:lvl1pPr marL="0" indent="0" algn="ctr">
              <a:buNone/>
              <a:defRPr sz="2700" b="0">
                <a:solidFill>
                  <a:schemeClr val="tx2"/>
                </a:solidFill>
                <a:latin typeface="+mj-lt"/>
              </a:defRPr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591" y="3810000"/>
            <a:ext cx="4244506" cy="299684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4667" y="2975681"/>
            <a:ext cx="4246880" cy="710847"/>
          </a:xfrm>
        </p:spPr>
        <p:txBody>
          <a:bodyPr anchor="ctr"/>
          <a:lstStyle>
            <a:lvl1pPr marL="0" indent="0" algn="ctr">
              <a:buNone/>
              <a:defRPr sz="2700" b="0" i="0">
                <a:solidFill>
                  <a:schemeClr val="tx2"/>
                </a:solidFill>
                <a:latin typeface="+mj-lt"/>
              </a:defRPr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39" y="3810000"/>
            <a:ext cx="4246880" cy="299684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54000" y="254000"/>
            <a:ext cx="9662160" cy="1584960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35183" y="793545"/>
            <a:ext cx="9692640" cy="1477638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54000" y="254000"/>
            <a:ext cx="9662160" cy="1584960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0" y="3979334"/>
            <a:ext cx="3725333" cy="2116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67"/>
              </a:spcAft>
              <a:buNone/>
              <a:defRPr sz="2000">
                <a:solidFill>
                  <a:schemeClr val="tx2"/>
                </a:solidFill>
              </a:defRPr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35183" y="793546"/>
            <a:ext cx="9692640" cy="147953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16000" y="2540000"/>
            <a:ext cx="3725333" cy="1391920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847" y="2032000"/>
            <a:ext cx="4337862" cy="4233333"/>
          </a:xfrm>
        </p:spPr>
        <p:txBody>
          <a:bodyPr anchor="ctr"/>
          <a:lstStyle>
            <a:lvl1pPr>
              <a:buClr>
                <a:schemeClr val="bg1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2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20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chemeClr val="tx2"/>
                </a:solidFill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54000" y="254000"/>
            <a:ext cx="9662160" cy="67056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35183" y="5948848"/>
            <a:ext cx="9692640" cy="147953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728" y="376297"/>
            <a:ext cx="4236272" cy="2699927"/>
          </a:xfrm>
        </p:spPr>
        <p:txBody>
          <a:bodyPr anchor="b">
            <a:normAutofit/>
          </a:bodyPr>
          <a:lstStyle>
            <a:lvl1pPr algn="l"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9260" y="3095037"/>
            <a:ext cx="4242741" cy="26905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1333" y="1524000"/>
            <a:ext cx="3962400" cy="325120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507995" indent="0">
              <a:buNone/>
              <a:defRPr sz="3100"/>
            </a:lvl2pPr>
            <a:lvl3pPr marL="1015990" indent="0">
              <a:buNone/>
              <a:defRPr sz="2700"/>
            </a:lvl3pPr>
            <a:lvl4pPr marL="1523985" indent="0">
              <a:buNone/>
              <a:defRPr sz="2200"/>
            </a:lvl4pPr>
            <a:lvl5pPr marL="2031980" indent="0">
              <a:buNone/>
              <a:defRPr sz="2200"/>
            </a:lvl5pPr>
            <a:lvl6pPr marL="2539975" indent="0">
              <a:buNone/>
              <a:defRPr sz="2200"/>
            </a:lvl6pPr>
            <a:lvl7pPr marL="3047970" indent="0">
              <a:buNone/>
              <a:defRPr sz="2200"/>
            </a:lvl7pPr>
            <a:lvl8pPr marL="3555964" indent="0">
              <a:buNone/>
              <a:defRPr sz="2200"/>
            </a:lvl8pPr>
            <a:lvl9pPr marL="4063959" indent="0">
              <a:buNone/>
              <a:defRPr sz="2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54000" y="254000"/>
            <a:ext cx="9662160" cy="274320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35183" y="1866032"/>
            <a:ext cx="9692640" cy="1477638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75920"/>
            <a:ext cx="9144000" cy="1391920"/>
          </a:xfrm>
          <a:prstGeom prst="rect">
            <a:avLst/>
          </a:prstGeom>
        </p:spPr>
        <p:txBody>
          <a:bodyPr vert="horz" lIns="101599" tIns="50799" rIns="101599" bIns="5079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37414" y="6944627"/>
            <a:ext cx="4207433" cy="405694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3/5/2013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154" y="6944627"/>
            <a:ext cx="4207434" cy="405694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34542" y="6944626"/>
            <a:ext cx="1290918" cy="405694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8964" y="2972741"/>
            <a:ext cx="8231481" cy="3834107"/>
          </a:xfrm>
          <a:prstGeom prst="rect">
            <a:avLst/>
          </a:prstGeom>
        </p:spPr>
        <p:txBody>
          <a:bodyPr vert="horz" lIns="101599" tIns="50799" rIns="101599" bIns="5079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1015990" rtl="0" eaLnBrk="1" latinLnBrk="0" hangingPunct="1">
        <a:spcBef>
          <a:spcPct val="0"/>
        </a:spcBef>
        <a:buNone/>
        <a:defRPr sz="49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797" indent="-304797" algn="l" defTabSz="101599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640286" indent="-304797" algn="l" defTabSz="101599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50727" indent="-253997" algn="l" defTabSz="101599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269987" indent="-253997" algn="l" defTabSz="101599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625584" indent="-253997" algn="l" defTabSz="101599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981180" indent="-253997" algn="l" defTabSz="1015990" rtl="0" eaLnBrk="1" latinLnBrk="0" hangingPunct="1">
        <a:spcBef>
          <a:spcPts val="427"/>
        </a:spcBef>
        <a:buClr>
          <a:schemeClr val="accent1"/>
        </a:buClr>
        <a:buFont typeface="Symbol" pitchFamily="18" charset="2"/>
        <a:buChar char="*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336777" indent="-253997" algn="l" defTabSz="1015990" rtl="0" eaLnBrk="1" latinLnBrk="0" hangingPunct="1">
        <a:spcBef>
          <a:spcPts val="427"/>
        </a:spcBef>
        <a:buClr>
          <a:schemeClr val="accent1"/>
        </a:buClr>
        <a:buFont typeface="Symbol" pitchFamily="18" charset="2"/>
        <a:buChar char="*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692373" indent="-253997" algn="l" defTabSz="1015990" rtl="0" eaLnBrk="1" latinLnBrk="0" hangingPunct="1">
        <a:spcBef>
          <a:spcPts val="427"/>
        </a:spcBef>
        <a:buClr>
          <a:schemeClr val="accent1"/>
        </a:buClr>
        <a:buFont typeface="Symbol" pitchFamily="18" charset="2"/>
        <a:buChar char="*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3047970" indent="-253997" algn="l" defTabSz="1015990" rtl="0" eaLnBrk="1" latinLnBrk="0" hangingPunct="1">
        <a:spcBef>
          <a:spcPts val="427"/>
        </a:spcBef>
        <a:buClr>
          <a:schemeClr val="accent1"/>
        </a:buClr>
        <a:buFont typeface="Symbol" pitchFamily="18" charset="2"/>
        <a:buChar char="*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 idx="4294967295"/>
          </p:nvPr>
        </p:nvSpPr>
        <p:spPr>
          <a:xfrm>
            <a:off x="3430588" y="2222500"/>
            <a:ext cx="6729412" cy="2078038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199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ДУХОВНО-НРАВСТВЕННО</a:t>
            </a:r>
            <a:r>
              <a:rPr lang="ru-RU" sz="3000" b="1" dirty="0" smtClean="0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Е </a:t>
            </a:r>
            <a:r>
              <a:rPr lang="en-US" sz="3000" b="1" dirty="0" smtClean="0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РАЗВИТИ</a:t>
            </a:r>
            <a:r>
              <a:rPr lang="ru-RU" sz="3000" b="1" dirty="0" smtClean="0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Е и </a:t>
            </a:r>
            <a:r>
              <a:rPr lang="en-US" sz="3000" b="1" dirty="0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000" b="1" dirty="0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1" dirty="0" smtClean="0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ВОСПИТАНИ</a:t>
            </a:r>
            <a:r>
              <a:rPr lang="ru-RU" sz="3000" b="1" dirty="0" smtClean="0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Е</a:t>
            </a:r>
            <a:r>
              <a:rPr lang="en-US" sz="3000" b="1" dirty="0" smtClean="0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000" b="1" dirty="0" smtClean="0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УЧАЩИХСЯ</a:t>
            </a:r>
            <a:endParaRPr lang="en-US" sz="3000" b="1" dirty="0">
              <a:solidFill>
                <a:srgbClr val="575F6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subTitle" idx="4294967295"/>
          </p:nvPr>
        </p:nvSpPr>
        <p:spPr>
          <a:xfrm>
            <a:off x="6207125" y="5610225"/>
            <a:ext cx="3952875" cy="1498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Боярова</a:t>
            </a:r>
          </a:p>
          <a:p>
            <a:pPr marL="0" marR="0" indent="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 Ирина</a:t>
            </a:r>
          </a:p>
          <a:p>
            <a:pPr marL="0" marR="0" indent="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 Васильевна</a:t>
            </a:r>
            <a:endParaRPr lang="en-US" sz="2000" b="1" dirty="0">
              <a:solidFill>
                <a:srgbClr val="575F6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6932075" y="0"/>
            <a:ext cx="2963325" cy="22224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2" name="Shape 22"/>
          <p:cNvSpPr/>
          <p:nvPr/>
        </p:nvSpPr>
        <p:spPr>
          <a:xfrm>
            <a:off x="7778750" y="5312825"/>
            <a:ext cx="1979074" cy="19896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 idx="4294967295"/>
          </p:nvPr>
        </p:nvSpPr>
        <p:spPr>
          <a:xfrm>
            <a:off x="0" y="355600"/>
            <a:ext cx="8169275" cy="12446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199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ВОСПИТАНИЕ ГРАЖДАНСТВЕННОСТИ, ПАТРИОТИЗМА, УВАЖЕНИЯ К ПРАВАМ, СВОБОДАМ И ОБЯЗАННОСТЯМ ЧЕЛОВЕКА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261050" y="1876775"/>
            <a:ext cx="9714074" cy="5389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algn="l">
              <a:lnSpc>
                <a:spcPct val="10781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Под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крышей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дома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моего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</a:t>
            </a:r>
          </a:p>
          <a:p>
            <a:pPr marL="381000" marR="0" lvl="0" indent="-220133" algn="l">
              <a:lnSpc>
                <a:spcPct val="107812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Династии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семьи</a:t>
            </a:r>
            <a:r>
              <a:rPr lang="en-US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</a:t>
            </a:r>
            <a:endParaRPr lang="en-US" sz="2666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algn="l">
              <a:lnSpc>
                <a:spcPct val="107812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История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ВОВ в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судьбе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моей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семьи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</a:t>
            </a:r>
          </a:p>
          <a:p>
            <a:pPr marL="381000" marR="0" lvl="0" indent="-220133" algn="l">
              <a:lnSpc>
                <a:spcPct val="107812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История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города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истории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семьи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</a:t>
            </a:r>
          </a:p>
          <a:p>
            <a:pPr marL="381000" marR="0" lvl="0" indent="-220133" algn="l">
              <a:lnSpc>
                <a:spcPct val="107812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Помним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гордимся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наследуем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». </a:t>
            </a:r>
          </a:p>
          <a:p>
            <a:pPr marL="381000" marR="0" lvl="0" indent="-220133" algn="l">
              <a:lnSpc>
                <a:spcPct val="107812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Месячник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защитника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Отечества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</a:p>
          <a:p>
            <a:pPr marL="381000" marR="0" lvl="0" indent="-220133" algn="l">
              <a:lnSpc>
                <a:spcPct val="107812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День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героев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marL="381000" marR="0" lvl="0" indent="-220133" algn="l">
              <a:lnSpc>
                <a:spcPct val="107812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Юбилейные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мероприятия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посвящённые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городу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школе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</a:p>
          <a:p>
            <a:pPr marL="381000" marR="0" lvl="0" indent="-220133" algn="l">
              <a:lnSpc>
                <a:spcPct val="107812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ru-RU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</a:t>
            </a:r>
            <a:r>
              <a:rPr lang="en-US" sz="2666" i="1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узе</a:t>
            </a:r>
            <a:r>
              <a:rPr lang="ru-RU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 города</a:t>
            </a:r>
            <a:r>
              <a:rPr lang="en-US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2666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algn="l">
              <a:lnSpc>
                <a:spcPct val="107812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Участие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органах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классного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самоуправления</a:t>
            </a:r>
            <a:endParaRPr lang="en-US" sz="2666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algn="l">
              <a:lnSpc>
                <a:spcPct val="107812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Экскурсии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городу</a:t>
            </a:r>
            <a:endParaRPr lang="en-US" sz="2666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8255000" y="60324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 idx="4294967295"/>
          </p:nvPr>
        </p:nvSpPr>
        <p:spPr>
          <a:xfrm>
            <a:off x="0" y="355600"/>
            <a:ext cx="8169275" cy="12446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ВОСПИТАНИЕ НРАВСТВЕННЫХ ЧУВСТВ И ЭТИЧЕСКОГО СОЗНАНИЯ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583403" y="1433736"/>
            <a:ext cx="8168900" cy="5389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Дружный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класс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Неделя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толерантности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благотворительные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акции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мероприятия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направленные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помощь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поддержку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ветеранов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инвалидов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детей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малообеспеченных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семей</a:t>
            </a:r>
            <a:r>
              <a:rPr lang="ru-RU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,детей из детского дома</a:t>
            </a:r>
            <a:r>
              <a:rPr lang="en-US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lang="en-US" sz="2666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курс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Дом, в котором я живу</a:t>
            </a:r>
            <a:r>
              <a:rPr lang="en-US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(в 4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классе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Курс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-RU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Этическая грамматика</a:t>
            </a:r>
            <a:r>
              <a:rPr lang="en-US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endParaRPr lang="en-US" sz="2666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неделя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адаптации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к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школе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проведением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мероприятий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направленных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взаимодействие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сплочение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коллектива</a:t>
            </a:r>
            <a:endParaRPr lang="en-US" sz="2666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8255000" y="60324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 idx="4294967295"/>
          </p:nvPr>
        </p:nvSpPr>
        <p:spPr>
          <a:xfrm>
            <a:off x="0" y="355600"/>
            <a:ext cx="8169275" cy="12446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199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ВОСПИТАНИЕ ТРУДОЛЮБИЯ, ТВОРЧЕСКОГО ОТНОШЕНИЯ К УЧЕНИЮ, ТРУДУ, ЖИЗНИ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610300" y="1829150"/>
            <a:ext cx="8168900" cy="5389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-RU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Научно-</a:t>
            </a:r>
            <a:r>
              <a:rPr lang="ru-RU" sz="2666" i="1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практтическая</a:t>
            </a:r>
            <a:r>
              <a:rPr lang="ru-RU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конференция</a:t>
            </a:r>
            <a:r>
              <a:rPr lang="en-US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</a:t>
            </a:r>
            <a:endParaRPr lang="en-US" sz="2666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ru-RU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Олимпиадное движение</a:t>
            </a:r>
            <a:r>
              <a:rPr lang="en-US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endParaRPr lang="en-US" sz="2666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дежурство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школе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классу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трудовые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дела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Уют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гнезде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Зелёный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класс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Зелёная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улица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уборка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пришкольной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территории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endParaRPr lang="en-US" sz="2666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8255000" y="60324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 idx="4294967295"/>
          </p:nvPr>
        </p:nvSpPr>
        <p:spPr>
          <a:xfrm>
            <a:off x="0" y="355600"/>
            <a:ext cx="8169275" cy="12446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33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ЭКОЛОГИЧЕСКОЕ ВОСПИТАНИЕ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610300" y="1829150"/>
            <a:ext cx="8168900" cy="5389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Экскурсии в природу, 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Викторины, 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встречи с интересными людьми, 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участие в городском конкурсе «Экоколобок», 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трудовые экологические акции «Помоги птицам», «Друзья пернатых», «Родники», «Яблоневая аллея». 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Операция «Природная аптека», «Фантик»</a:t>
            </a:r>
          </a:p>
          <a:p>
            <a:endParaRPr lang="en-US" sz="2666" i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8255000" y="60324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 idx="4294967295"/>
          </p:nvPr>
        </p:nvSpPr>
        <p:spPr>
          <a:xfrm>
            <a:off x="0" y="355600"/>
            <a:ext cx="8169275" cy="12446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33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ЭСТЕТИЧЕСКОЕ ВОСПИТАНИЕ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610300" y="1829150"/>
            <a:ext cx="8168900" cy="5389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Фестиваль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-RU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Арт-дебют</a:t>
            </a:r>
            <a:r>
              <a:rPr lang="en-US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r>
              <a:rPr lang="en-US" sz="266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endParaRPr lang="en-US" sz="26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Посещение</a:t>
            </a:r>
            <a:r>
              <a:rPr lang="en-US" sz="26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выставок</a:t>
            </a:r>
            <a:r>
              <a:rPr lang="en-US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66" i="1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музее</a:t>
            </a:r>
            <a:r>
              <a:rPr lang="ru-RU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</a:t>
            </a:r>
            <a:r>
              <a:rPr lang="en-US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искусств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художественной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школ</a:t>
            </a:r>
            <a:r>
              <a:rPr lang="ru-RU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ы</a:t>
            </a:r>
            <a:endParaRPr lang="en-US" sz="2666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Клуб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интересных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встреч</a:t>
            </a:r>
            <a:endParaRPr lang="en-US" sz="2666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Конкурс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рисунков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Листопад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Зимние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узоры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окнах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Весна-красна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Самой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родной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Первомай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шагает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Саранску</a:t>
            </a:r>
            <a:r>
              <a:rPr lang="en-US" sz="2666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endParaRPr lang="en-US" sz="2666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Занятия-практикумы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Красивые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некрасивые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поступки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«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Чем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красивы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люди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вокруг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66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нас</a:t>
            </a:r>
            <a:r>
              <a:rPr lang="en-US" sz="2666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</a:p>
        </p:txBody>
      </p:sp>
      <p:sp>
        <p:nvSpPr>
          <p:cNvPr id="130" name="Shape 130"/>
          <p:cNvSpPr/>
          <p:nvPr/>
        </p:nvSpPr>
        <p:spPr>
          <a:xfrm>
            <a:off x="8255000" y="60324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 idx="4294967295"/>
          </p:nvPr>
        </p:nvSpPr>
        <p:spPr>
          <a:xfrm>
            <a:off x="0" y="355600"/>
            <a:ext cx="8169275" cy="12446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198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22" u="sng">
                <a:solidFill>
                  <a:srgbClr val="D2611C"/>
                </a:solidFill>
                <a:latin typeface="Arial"/>
                <a:ea typeface="Arial"/>
                <a:cs typeface="Arial"/>
                <a:sym typeface="Arial"/>
              </a:rPr>
              <a:t>ФОРМИРОВАНИЕ ЦЕННОСТНОГО ОТНОШЕНИЯ К ЗДОРОВЬЮ И ЗДОРОВОМУ ОБРАЗУ ЖИЗНИ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610300" y="1829150"/>
            <a:ext cx="8168900" cy="5389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6022" algn="l">
              <a:lnSpc>
                <a:spcPct val="10795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Школьная спартакиада «Сильная Россия –здоровая Россия», </a:t>
            </a:r>
          </a:p>
          <a:p>
            <a:pPr marL="381000" marR="0" lvl="0" indent="-206022" algn="l">
              <a:lnSpc>
                <a:spcPct val="107954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Конкурс «Спортсмен года», </a:t>
            </a:r>
          </a:p>
          <a:p>
            <a:pPr marL="381000" marR="0" lvl="0" indent="-206022" algn="l">
              <a:lnSpc>
                <a:spcPct val="107954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«Минута спортивной славы». </a:t>
            </a:r>
          </a:p>
          <a:p>
            <a:pPr marL="381000" marR="0" lvl="0" indent="-206022" algn="l">
              <a:lnSpc>
                <a:spcPct val="107954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Ежедневная зарядка, динамические паузы. </a:t>
            </a:r>
          </a:p>
          <a:p>
            <a:pPr marL="381000" marR="0" lvl="0" indent="-206022" algn="l">
              <a:lnSpc>
                <a:spcPct val="107954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Дни здоровья, осенний и зимний туристический слёт…</a:t>
            </a:r>
          </a:p>
          <a:p>
            <a:pPr marL="381000" marR="0" lvl="0" indent="-206022" algn="l">
              <a:lnSpc>
                <a:spcPct val="107954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Тематические акции, направленные на профилактику СПИДа, курения, наркомании, алкоголизма. </a:t>
            </a:r>
          </a:p>
          <a:p>
            <a:pPr marL="381000" marR="0" lvl="0" indent="-206022" algn="l">
              <a:lnSpc>
                <a:spcPct val="107954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Проекты по здоровье сбережению «В здоровом теле – здоровый дух». </a:t>
            </a:r>
          </a:p>
          <a:p>
            <a:pPr marL="381000" marR="0" lvl="0" indent="-206022" algn="l">
              <a:lnSpc>
                <a:spcPct val="107954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Соревнования «Мама, папа, я –спортивная семья»</a:t>
            </a:r>
          </a:p>
        </p:txBody>
      </p:sp>
      <p:sp>
        <p:nvSpPr>
          <p:cNvPr id="137" name="Shape 137"/>
          <p:cNvSpPr/>
          <p:nvPr/>
        </p:nvSpPr>
        <p:spPr>
          <a:xfrm>
            <a:off x="8255000" y="60324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 idx="4294967295"/>
          </p:nvPr>
        </p:nvSpPr>
        <p:spPr>
          <a:xfrm>
            <a:off x="0" y="355600"/>
            <a:ext cx="8169275" cy="12446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33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ПРИНЦИПЫ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610300" y="1829150"/>
            <a:ext cx="8168900" cy="5389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Ориентация на идеал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Аксиологический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Следования нравственному примеру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Идентификации (персонификации)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Диалогического общения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Полисубъектности воспитания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Системно-деятельностная организация воспитания</a:t>
            </a:r>
          </a:p>
          <a:p>
            <a:endParaRPr lang="en-US" sz="2666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8255000" y="60324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 idx="4294967295"/>
          </p:nvPr>
        </p:nvSpPr>
        <p:spPr>
          <a:xfrm>
            <a:off x="0" y="288925"/>
            <a:ext cx="8169275" cy="5969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33" b="1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СОЦИАЛЬНЫЕ ПАРТНЁРЫ</a:t>
            </a:r>
          </a:p>
        </p:txBody>
      </p:sp>
      <p:sp>
        <p:nvSpPr>
          <p:cNvPr id="151" name="Shape 151"/>
          <p:cNvSpPr/>
          <p:nvPr/>
        </p:nvSpPr>
        <p:spPr>
          <a:xfrm>
            <a:off x="8255000" y="60324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 idx="4294967295"/>
          </p:nvPr>
        </p:nvSpPr>
        <p:spPr>
          <a:xfrm>
            <a:off x="0" y="355600"/>
            <a:ext cx="8169275" cy="12446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33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ФОРМЫ ВЗАИМОДЕЙСТВИЯ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610300" y="1829150"/>
            <a:ext cx="8168900" cy="5389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6022" algn="l">
              <a:lnSpc>
                <a:spcPct val="10795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участие представителей общественных организаций и объединений, в проведении отдельных мероприятий в рамках реализации направлений программы духовно-нравственного развития и воспитания обучающихся;</a:t>
            </a:r>
          </a:p>
          <a:p>
            <a:pPr marL="381000" marR="0" lvl="0" indent="-206022" algn="l">
              <a:lnSpc>
                <a:spcPct val="107954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реализация педагогической работы указанных организаций и объединений с обучающимися в рамках отдельных программ, согласованных с программой духовно-нравственного развития и воспитания и одобренных педагогическим советом и родительским комитетом;</a:t>
            </a:r>
          </a:p>
          <a:p>
            <a:pPr marL="381000" marR="0" lvl="0" indent="-206022" algn="l">
              <a:lnSpc>
                <a:spcPct val="107954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проведение совместных мероприятий по направлениям духовно-нравственного развития и воспитания;</a:t>
            </a:r>
          </a:p>
          <a:p>
            <a:pPr marL="381000" marR="0" lvl="0" indent="-206022" algn="l">
              <a:lnSpc>
                <a:spcPct val="107954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проведение родительских собраний, лекториев.</a:t>
            </a:r>
          </a:p>
          <a:p>
            <a:endParaRPr lang="en-US" sz="24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/>
          <p:nvPr/>
        </p:nvSpPr>
        <p:spPr>
          <a:xfrm>
            <a:off x="8255000" y="60324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 idx="4294967295"/>
          </p:nvPr>
        </p:nvSpPr>
        <p:spPr>
          <a:xfrm>
            <a:off x="0" y="355600"/>
            <a:ext cx="8169275" cy="12446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33" b="1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ПЛАНИРУЕМЫЕ РЕЗУЛЬТАТЫ ПРОГРАММЫ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610300" y="1326291"/>
            <a:ext cx="8168900" cy="5389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9191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8350"/>
              <a:buFont typeface="Arial"/>
              <a:buChar char="•"/>
            </a:pPr>
            <a:r>
              <a:rPr lang="en-US" sz="2222" b="1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Первый</a:t>
            </a:r>
            <a:r>
              <a:rPr lang="en-US" sz="2222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b="1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уровень</a:t>
            </a:r>
            <a:r>
              <a:rPr lang="en-US" sz="2222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b="1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результатов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приобретение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школьником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социальных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знаний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общественных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нормах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устройстве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общества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о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социально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одобряемых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неодобряемых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формах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поведения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обществе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т.п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.),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первичного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понимания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социальной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реальности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повседневной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жизни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381000" marR="0" lvl="0" indent="-19191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8350"/>
              <a:buFont typeface="Arial"/>
              <a:buChar char="•"/>
            </a:pPr>
            <a:r>
              <a:rPr lang="en-US" sz="2222" b="1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Второй</a:t>
            </a:r>
            <a:r>
              <a:rPr lang="en-US" sz="2222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b="1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уровень</a:t>
            </a:r>
            <a:r>
              <a:rPr lang="en-US" sz="2222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b="1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результатов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получение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школьником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опыта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переживания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позитивного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отношения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к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базовым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ценностям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общества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человек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семья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Отечество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природа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мир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знания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труд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культура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),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ценностного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отношения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к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социальной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реальности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целом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381000" marR="0" lvl="0" indent="-19191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8350"/>
              <a:buFont typeface="Arial"/>
              <a:buChar char="•"/>
            </a:pPr>
            <a:r>
              <a:rPr lang="en-US" sz="2222" b="1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Третий</a:t>
            </a:r>
            <a:r>
              <a:rPr lang="en-US" sz="2222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b="1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уровень</a:t>
            </a:r>
            <a:r>
              <a:rPr lang="en-US" sz="2222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b="1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результатов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получение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школьником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опыта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самостоятельного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общественного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действия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Только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самостоятельном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общественном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действии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юный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человек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действительно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становится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(а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просто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узнает</a:t>
            </a:r>
            <a:r>
              <a:rPr lang="en-US" sz="2222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о </a:t>
            </a:r>
            <a:r>
              <a:rPr lang="en-US" sz="2222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том</a:t>
            </a:r>
            <a:r>
              <a:rPr lang="en-US" sz="2222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22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как</a:t>
            </a:r>
            <a:r>
              <a:rPr lang="en-US" sz="2222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стать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социальным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деятелем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гражданином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свободным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2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человеком</a:t>
            </a:r>
            <a:r>
              <a:rPr lang="en-US" sz="222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endParaRPr lang="en-US" sz="2222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8255000" y="60324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 idx="4294967295"/>
          </p:nvPr>
        </p:nvSpPr>
        <p:spPr>
          <a:xfrm>
            <a:off x="0" y="355600"/>
            <a:ext cx="8169275" cy="12446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199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НОРМАТИВНО-ПРАВОВАЯ И ДОКУМЕНТАЛЬНАЯ ОСНОВА ПРОГРАММЫ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610300" y="1829150"/>
            <a:ext cx="8168900" cy="5389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Закон Российской Федерации «Об образовании», 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Федеральный государственный образовательный стандарт начального общего образования,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Концепция духовно-нравственного развития и воспитания личности гражданина России».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технологии саморазвития и самосовершенствования личности ребенка А.А. Ухтомского - Г.К. Селевко.</a:t>
            </a:r>
          </a:p>
        </p:txBody>
      </p:sp>
      <p:sp>
        <p:nvSpPr>
          <p:cNvPr id="29" name="Shape 29"/>
          <p:cNvSpPr/>
          <p:nvPr/>
        </p:nvSpPr>
        <p:spPr>
          <a:xfrm>
            <a:off x="8255000" y="60324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 idx="4294967295"/>
          </p:nvPr>
        </p:nvSpPr>
        <p:spPr>
          <a:xfrm>
            <a:off x="0" y="355600"/>
            <a:ext cx="8169275" cy="12446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33" b="1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ЦЕЛЬ</a:t>
            </a:r>
            <a:r>
              <a:rPr lang="en-US" sz="3333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 ПРОГРАММЫ: 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x="610300" y="2194275"/>
            <a:ext cx="8168900" cy="50239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создание благоприятных условий для развития личности младшего школьника </a:t>
            </a:r>
            <a:r>
              <a:rPr lang="en-US" sz="2666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 основе нравственных ценностей и исторического опыта России через толерантное отношение к окружающему миру, к людям, себе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6" name="Shape 36"/>
          <p:cNvSpPr/>
          <p:nvPr/>
        </p:nvSpPr>
        <p:spPr>
          <a:xfrm>
            <a:off x="8255000" y="61065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 idx="4294967295"/>
          </p:nvPr>
        </p:nvSpPr>
        <p:spPr>
          <a:xfrm>
            <a:off x="0" y="355600"/>
            <a:ext cx="8169275" cy="12446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33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ЗАДАЧИ: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578550" y="2511775"/>
            <a:ext cx="8809199" cy="21646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76577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D2611C"/>
              </a:buClr>
              <a:buSzPct val="164609"/>
              <a:buFont typeface="Arial"/>
              <a:buChar char="•"/>
            </a:pPr>
            <a:r>
              <a:rPr lang="en-US" sz="3555" u="sng">
                <a:solidFill>
                  <a:srgbClr val="D2611C"/>
                </a:solidFill>
                <a:latin typeface="Arial"/>
                <a:ea typeface="Arial"/>
                <a:cs typeface="Arial"/>
                <a:sym typeface="Arial"/>
              </a:rPr>
              <a:t>формирование личностной культуры</a:t>
            </a: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marL="381000" marR="0" lvl="0" indent="-276577" algn="l">
              <a:lnSpc>
                <a:spcPct val="119921"/>
              </a:lnSpc>
              <a:spcBef>
                <a:spcPts val="500"/>
              </a:spcBef>
              <a:spcAft>
                <a:spcPts val="0"/>
              </a:spcAft>
              <a:buClr>
                <a:srgbClr val="D2611C"/>
              </a:buClr>
              <a:buSzPct val="164609"/>
              <a:buFont typeface="Arial"/>
              <a:buChar char="•"/>
            </a:pPr>
            <a:r>
              <a:rPr lang="en-US" sz="3555" u="sng">
                <a:solidFill>
                  <a:srgbClr val="D2611C"/>
                </a:solidFill>
                <a:latin typeface="Arial"/>
                <a:ea typeface="Arial"/>
                <a:cs typeface="Arial"/>
                <a:sym typeface="Arial"/>
              </a:rPr>
              <a:t>формирование социальной культуры</a:t>
            </a: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marL="381000" marR="0" lvl="0" indent="-276577" algn="l">
              <a:lnSpc>
                <a:spcPct val="119921"/>
              </a:lnSpc>
              <a:spcBef>
                <a:spcPts val="500"/>
              </a:spcBef>
              <a:spcAft>
                <a:spcPts val="0"/>
              </a:spcAft>
              <a:buClr>
                <a:srgbClr val="D2611C"/>
              </a:buClr>
              <a:buSzPct val="164609"/>
              <a:buFont typeface="Arial"/>
              <a:buChar char="•"/>
            </a:pPr>
            <a:r>
              <a:rPr lang="en-US" sz="3555" u="sng">
                <a:solidFill>
                  <a:srgbClr val="D2611C"/>
                </a:solidFill>
                <a:latin typeface="Arial"/>
                <a:ea typeface="Arial"/>
                <a:cs typeface="Arial"/>
                <a:sym typeface="Arial"/>
              </a:rPr>
              <a:t>формирование семейной культуры</a:t>
            </a: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44" name="Shape 44"/>
          <p:cNvSpPr/>
          <p:nvPr/>
        </p:nvSpPr>
        <p:spPr>
          <a:xfrm>
            <a:off x="8255000" y="60324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 idx="4294967295"/>
          </p:nvPr>
        </p:nvSpPr>
        <p:spPr>
          <a:xfrm>
            <a:off x="0" y="355600"/>
            <a:ext cx="8169275" cy="12446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33" b="1" i="1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В ОБЛАСТИ ФОРМИРОВАНИЯ ЛИЧНОСТНОЙ КУЛЬТУРЫ</a:t>
            </a:r>
            <a:r>
              <a:rPr lang="en-US" sz="3333" b="1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610300" y="1829150"/>
            <a:ext cx="8168900" cy="5389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602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Пробуждение интереса к самому себе, своему внутреннему духовному миру.</a:t>
            </a:r>
          </a:p>
          <a:p>
            <a:pPr marL="381000" marR="0" lvl="0" indent="-20602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Привлечение внимания обучающихся к основным нравственным категориям.</a:t>
            </a:r>
          </a:p>
          <a:p>
            <a:pPr marL="381000" marR="0" lvl="0" indent="-20602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Формирование умений самооценки своих качеств, своих достижений и возможностей.</a:t>
            </a:r>
          </a:p>
          <a:p>
            <a:pPr marL="381000" marR="0" lvl="0" indent="-20602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Знакомство с азбукой учений, формами организации здорового режима, культурного поведения.</a:t>
            </a:r>
          </a:p>
          <a:p>
            <a:pPr marL="381000" marR="0" lvl="0" indent="-20602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Знакомство с возможностями управления своим поведением (начала самоуправления).</a:t>
            </a:r>
          </a:p>
          <a:p>
            <a:pPr marL="381000" marR="0" lvl="0" indent="-20602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Создание у обучающихся первого опыта самоанализа и саморегуляции поведения.</a:t>
            </a:r>
          </a:p>
          <a:p>
            <a:pPr marL="381000" marR="0" lvl="0" indent="-20602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9753"/>
              <a:buFont typeface="Arial"/>
              <a:buChar char="•"/>
            </a:pPr>
            <a:r>
              <a:rPr lang="en-US" sz="2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Формирование положительной эмоциональной «Я-концепции»</a:t>
            </a:r>
          </a:p>
        </p:txBody>
      </p:sp>
      <p:sp>
        <p:nvSpPr>
          <p:cNvPr id="51" name="Shape 51"/>
          <p:cNvSpPr/>
          <p:nvPr/>
        </p:nvSpPr>
        <p:spPr>
          <a:xfrm>
            <a:off x="8255000" y="60324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 idx="4294967295"/>
          </p:nvPr>
        </p:nvSpPr>
        <p:spPr>
          <a:xfrm>
            <a:off x="0" y="355600"/>
            <a:ext cx="8169275" cy="12446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33" b="1" i="1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В ОБЛАСТИ ФОРМИРОВАНИЯ СОЦИАЛЬНОЙ КУЛЬТУРЫ: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610300" y="1829150"/>
            <a:ext cx="8168900" cy="5389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848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7548"/>
              <a:buFont typeface="Arial"/>
              <a:buChar char="•"/>
            </a:pPr>
            <a:r>
              <a:rPr lang="en-US" sz="2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формирование основ российской гражданской идентичности; </a:t>
            </a:r>
          </a:p>
          <a:p>
            <a:pPr marL="381000" marR="0" lvl="0" indent="-18485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7548"/>
              <a:buFont typeface="Arial"/>
              <a:buChar char="•"/>
            </a:pPr>
            <a:r>
              <a:rPr lang="en-US" sz="2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пробуждение веры в Россию, чувства личной ответственности за Отечество; </a:t>
            </a:r>
          </a:p>
          <a:p>
            <a:pPr marL="381000" marR="0" lvl="0" indent="-18485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7548"/>
              <a:buFont typeface="Arial"/>
              <a:buChar char="•"/>
            </a:pPr>
            <a:r>
              <a:rPr lang="en-US" sz="2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формирование патриотизма и гражданской солидарности;</a:t>
            </a:r>
          </a:p>
          <a:p>
            <a:pPr marL="381000" marR="0" lvl="0" indent="-18485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7548"/>
              <a:buFont typeface="Arial"/>
              <a:buChar char="•"/>
            </a:pPr>
            <a:r>
              <a:rPr lang="en-US" sz="2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обучение поведению в коллективе: общению, ответственности, дисциплинированности, самоуправлению и саморегуляции;</a:t>
            </a:r>
          </a:p>
          <a:p>
            <a:pPr marL="381000" marR="0" lvl="0" indent="-18485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7548"/>
              <a:buFont typeface="Arial"/>
              <a:buChar char="•"/>
            </a:pPr>
            <a:r>
              <a:rPr lang="en-US" sz="2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подготовку обучающихся к профессиональному и жизненному самоопределению, профориентацию;</a:t>
            </a:r>
          </a:p>
          <a:p>
            <a:pPr marL="381000" marR="0" lvl="0" indent="-18485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7548"/>
              <a:buFont typeface="Arial"/>
              <a:buChar char="•"/>
            </a:pPr>
            <a:r>
              <a:rPr lang="en-US" sz="2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формирование высоконравственного отношения личности к себе (адекватная самооценка, самоуважение, достоинство, честь, совесть) и к миру (гуманистическое, демократическое, диалектическое, экологическое мышление);</a:t>
            </a:r>
          </a:p>
          <a:p>
            <a:pPr marL="381000" marR="0" lvl="0" indent="-18485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7548"/>
              <a:buFont typeface="Arial"/>
              <a:buChar char="•"/>
            </a:pPr>
            <a:r>
              <a:rPr lang="en-US" sz="2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становление гуманистических и демократических ценностных ориентаций;</a:t>
            </a:r>
          </a:p>
          <a:p>
            <a:pPr marL="381000" marR="0" lvl="0" indent="-18485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7548"/>
              <a:buFont typeface="Arial"/>
              <a:buChar char="•"/>
            </a:pPr>
            <a:r>
              <a:rPr lang="en-US" sz="2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формирование социальной активности обучающегося.</a:t>
            </a:r>
          </a:p>
          <a:p>
            <a:endParaRPr lang="en-US" sz="211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8255000" y="60324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 idx="4294967295"/>
          </p:nvPr>
        </p:nvSpPr>
        <p:spPr>
          <a:xfrm>
            <a:off x="0" y="355600"/>
            <a:ext cx="8169275" cy="12446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33" b="1" i="1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В ОБЛАСТИ ФОРМИРОВАНИЯ СЕМЕЙНОЙ КУЛЬТУРЫ: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610300" y="1829150"/>
            <a:ext cx="8168900" cy="5389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формирование отношения к семье как к основе российского общества;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формирование у младшего школьника почтительного отношения к родителям, осознанного, заботливого отношения к старшим и младшим;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знакомство обучающегося с культурно-историческими и этническими традициями российской семьи.</a:t>
            </a:r>
          </a:p>
          <a:p>
            <a:endParaRPr lang="en-US"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8255000" y="60324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 idx="4294967295"/>
          </p:nvPr>
        </p:nvSpPr>
        <p:spPr>
          <a:xfrm>
            <a:off x="0" y="355600"/>
            <a:ext cx="8169275" cy="124460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199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ЦЕННОСТНЫЕ УСТАНОВКИ ДУХОВНО-НРАВСТВЕННОГО РАЗВИТИЯ И ВОСПИТАНИЯ-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610300" y="1829150"/>
            <a:ext cx="8168900" cy="5389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algn="l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нравственные – Истина, Добро, Красота, Вера, Надежда, Любовь; 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демократические – Свобода, Справедливость, Равенство, Государство, Родина, Россия; </a:t>
            </a:r>
          </a:p>
          <a:p>
            <a:pPr marL="381000" marR="0" lvl="0" indent="-220133" algn="l">
              <a:lnSpc>
                <a:spcPct val="119791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64609"/>
              <a:buFont typeface="Arial"/>
              <a:buChar char="•"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ценности бытия – Здоровье, Образование, Труд, Любовь, Семья, Земля, Мир, Счастье.</a:t>
            </a:r>
          </a:p>
          <a:p>
            <a:endParaRPr lang="en-US"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8255000" y="6032475"/>
            <a:ext cx="1693324" cy="128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 idx="4294967295"/>
          </p:nvPr>
        </p:nvSpPr>
        <p:spPr>
          <a:xfrm>
            <a:off x="0" y="209550"/>
            <a:ext cx="8169275" cy="768350"/>
          </a:xfrm>
          <a:prstGeom prst="rect">
            <a:avLst/>
          </a:prstGeom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33" b="1">
                <a:solidFill>
                  <a:srgbClr val="575F6D"/>
                </a:solidFill>
                <a:latin typeface="Arial"/>
                <a:ea typeface="Arial"/>
                <a:cs typeface="Arial"/>
                <a:sym typeface="Arial"/>
              </a:rPr>
              <a:t>ОСНОВНЫЕ НАПРАВЛЕНИЯ</a:t>
            </a:r>
          </a:p>
        </p:txBody>
      </p:sp>
      <p:sp>
        <p:nvSpPr>
          <p:cNvPr id="78" name="Shape 78"/>
          <p:cNvSpPr/>
          <p:nvPr/>
        </p:nvSpPr>
        <p:spPr>
          <a:xfrm>
            <a:off x="1915575" y="1524000"/>
            <a:ext cx="5535075" cy="52916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9" name="Shape 79"/>
          <p:cNvSpPr/>
          <p:nvPr/>
        </p:nvSpPr>
        <p:spPr>
          <a:xfrm>
            <a:off x="6021900" y="3884075"/>
            <a:ext cx="201075" cy="4445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80" name="Shape 80"/>
          <p:cNvSpPr/>
          <p:nvPr/>
        </p:nvSpPr>
        <p:spPr>
          <a:xfrm>
            <a:off x="6498150" y="3884075"/>
            <a:ext cx="211649" cy="46564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81" name="Shape 81"/>
          <p:cNvSpPr/>
          <p:nvPr/>
        </p:nvSpPr>
        <p:spPr>
          <a:xfrm>
            <a:off x="7217825" y="3884075"/>
            <a:ext cx="201075" cy="465649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82" name="Shape 82"/>
          <p:cNvSpPr txBox="1"/>
          <p:nvPr/>
        </p:nvSpPr>
        <p:spPr>
          <a:xfrm>
            <a:off x="340425" y="4099275"/>
            <a:ext cx="1935325" cy="25385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77" u="sng">
                <a:solidFill>
                  <a:srgbClr val="D2611C"/>
                </a:solidFill>
                <a:latin typeface="Arial"/>
                <a:ea typeface="Arial"/>
                <a:cs typeface="Arial"/>
                <a:sym typeface="Arial"/>
              </a:rPr>
              <a:t>Воспитание гражданственности, патриотизма, уважения к правам, свободам и обязанностям человека</a:t>
            </a:r>
          </a:p>
        </p:txBody>
      </p:sp>
      <p:sp>
        <p:nvSpPr>
          <p:cNvPr id="83" name="Shape 83"/>
          <p:cNvSpPr/>
          <p:nvPr/>
        </p:nvSpPr>
        <p:spPr>
          <a:xfrm>
            <a:off x="5207000" y="2719900"/>
            <a:ext cx="2360075" cy="1227649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84" name="Shape 84"/>
          <p:cNvSpPr/>
          <p:nvPr/>
        </p:nvSpPr>
        <p:spPr>
          <a:xfrm>
            <a:off x="5228150" y="4243900"/>
            <a:ext cx="2656400" cy="1058324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85" name="Shape 85"/>
          <p:cNvSpPr/>
          <p:nvPr/>
        </p:nvSpPr>
        <p:spPr>
          <a:xfrm>
            <a:off x="1640400" y="2878650"/>
            <a:ext cx="2518825" cy="1143000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86" name="Shape 86"/>
          <p:cNvSpPr/>
          <p:nvPr/>
        </p:nvSpPr>
        <p:spPr>
          <a:xfrm>
            <a:off x="2180150" y="4476750"/>
            <a:ext cx="2063750" cy="1682750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87" name="Shape 87"/>
          <p:cNvSpPr/>
          <p:nvPr/>
        </p:nvSpPr>
        <p:spPr>
          <a:xfrm>
            <a:off x="4942400" y="4667250"/>
            <a:ext cx="836074" cy="2264825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88" name="Shape 88"/>
          <p:cNvSpPr/>
          <p:nvPr/>
        </p:nvSpPr>
        <p:spPr>
          <a:xfrm>
            <a:off x="4624900" y="1269975"/>
            <a:ext cx="116400" cy="2307149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89" name="Shape 89"/>
          <p:cNvSpPr txBox="1"/>
          <p:nvPr/>
        </p:nvSpPr>
        <p:spPr>
          <a:xfrm>
            <a:off x="7722300" y="3384900"/>
            <a:ext cx="2252825" cy="11715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77" u="sng">
                <a:solidFill>
                  <a:srgbClr val="D2611C"/>
                </a:solidFill>
                <a:latin typeface="Arial"/>
                <a:ea typeface="Arial"/>
                <a:cs typeface="Arial"/>
                <a:sym typeface="Arial"/>
              </a:rPr>
              <a:t>Воспитание нравственных чувств и этического сознания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7087300" y="5528025"/>
            <a:ext cx="2490949" cy="14449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77" u="sng">
                <a:solidFill>
                  <a:srgbClr val="D2611C"/>
                </a:solidFill>
                <a:latin typeface="Arial"/>
                <a:ea typeface="Arial"/>
                <a:cs typeface="Arial"/>
                <a:sym typeface="Arial"/>
              </a:rPr>
              <a:t>Воспитание трудолюбия, творческого отношения к учению, труду, жизни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2404175" y="6748625"/>
            <a:ext cx="3330575" cy="8963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77" u="sng">
                <a:solidFill>
                  <a:srgbClr val="D2611C"/>
                </a:solidFill>
                <a:latin typeface="Arial"/>
                <a:ea typeface="Arial"/>
                <a:cs typeface="Arial"/>
                <a:sym typeface="Arial"/>
              </a:rPr>
              <a:t>Формирование ценностного отношения к здоровью и здоровому образу жизни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657925" y="1479900"/>
            <a:ext cx="1776575" cy="6229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77" u="sng">
                <a:solidFill>
                  <a:srgbClr val="D2611C"/>
                </a:solidFill>
                <a:latin typeface="Arial"/>
                <a:ea typeface="Arial"/>
                <a:cs typeface="Arial"/>
                <a:sym typeface="Arial"/>
              </a:rPr>
              <a:t>Экологическое воспитание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6928550" y="1559275"/>
            <a:ext cx="1776575" cy="6229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77" u="sng">
                <a:solidFill>
                  <a:srgbClr val="D2611C"/>
                </a:solidFill>
                <a:latin typeface="Arial"/>
                <a:ea typeface="Arial"/>
                <a:cs typeface="Arial"/>
                <a:sym typeface="Arial"/>
              </a:rPr>
              <a:t>Эстетическое воспитание</a:t>
            </a:r>
          </a:p>
        </p:txBody>
      </p:sp>
      <p:sp>
        <p:nvSpPr>
          <p:cNvPr id="95" name="Shape 95"/>
          <p:cNvSpPr/>
          <p:nvPr/>
        </p:nvSpPr>
        <p:spPr>
          <a:xfrm>
            <a:off x="8011575" y="0"/>
            <a:ext cx="1693324" cy="1280574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</TotalTime>
  <Words>986</Words>
  <Application>Microsoft Office PowerPoint</Application>
  <PresentationFormat>Произвольный</PresentationFormat>
  <Paragraphs>111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ДУХОВНО-НРАВСТВЕННОЕ РАЗВИТИЕ и  ВОСПИТАНИЕ УЧАЩИХСЯ</vt:lpstr>
      <vt:lpstr>НОРМАТИВНО-ПРАВОВАЯ И ДОКУМЕНТАЛЬНАЯ ОСНОВА ПРОГРАММЫ</vt:lpstr>
      <vt:lpstr>ЦЕЛЬ ПРОГРАММЫ: </vt:lpstr>
      <vt:lpstr>ЗАДАЧИ:</vt:lpstr>
      <vt:lpstr>В ОБЛАСТИ ФОРМИРОВАНИЯ ЛИЧНОСТНОЙ КУЛЬТУРЫ:</vt:lpstr>
      <vt:lpstr>В ОБЛАСТИ ФОРМИРОВАНИЯ СОЦИАЛЬНОЙ КУЛЬТУРЫ:</vt:lpstr>
      <vt:lpstr>В ОБЛАСТИ ФОРМИРОВАНИЯ СЕМЕЙНОЙ КУЛЬТУРЫ:</vt:lpstr>
      <vt:lpstr>ЦЕННОСТНЫЕ УСТАНОВКИ ДУХОВНО-НРАВСТВЕННОГО РАЗВИТИЯ И ВОСПИТАНИЯ-</vt:lpstr>
      <vt:lpstr>ОСНОВНЫЕ НАПРАВЛЕНИЯ</vt:lpstr>
      <vt:lpstr>ВОСПИТАНИЕ ГРАЖДАНСТВЕННОСТИ, ПАТРИОТИЗМА, УВАЖЕНИЯ К ПРАВАМ, СВОБОДАМ И ОБЯЗАННОСТЯМ ЧЕЛОВЕКА</vt:lpstr>
      <vt:lpstr>ВОСПИТАНИЕ НРАВСТВЕННЫХ ЧУВСТВ И ЭТИЧЕСКОГО СОЗНАНИЯ</vt:lpstr>
      <vt:lpstr>ВОСПИТАНИЕ ТРУДОЛЮБИЯ, ТВОРЧЕСКОГО ОТНОШЕНИЯ К УЧЕНИЮ, ТРУДУ, ЖИЗНИ</vt:lpstr>
      <vt:lpstr>ЭКОЛОГИЧЕСКОЕ ВОСПИТАНИЕ</vt:lpstr>
      <vt:lpstr>ЭСТЕТИЧЕСКОЕ ВОСПИТАНИЕ</vt:lpstr>
      <vt:lpstr>ФОРМИРОВАНИЕ ЦЕННОСТНОГО ОТНОШЕНИЯ К ЗДОРОВЬЮ И ЗДОРОВОМУ ОБРАЗУ ЖИЗНИ</vt:lpstr>
      <vt:lpstr>ПРИНЦИПЫ</vt:lpstr>
      <vt:lpstr>СОЦИАЛЬНЫЕ ПАРТНЁРЫ</vt:lpstr>
      <vt:lpstr>ФОРМЫ ВЗАИМОДЕЙСТВИЯ</vt:lpstr>
      <vt:lpstr>ПЛАНИРУЕМЫЕ РЕЗУЛЬТАТЫ ПРОГРАММЫ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ДУХОВНО-НРАВСТВЕННОЕ РАЗВИТИЕ и  ВОСПИТАНИЕ УЧАЩИХСЯ</dc:title>
  <cp:lastModifiedBy>Саша</cp:lastModifiedBy>
  <cp:revision>2</cp:revision>
  <dcterms:modified xsi:type="dcterms:W3CDTF">2013-03-05T08:11:58Z</dcterms:modified>
</cp:coreProperties>
</file>