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9" r:id="rId7"/>
    <p:sldId id="262" r:id="rId8"/>
    <p:sldId id="268" r:id="rId9"/>
    <p:sldId id="263" r:id="rId10"/>
    <p:sldId id="270" r:id="rId11"/>
    <p:sldId id="271" r:id="rId12"/>
    <p:sldId id="272" r:id="rId13"/>
    <p:sldId id="264" r:id="rId14"/>
    <p:sldId id="265" r:id="rId15"/>
    <p:sldId id="266" r:id="rId16"/>
    <p:sldId id="273" r:id="rId17"/>
    <p:sldId id="267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136BC79-E4B2-4A64-9ED9-963850CCF57C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C79-E4B2-4A64-9ED9-963850CCF57C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C917-5220-4E99-9552-C3189AD21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C79-E4B2-4A64-9ED9-963850CCF57C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9853C917-5220-4E99-9552-C3189AD21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C79-E4B2-4A64-9ED9-963850CCF57C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C917-5220-4E99-9552-C3189AD21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2136BC79-E4B2-4A64-9ED9-963850CCF57C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9853C917-5220-4E99-9552-C3189AD21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C79-E4B2-4A64-9ED9-963850CCF57C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C917-5220-4E99-9552-C3189AD21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C79-E4B2-4A64-9ED9-963850CCF57C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C917-5220-4E99-9552-C3189AD21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C79-E4B2-4A64-9ED9-963850CCF57C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C917-5220-4E99-9552-C3189AD21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C79-E4B2-4A64-9ED9-963850CCF57C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C917-5220-4E99-9552-C3189AD21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C79-E4B2-4A64-9ED9-963850CCF57C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C917-5220-4E99-9552-C3189AD21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BC79-E4B2-4A64-9ED9-963850CCF57C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3C917-5220-4E99-9552-C3189AD21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2136BC79-E4B2-4A64-9ED9-963850CCF57C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9853C917-5220-4E99-9552-C3189AD215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714356"/>
            <a:ext cx="8072493" cy="364333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15400" dirty="0" smtClean="0">
                <a:solidFill>
                  <a:schemeClr val="accent4">
                    <a:lumMod val="75000"/>
                  </a:schemeClr>
                </a:solidFill>
              </a:rPr>
              <a:t>«Дроби».</a:t>
            </a:r>
            <a:endParaRPr lang="ru-RU" sz="8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ru-RU" sz="7800" dirty="0" smtClean="0">
                <a:solidFill>
                  <a:schemeClr val="accent4">
                    <a:lumMod val="75000"/>
                  </a:schemeClr>
                </a:solidFill>
              </a:rPr>
              <a:t>Математика </a:t>
            </a:r>
          </a:p>
          <a:p>
            <a:pPr algn="r"/>
            <a:r>
              <a:rPr lang="ru-RU" sz="7800" dirty="0" smtClean="0">
                <a:solidFill>
                  <a:schemeClr val="accent4">
                    <a:lumMod val="75000"/>
                  </a:schemeClr>
                </a:solidFill>
              </a:rPr>
              <a:t>4 класс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643578"/>
            <a:ext cx="7715304" cy="857256"/>
          </a:xfrm>
        </p:spPr>
        <p:txBody>
          <a:bodyPr/>
          <a:lstStyle/>
          <a:p>
            <a:pPr algn="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Презентацию подготовила</a:t>
            </a:r>
            <a:br>
              <a:rPr lang="ru-RU" sz="2800" dirty="0" smtClean="0"/>
            </a:br>
            <a:r>
              <a:rPr lang="ru-RU" sz="2800" dirty="0" smtClean="0"/>
              <a:t>учитель начальных классов</a:t>
            </a:r>
            <a:br>
              <a:rPr lang="ru-RU" sz="2800" dirty="0" smtClean="0"/>
            </a:br>
            <a:r>
              <a:rPr lang="ru-RU" sz="2800" dirty="0" smtClean="0"/>
              <a:t>МБОУ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pic>
        <p:nvPicPr>
          <p:cNvPr id="5" name="Рисунок 4" descr="ZCAY2KACFCA8MXTFRCAF7ACYHCA8S006PCARH5KPACAWZU60ECA35LXEVCA7LDGZ2CAM4PCCUCAU9DJC9CAG93M0WCASOOTX0CADLHR2PCA0GKIJWCAA5JKFBCAO9Y050CAKUICAKCARJJ0ZJCAVY2OE9CADUQ8K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33" y="3393281"/>
            <a:ext cx="3190897" cy="23931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72132" y="5929330"/>
            <a:ext cx="297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Попова Алла Владимировна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28600"/>
            <a:ext cx="7758138" cy="1143000"/>
          </a:xfrm>
        </p:spPr>
        <p:txBody>
          <a:bodyPr/>
          <a:lstStyle/>
          <a:p>
            <a:pPr algn="ctr"/>
            <a:r>
              <a:rPr lang="ru-RU" dirty="0" smtClean="0"/>
              <a:t>Дроби.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71612"/>
            <a:ext cx="8043890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правильные</a:t>
            </a:r>
          </a:p>
          <a:p>
            <a:pPr algn="ctr">
              <a:buNone/>
            </a:pPr>
            <a:r>
              <a:rPr lang="ru-RU" sz="5400" dirty="0" smtClean="0"/>
              <a:t>неправильные</a:t>
            </a:r>
          </a:p>
          <a:p>
            <a:pPr algn="r">
              <a:buNone/>
            </a:pPr>
            <a:r>
              <a:rPr lang="ru-RU" sz="5400" dirty="0" smtClean="0"/>
              <a:t>смешанные</a:t>
            </a:r>
          </a:p>
          <a:p>
            <a:pPr>
              <a:buNone/>
            </a:pP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358246" cy="63579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Уровень А – составить выражение с дробями на сложение и вычитание по схеме:</a:t>
            </a:r>
          </a:p>
          <a:p>
            <a:pPr indent="-39600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/>
              <a:t>   </a:t>
            </a:r>
            <a:r>
              <a:rPr lang="ru-RU" sz="5400" dirty="0" smtClean="0"/>
              <a:t> </a:t>
            </a:r>
            <a:r>
              <a:rPr lang="ru-RU" sz="5400" u="sng" dirty="0" smtClean="0"/>
              <a:t>а</a:t>
            </a:r>
            <a:r>
              <a:rPr lang="ru-RU" sz="5400" dirty="0" smtClean="0"/>
              <a:t>     </a:t>
            </a:r>
            <a:r>
              <a:rPr lang="ru-RU" sz="5400" u="sng" dirty="0" smtClean="0"/>
              <a:t>в </a:t>
            </a:r>
            <a:r>
              <a:rPr lang="ru-RU" sz="5400" dirty="0" smtClean="0"/>
              <a:t>                  </a:t>
            </a:r>
            <a:r>
              <a:rPr lang="ru-RU" sz="5400" u="sng" dirty="0" smtClean="0"/>
              <a:t>а</a:t>
            </a:r>
            <a:r>
              <a:rPr lang="ru-RU" sz="5400" dirty="0" smtClean="0"/>
              <a:t>  </a:t>
            </a:r>
            <a:r>
              <a:rPr lang="ru-RU" sz="5400" u="sng" dirty="0" smtClean="0"/>
              <a:t>  </a:t>
            </a:r>
            <a:r>
              <a:rPr lang="ru-RU" sz="5400" dirty="0" smtClean="0"/>
              <a:t>  </a:t>
            </a:r>
            <a:r>
              <a:rPr lang="ru-RU" sz="5400" u="sng" dirty="0" smtClean="0"/>
              <a:t>в</a:t>
            </a:r>
          </a:p>
          <a:p>
            <a:pPr indent="-39600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5400" dirty="0" smtClean="0"/>
              <a:t>  </a:t>
            </a:r>
            <a:r>
              <a:rPr lang="en-US" sz="5400" dirty="0" smtClean="0"/>
              <a:t>n    </a:t>
            </a:r>
            <a:r>
              <a:rPr lang="ru-RU" sz="5400" dirty="0" smtClean="0"/>
              <a:t> </a:t>
            </a:r>
            <a:r>
              <a:rPr lang="en-US" sz="5400" dirty="0" smtClean="0"/>
              <a:t>n                   </a:t>
            </a:r>
            <a:r>
              <a:rPr lang="en-US" sz="5400" dirty="0" err="1" smtClean="0"/>
              <a:t>n</a:t>
            </a:r>
            <a:r>
              <a:rPr lang="en-US" sz="5400" dirty="0" smtClean="0"/>
              <a:t>     </a:t>
            </a:r>
            <a:r>
              <a:rPr lang="ru-RU" sz="5400" dirty="0" smtClean="0"/>
              <a:t> </a:t>
            </a:r>
            <a:r>
              <a:rPr lang="en-US" sz="5400" dirty="0" smtClean="0"/>
              <a:t>n</a:t>
            </a:r>
            <a:endParaRPr lang="ru-RU" sz="5400" dirty="0" smtClean="0"/>
          </a:p>
          <a:p>
            <a:pPr indent="-39600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/>
              <a:t>     </a:t>
            </a:r>
          </a:p>
          <a:p>
            <a:pPr marL="0" indent="61913">
              <a:spcBef>
                <a:spcPts val="0"/>
              </a:spcBef>
              <a:buNone/>
            </a:pPr>
            <a:r>
              <a:rPr lang="ru-RU" sz="2400" dirty="0" smtClean="0"/>
              <a:t> Уровень В – составить выражение в несколько действий с дробями по схеме</a:t>
            </a:r>
          </a:p>
          <a:p>
            <a:pPr indent="-39600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4800" dirty="0" smtClean="0"/>
              <a:t>     </a:t>
            </a:r>
            <a:r>
              <a:rPr lang="ru-RU" sz="4800" u="sng" dirty="0" smtClean="0"/>
              <a:t>а</a:t>
            </a:r>
            <a:r>
              <a:rPr lang="ru-RU" sz="4800" dirty="0" smtClean="0"/>
              <a:t>     </a:t>
            </a:r>
            <a:r>
              <a:rPr lang="ru-RU" sz="4800" u="sng" dirty="0" smtClean="0"/>
              <a:t>в </a:t>
            </a:r>
            <a:r>
              <a:rPr lang="ru-RU" sz="4800" dirty="0" smtClean="0"/>
              <a:t>    </a:t>
            </a:r>
            <a:r>
              <a:rPr lang="ru-RU" sz="4800" u="sng" dirty="0" smtClean="0"/>
              <a:t>  </a:t>
            </a:r>
            <a:r>
              <a:rPr lang="ru-RU" sz="4800" dirty="0" smtClean="0"/>
              <a:t>  </a:t>
            </a:r>
            <a:r>
              <a:rPr lang="ru-RU" sz="4800" u="sng" dirty="0" smtClean="0"/>
              <a:t>с </a:t>
            </a:r>
            <a:r>
              <a:rPr lang="ru-RU" sz="4800" dirty="0" smtClean="0"/>
              <a:t>           </a:t>
            </a:r>
            <a:r>
              <a:rPr lang="ru-RU" sz="4800" u="sng" dirty="0" smtClean="0"/>
              <a:t>а </a:t>
            </a:r>
            <a:r>
              <a:rPr lang="ru-RU" sz="4800" dirty="0" smtClean="0"/>
              <a:t>  </a:t>
            </a:r>
            <a:r>
              <a:rPr lang="ru-RU" sz="4800" u="sng" dirty="0" smtClean="0"/>
              <a:t>  </a:t>
            </a:r>
            <a:r>
              <a:rPr lang="ru-RU" sz="4800" dirty="0" smtClean="0"/>
              <a:t>  </a:t>
            </a:r>
            <a:r>
              <a:rPr lang="ru-RU" sz="4800" u="sng" dirty="0" smtClean="0"/>
              <a:t>в</a:t>
            </a:r>
            <a:r>
              <a:rPr lang="ru-RU" sz="4800" dirty="0" smtClean="0"/>
              <a:t>     </a:t>
            </a:r>
            <a:r>
              <a:rPr lang="ru-RU" sz="4800" u="sng" dirty="0" smtClean="0"/>
              <a:t>с</a:t>
            </a:r>
          </a:p>
          <a:p>
            <a:pPr indent="-39600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4800" dirty="0" smtClean="0"/>
              <a:t>     </a:t>
            </a:r>
            <a:r>
              <a:rPr lang="en-US" sz="4800" dirty="0" smtClean="0"/>
              <a:t>n    </a:t>
            </a:r>
            <a:r>
              <a:rPr lang="ru-RU" sz="4800" dirty="0" smtClean="0"/>
              <a:t> </a:t>
            </a:r>
            <a:r>
              <a:rPr lang="en-US" sz="4800" dirty="0" smtClean="0"/>
              <a:t>n       </a:t>
            </a:r>
            <a:r>
              <a:rPr lang="ru-RU" sz="4800" dirty="0" smtClean="0"/>
              <a:t>  </a:t>
            </a:r>
            <a:r>
              <a:rPr lang="en-US" sz="4800" dirty="0" smtClean="0"/>
              <a:t>n</a:t>
            </a:r>
            <a:r>
              <a:rPr lang="ru-RU" sz="4800" dirty="0" smtClean="0"/>
              <a:t>           </a:t>
            </a:r>
            <a:r>
              <a:rPr lang="en-US" sz="4800" dirty="0" smtClean="0"/>
              <a:t>n</a:t>
            </a:r>
            <a:r>
              <a:rPr lang="ru-RU" sz="4800" dirty="0" smtClean="0"/>
              <a:t>       </a:t>
            </a:r>
            <a:r>
              <a:rPr lang="en-US" sz="4800" dirty="0" smtClean="0"/>
              <a:t>n</a:t>
            </a:r>
            <a:r>
              <a:rPr lang="ru-RU" sz="4800" dirty="0" smtClean="0"/>
              <a:t>     </a:t>
            </a:r>
            <a:r>
              <a:rPr lang="en-US" sz="4800" dirty="0" smtClean="0"/>
              <a:t>n</a:t>
            </a:r>
            <a:endParaRPr lang="ru-RU" sz="4800" dirty="0" smtClean="0"/>
          </a:p>
          <a:p>
            <a:pPr indent="-39600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2400" dirty="0" smtClean="0"/>
              <a:t>Уровень С – составить уравнение с дробями.</a:t>
            </a:r>
          </a:p>
          <a:p>
            <a:pPr indent="-396000">
              <a:lnSpc>
                <a:spcPts val="4000"/>
              </a:lnSpc>
              <a:spcBef>
                <a:spcPts val="0"/>
              </a:spcBef>
              <a:buNone/>
            </a:pPr>
            <a:r>
              <a:rPr lang="ru-RU" sz="5400" u="sng" dirty="0" smtClean="0"/>
              <a:t>а</a:t>
            </a:r>
            <a:r>
              <a:rPr lang="ru-RU" sz="5400" dirty="0" smtClean="0"/>
              <a:t>          </a:t>
            </a:r>
            <a:r>
              <a:rPr lang="ru-RU" sz="5400" u="sng" dirty="0" smtClean="0"/>
              <a:t>в </a:t>
            </a:r>
            <a:r>
              <a:rPr lang="ru-RU" sz="5400" dirty="0" smtClean="0"/>
              <a:t>          </a:t>
            </a:r>
            <a:r>
              <a:rPr lang="ru-RU" sz="5400" u="sng" dirty="0" smtClean="0"/>
              <a:t>а</a:t>
            </a:r>
            <a:r>
              <a:rPr lang="ru-RU" sz="5400" dirty="0" smtClean="0"/>
              <a:t>      </a:t>
            </a:r>
            <a:r>
              <a:rPr lang="ru-RU" sz="5400" u="sng" dirty="0" smtClean="0"/>
              <a:t>  </a:t>
            </a:r>
            <a:r>
              <a:rPr lang="ru-RU" sz="5400" dirty="0" smtClean="0"/>
              <a:t> </a:t>
            </a:r>
            <a:r>
              <a:rPr lang="ru-RU" sz="5400" u="sng" dirty="0" smtClean="0"/>
              <a:t>в     с</a:t>
            </a:r>
          </a:p>
          <a:p>
            <a:pPr marL="92075" indent="-30163">
              <a:lnSpc>
                <a:spcPts val="4000"/>
              </a:lnSpc>
              <a:spcBef>
                <a:spcPts val="0"/>
              </a:spcBef>
              <a:buNone/>
            </a:pPr>
            <a:r>
              <a:rPr lang="en-US" sz="5400" dirty="0" smtClean="0"/>
              <a:t>n </a:t>
            </a:r>
            <a:r>
              <a:rPr lang="ru-RU" sz="5400" dirty="0" smtClean="0"/>
              <a:t>  </a:t>
            </a:r>
            <a:r>
              <a:rPr lang="en-US" sz="5400" dirty="0" smtClean="0"/>
              <a:t>   </a:t>
            </a:r>
            <a:r>
              <a:rPr lang="ru-RU" sz="5400" dirty="0" smtClean="0"/>
              <a:t>    </a:t>
            </a:r>
            <a:r>
              <a:rPr lang="en-US" sz="5400" dirty="0" smtClean="0"/>
              <a:t>n          </a:t>
            </a:r>
            <a:r>
              <a:rPr lang="ru-RU" sz="5400" dirty="0" smtClean="0"/>
              <a:t> </a:t>
            </a:r>
            <a:r>
              <a:rPr lang="en-US" sz="5400" dirty="0" smtClean="0"/>
              <a:t>n     </a:t>
            </a:r>
            <a:r>
              <a:rPr lang="ru-RU" sz="5400" dirty="0" smtClean="0"/>
              <a:t>   </a:t>
            </a:r>
            <a:r>
              <a:rPr lang="en-US" sz="5400" dirty="0" smtClean="0"/>
              <a:t>n</a:t>
            </a:r>
            <a:r>
              <a:rPr lang="ru-RU" sz="5400" dirty="0" smtClean="0"/>
              <a:t>     </a:t>
            </a:r>
            <a:r>
              <a:rPr lang="en-US" sz="5400" dirty="0" smtClean="0"/>
              <a:t>n</a:t>
            </a:r>
            <a:endParaRPr lang="ru-RU" sz="5400" dirty="0" smtClean="0"/>
          </a:p>
          <a:p>
            <a:pPr indent="-396000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 smtClean="0"/>
          </a:p>
          <a:p>
            <a:pPr indent="-396000">
              <a:lnSpc>
                <a:spcPts val="4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sp>
        <p:nvSpPr>
          <p:cNvPr id="4" name="Плюс 3"/>
          <p:cNvSpPr/>
          <p:nvPr/>
        </p:nvSpPr>
        <p:spPr>
          <a:xfrm>
            <a:off x="1428728" y="1285860"/>
            <a:ext cx="357190" cy="428628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1785918" y="3429000"/>
            <a:ext cx="357190" cy="428628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ые круглые скобки 5"/>
          <p:cNvSpPr/>
          <p:nvPr/>
        </p:nvSpPr>
        <p:spPr>
          <a:xfrm>
            <a:off x="6715140" y="3143248"/>
            <a:ext cx="1857388" cy="114300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люс 6"/>
          <p:cNvSpPr/>
          <p:nvPr/>
        </p:nvSpPr>
        <p:spPr>
          <a:xfrm>
            <a:off x="7358082" y="3500438"/>
            <a:ext cx="357190" cy="428628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1000100" y="3214686"/>
            <a:ext cx="2143140" cy="114300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1071538" y="5000636"/>
            <a:ext cx="357190" cy="428628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00166" y="4714884"/>
            <a:ext cx="756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х</a:t>
            </a:r>
            <a:endParaRPr lang="ru-RU" sz="5400" b="1" dirty="0"/>
          </a:p>
        </p:txBody>
      </p:sp>
      <p:sp>
        <p:nvSpPr>
          <p:cNvPr id="12" name="Равно 11"/>
          <p:cNvSpPr/>
          <p:nvPr/>
        </p:nvSpPr>
        <p:spPr>
          <a:xfrm>
            <a:off x="1928794" y="5000636"/>
            <a:ext cx="571504" cy="500066"/>
          </a:xfrm>
          <a:prstGeom prst="mathEqual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люс 12"/>
          <p:cNvSpPr/>
          <p:nvPr/>
        </p:nvSpPr>
        <p:spPr>
          <a:xfrm>
            <a:off x="5000628" y="5000636"/>
            <a:ext cx="357190" cy="428628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286380" y="4643446"/>
            <a:ext cx="756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err="1" smtClean="0"/>
              <a:t>х</a:t>
            </a:r>
            <a:endParaRPr lang="ru-RU" sz="5400" b="1" dirty="0"/>
          </a:p>
        </p:txBody>
      </p:sp>
      <p:sp>
        <p:nvSpPr>
          <p:cNvPr id="16" name="Равно 15"/>
          <p:cNvSpPr/>
          <p:nvPr/>
        </p:nvSpPr>
        <p:spPr>
          <a:xfrm>
            <a:off x="6643702" y="5000636"/>
            <a:ext cx="571504" cy="500066"/>
          </a:xfrm>
          <a:prstGeom prst="mathEqual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115328" cy="5268931"/>
          </a:xfrm>
        </p:spPr>
        <p:txBody>
          <a:bodyPr>
            <a:normAutofit/>
          </a:bodyPr>
          <a:lstStyle/>
          <a:p>
            <a:pPr marL="0" indent="250825">
              <a:buNone/>
            </a:pPr>
            <a:r>
              <a:rPr lang="ru-RU" sz="3200" b="1" i="1" dirty="0" smtClean="0"/>
              <a:t>При сложении дробей с одинаковыми знаменателями, числители складываются, а знаменатели остаются без изменения. </a:t>
            </a:r>
            <a:endParaRPr lang="en-US" sz="3200" b="1" i="1" dirty="0" smtClean="0"/>
          </a:p>
          <a:p>
            <a:pPr marL="0" indent="250825" algn="ctr">
              <a:buNone/>
            </a:pPr>
            <a:endParaRPr lang="en-US" sz="3200" b="1" i="1" dirty="0" smtClean="0"/>
          </a:p>
          <a:p>
            <a:pPr marL="0" indent="250825">
              <a:buNone/>
            </a:pPr>
            <a:r>
              <a:rPr lang="ru-RU" sz="3200" b="1" i="1" dirty="0" smtClean="0"/>
              <a:t>При вычитании дробей с одинаковыми знаменателями, из числителя первой дроби вычесть числитель второй дроби, знаменатель остается без изменения.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28600"/>
            <a:ext cx="71151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Сложение и вычитание дробей.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857364"/>
            <a:ext cx="7615262" cy="4268799"/>
          </a:xfrm>
        </p:spPr>
        <p:txBody>
          <a:bodyPr/>
          <a:lstStyle/>
          <a:p>
            <a:pPr>
              <a:buNone/>
            </a:pPr>
            <a:endParaRPr lang="ru-RU" sz="4000" u="sng" dirty="0" smtClean="0"/>
          </a:p>
          <a:p>
            <a:pPr indent="-180000">
              <a:lnSpc>
                <a:spcPts val="3400"/>
              </a:lnSpc>
              <a:buNone/>
            </a:pPr>
            <a:r>
              <a:rPr lang="ru-RU" sz="4400" u="sng" dirty="0" smtClean="0"/>
              <a:t>а</a:t>
            </a:r>
            <a:r>
              <a:rPr lang="ru-RU" sz="4400" dirty="0" smtClean="0"/>
              <a:t> + </a:t>
            </a:r>
            <a:r>
              <a:rPr lang="ru-RU" sz="4400" u="sng" dirty="0" smtClean="0"/>
              <a:t>в</a:t>
            </a:r>
            <a:r>
              <a:rPr lang="ru-RU" sz="4400" dirty="0" smtClean="0"/>
              <a:t>  =  </a:t>
            </a:r>
            <a:r>
              <a:rPr lang="ru-RU" sz="4400" u="sng" dirty="0" err="1" smtClean="0"/>
              <a:t>а+в</a:t>
            </a:r>
            <a:r>
              <a:rPr lang="ru-RU" sz="4400" dirty="0" smtClean="0"/>
              <a:t>              </a:t>
            </a:r>
            <a:r>
              <a:rPr lang="ru-RU" sz="4400" u="sng" dirty="0" smtClean="0"/>
              <a:t>а</a:t>
            </a:r>
            <a:r>
              <a:rPr lang="ru-RU" sz="4400" dirty="0" smtClean="0"/>
              <a:t> – </a:t>
            </a:r>
            <a:r>
              <a:rPr lang="ru-RU" sz="4400" u="sng" dirty="0" smtClean="0"/>
              <a:t>в</a:t>
            </a:r>
            <a:r>
              <a:rPr lang="ru-RU" sz="4400" dirty="0" smtClean="0"/>
              <a:t>  = </a:t>
            </a:r>
            <a:r>
              <a:rPr lang="ru-RU" sz="4400" u="sng" dirty="0" smtClean="0"/>
              <a:t>а - в</a:t>
            </a:r>
            <a:endParaRPr lang="ru-RU" sz="4400" dirty="0" smtClean="0"/>
          </a:p>
          <a:p>
            <a:pPr indent="-180000">
              <a:lnSpc>
                <a:spcPts val="3400"/>
              </a:lnSpc>
              <a:buNone/>
            </a:pPr>
            <a:r>
              <a:rPr lang="en-US" sz="4400" dirty="0" smtClean="0"/>
              <a:t>n</a:t>
            </a:r>
            <a:r>
              <a:rPr lang="ru-RU" sz="4400" dirty="0" smtClean="0"/>
              <a:t>    </a:t>
            </a:r>
            <a:r>
              <a:rPr lang="en-US" sz="4400" dirty="0" smtClean="0"/>
              <a:t>n</a:t>
            </a:r>
            <a:r>
              <a:rPr lang="ru-RU" sz="4400" dirty="0" smtClean="0"/>
              <a:t>        </a:t>
            </a:r>
            <a:r>
              <a:rPr lang="en-US" sz="4400" dirty="0" smtClean="0"/>
              <a:t>n</a:t>
            </a:r>
            <a:r>
              <a:rPr lang="ru-RU" sz="4400" dirty="0" smtClean="0"/>
              <a:t>                </a:t>
            </a:r>
            <a:r>
              <a:rPr lang="en-US" sz="4400" dirty="0" smtClean="0"/>
              <a:t>n    </a:t>
            </a:r>
            <a:r>
              <a:rPr lang="en-US" sz="4400" dirty="0" err="1" smtClean="0"/>
              <a:t>n</a:t>
            </a:r>
            <a:r>
              <a:rPr lang="en-US" sz="4400" dirty="0" smtClean="0"/>
              <a:t>        </a:t>
            </a:r>
            <a:r>
              <a:rPr lang="en-US" sz="4400" dirty="0" err="1" smtClean="0"/>
              <a:t>n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ACANC33TTCAJLIAKICAD5CRO3CARJHX7KCAJDTMGWCA434HYMCARCTT75CAPU1JGGCAA85KNGCAGXOJOYCAMHU1YGCAVWQEVDCAMJUQITCA17XJBPCA7WJV5HCAHJNWQ4CA2LI4N8CAZBY2K4CAO7AV5PCA2U59E2.jpg"/>
          <p:cNvPicPr>
            <a:picLocks noChangeAspect="1"/>
          </p:cNvPicPr>
          <p:nvPr/>
        </p:nvPicPr>
        <p:blipFill>
          <a:blip r:embed="rId2"/>
          <a:srcRect l="1722" t="37867" r="32855" b="32217"/>
          <a:stretch>
            <a:fillRect/>
          </a:stretch>
        </p:blipFill>
        <p:spPr>
          <a:xfrm>
            <a:off x="3071802" y="4857760"/>
            <a:ext cx="2928958" cy="1002012"/>
          </a:xfrm>
          <a:prstGeom prst="rect">
            <a:avLst/>
          </a:prstGeom>
        </p:spPr>
      </p:pic>
      <p:pic>
        <p:nvPicPr>
          <p:cNvPr id="5" name="Рисунок 4" descr="ACANC33TTCAJLIAKICAD5CRO3CARJHX7KCAJDTMGWCA434HYMCARCTT75CAPU1JGGCAA85KNGCAGXOJOYCAMHU1YGCAVWQEVDCAMJUQITCA17XJBPCA7WJV5HCAHJNWQ4CA2LI4N8CAZBY2K4CAO7AV5PCA2U59E2.jpg"/>
          <p:cNvPicPr>
            <a:picLocks noChangeAspect="1"/>
          </p:cNvPicPr>
          <p:nvPr/>
        </p:nvPicPr>
        <p:blipFill>
          <a:blip r:embed="rId2"/>
          <a:srcRect l="1961" t="9047" r="33334" b="59503"/>
          <a:stretch>
            <a:fillRect/>
          </a:stretch>
        </p:blipFill>
        <p:spPr>
          <a:xfrm>
            <a:off x="53546" y="4357694"/>
            <a:ext cx="2946818" cy="1071570"/>
          </a:xfrm>
          <a:prstGeom prst="rect">
            <a:avLst/>
          </a:prstGeom>
        </p:spPr>
      </p:pic>
      <p:pic>
        <p:nvPicPr>
          <p:cNvPr id="6" name="Рисунок 5" descr="ACANC33TTCAJLIAKICAD5CRO3CARJHX7KCAJDTMGWCA434HYMCARCTT75CAPU1JGGCAA85KNGCAGXOJOYCAMHU1YGCAVWQEVDCAMJUQITCA17XJBPCA7WJV5HCAHJNWQ4CA2LI4N8CAZBY2K4CAO7AV5PCA2U59E2.jpg"/>
          <p:cNvPicPr>
            <a:picLocks noChangeAspect="1"/>
          </p:cNvPicPr>
          <p:nvPr/>
        </p:nvPicPr>
        <p:blipFill>
          <a:blip r:embed="rId2"/>
          <a:srcRect l="1961" t="66705" r="33334" b="4465"/>
          <a:stretch>
            <a:fillRect/>
          </a:stretch>
        </p:blipFill>
        <p:spPr>
          <a:xfrm>
            <a:off x="6072198" y="4572008"/>
            <a:ext cx="2786082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28600"/>
            <a:ext cx="7829576" cy="1143000"/>
          </a:xfrm>
        </p:spPr>
        <p:txBody>
          <a:bodyPr/>
          <a:lstStyle/>
          <a:p>
            <a:pPr algn="ctr"/>
            <a:r>
              <a:rPr lang="ru-RU" b="1" dirty="0" smtClean="0"/>
              <a:t>Решение задач.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76886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      </a:t>
            </a:r>
            <a:endParaRPr lang="en-US" sz="3600" dirty="0" smtClean="0"/>
          </a:p>
          <a:p>
            <a:pPr marL="92075" indent="615950">
              <a:buNone/>
            </a:pPr>
            <a:r>
              <a:rPr lang="ru-RU" sz="3600" dirty="0" smtClean="0"/>
              <a:t> </a:t>
            </a:r>
            <a:r>
              <a:rPr lang="ru-RU" sz="3600" b="1" i="1" dirty="0" smtClean="0"/>
              <a:t>Длина трех рек России Волги, Дуная и Днепра составляет 8100км. Длина реки Волги составляет -4\9всей длины, длина Дуная составляет  1\3</a:t>
            </a:r>
            <a:r>
              <a:rPr lang="ru-RU" sz="3600" b="1" i="1" u="sng" dirty="0" smtClean="0"/>
              <a:t> </a:t>
            </a:r>
            <a:r>
              <a:rPr lang="ru-RU" sz="3600" b="1" i="1" dirty="0" smtClean="0"/>
              <a:t>всей длины.  Какова длина Днепра?</a:t>
            </a:r>
            <a:endParaRPr lang="ru-RU" sz="3600" b="1" i="1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342900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342900"/>
          </a:xfrm>
          <a:prstGeom prst="rect">
            <a:avLst/>
          </a:prstGeom>
          <a:noFill/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342900"/>
          </a:xfrm>
          <a:prstGeom prst="rect">
            <a:avLst/>
          </a:prstGeom>
          <a:noFill/>
        </p:spPr>
      </p:pic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08-09-07_092555.jpg"/>
          <p:cNvPicPr>
            <a:picLocks noChangeAspect="1"/>
          </p:cNvPicPr>
          <p:nvPr/>
        </p:nvPicPr>
        <p:blipFill>
          <a:blip r:embed="rId2"/>
          <a:srcRect l="64732" t="75257" r="19196"/>
          <a:stretch>
            <a:fillRect/>
          </a:stretch>
        </p:blipFill>
        <p:spPr>
          <a:xfrm>
            <a:off x="6286512" y="1571612"/>
            <a:ext cx="2255915" cy="29396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</a:t>
            </a:r>
            <a:r>
              <a:rPr lang="ru-RU" dirty="0" smtClean="0"/>
              <a:t>способ: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43050"/>
            <a:ext cx="7829576" cy="448311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400" i="1" dirty="0" smtClean="0"/>
              <a:t>                </a:t>
            </a:r>
            <a:r>
              <a:rPr lang="ru-RU" sz="6500" b="1" i="1" dirty="0" smtClean="0"/>
              <a:t>План решения задачи:</a:t>
            </a:r>
            <a:endParaRPr lang="ru-RU" sz="6500" b="1" dirty="0" smtClean="0"/>
          </a:p>
          <a:p>
            <a:pPr>
              <a:buNone/>
            </a:pPr>
            <a:r>
              <a:rPr lang="ru-RU" sz="6500" b="1" dirty="0" smtClean="0"/>
              <a:t>               1) : </a:t>
            </a:r>
            <a:r>
              <a:rPr lang="ru-RU" sz="6500" b="1" dirty="0" err="1" smtClean="0"/>
              <a:t>х</a:t>
            </a:r>
            <a:endParaRPr lang="ru-RU" sz="6500" b="1" dirty="0" smtClean="0"/>
          </a:p>
          <a:p>
            <a:pPr>
              <a:buNone/>
            </a:pPr>
            <a:r>
              <a:rPr lang="ru-RU" sz="6500" b="1" dirty="0" smtClean="0"/>
              <a:t>               2) : </a:t>
            </a:r>
            <a:r>
              <a:rPr lang="ru-RU" sz="6500" b="1" dirty="0" err="1" smtClean="0"/>
              <a:t>х</a:t>
            </a:r>
            <a:endParaRPr lang="ru-RU" sz="6500" b="1" dirty="0" smtClean="0"/>
          </a:p>
          <a:p>
            <a:pPr>
              <a:buNone/>
            </a:pPr>
            <a:r>
              <a:rPr lang="ru-RU" sz="6500" b="1" dirty="0" smtClean="0"/>
              <a:t>               3) -   -</a:t>
            </a:r>
            <a:endParaRPr lang="ru-RU" sz="4400" b="1" dirty="0" smtClean="0"/>
          </a:p>
          <a:p>
            <a:pPr>
              <a:buNone/>
            </a:pPr>
            <a:r>
              <a:rPr lang="ru-RU" sz="5900" b="1" i="1" dirty="0" smtClean="0"/>
              <a:t>:                                                            </a:t>
            </a:r>
            <a:r>
              <a:rPr lang="ru-RU" sz="5900" b="1" dirty="0" smtClean="0"/>
              <a:t>Проверка</a:t>
            </a:r>
          </a:p>
          <a:p>
            <a:pPr>
              <a:buNone/>
            </a:pPr>
            <a:r>
              <a:rPr lang="ru-RU" sz="5900" b="1" dirty="0" smtClean="0"/>
              <a:t>                                                            1) 8100: 9х4</a:t>
            </a:r>
          </a:p>
          <a:p>
            <a:pPr>
              <a:buNone/>
            </a:pPr>
            <a:r>
              <a:rPr lang="ru-RU" sz="5900" b="1" dirty="0" smtClean="0"/>
              <a:t>                                                            2) 8100:3 х1</a:t>
            </a:r>
          </a:p>
          <a:p>
            <a:pPr>
              <a:buNone/>
            </a:pPr>
            <a:r>
              <a:rPr lang="ru-RU" sz="5900" b="1" dirty="0" smtClean="0"/>
              <a:t>                                                            3)8100- 3600 -2700</a:t>
            </a:r>
          </a:p>
          <a:p>
            <a:pPr>
              <a:buNone/>
            </a:pPr>
            <a:endParaRPr lang="ru-RU" sz="3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 способ: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329642" cy="4411675"/>
          </a:xfrm>
        </p:spPr>
        <p:txBody>
          <a:bodyPr/>
          <a:lstStyle/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4000" b="1" spc="-150" dirty="0" smtClean="0"/>
              <a:t>8100 – (8100:9х4 +  8100:3х1)= 1800(км)</a:t>
            </a:r>
          </a:p>
          <a:p>
            <a:pPr marL="0" indent="617538">
              <a:buNone/>
            </a:pPr>
            <a:endParaRPr lang="ru-RU" dirty="0" smtClean="0"/>
          </a:p>
          <a:p>
            <a:pPr marL="0" indent="617538">
              <a:buNone/>
            </a:pPr>
            <a:r>
              <a:rPr lang="ru-RU" sz="3200" b="1" dirty="0" smtClean="0"/>
              <a:t>Вывод: При решении задачи на нахождение третьей части, нужно из целого вычесть первую часть, а потом – вторую. Или  из целого вычесть сумму двух частей.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662795"/>
            <a:ext cx="6072198" cy="519520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6572296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.</a:t>
            </a:r>
            <a:endParaRPr lang="ru-RU" dirty="0" smtClean="0"/>
          </a:p>
          <a:p>
            <a:pPr algn="ctr">
              <a:buNone/>
            </a:pPr>
            <a:r>
              <a:rPr lang="ru-RU" sz="3200" b="1" dirty="0" smtClean="0"/>
              <a:t>Словарная работа</a:t>
            </a:r>
            <a:r>
              <a:rPr lang="ru-RU" sz="3200" dirty="0" smtClean="0"/>
              <a:t>:</a:t>
            </a:r>
          </a:p>
          <a:p>
            <a:r>
              <a:rPr lang="ru-RU" sz="3200" b="1" i="1" dirty="0" smtClean="0"/>
              <a:t>Гений </a:t>
            </a:r>
            <a:r>
              <a:rPr lang="ru-RU" sz="3200" b="1" dirty="0" smtClean="0"/>
              <a:t>– высшая творческая способность. (Человек, обладающий такой способностью</a:t>
            </a:r>
            <a:r>
              <a:rPr lang="ru-RU" sz="3200" dirty="0" smtClean="0"/>
              <a:t>).</a:t>
            </a:r>
          </a:p>
          <a:p>
            <a:r>
              <a:rPr lang="ru-RU" sz="3200" b="1" i="1" dirty="0" smtClean="0"/>
              <a:t>Вдохновение</a:t>
            </a:r>
            <a:r>
              <a:rPr lang="ru-RU" sz="3200" b="1" dirty="0" smtClean="0"/>
              <a:t> – творческий подъем, прилив творческих сил.</a:t>
            </a:r>
          </a:p>
          <a:p>
            <a:pPr>
              <a:buNone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8600"/>
            <a:ext cx="80438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Гений состоит из </a:t>
            </a:r>
            <a:br>
              <a:rPr lang="ru-RU" i="1" dirty="0" smtClean="0"/>
            </a:br>
            <a:r>
              <a:rPr lang="ru-RU" i="1" dirty="0" smtClean="0"/>
              <a:t>1% вдохновения и 99% потения.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115328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Итог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6766" cy="507209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- </a:t>
            </a:r>
            <a:r>
              <a:rPr lang="ru-RU" sz="2600" dirty="0" smtClean="0"/>
              <a:t>Назовите тему урока.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>-Что мы повторили?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> - Что понравилось ? Что нового для себя открыли?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>Д\З : по выбору:                                                                                                                                      1)тренажер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>       2) по </a:t>
            </a:r>
            <a:r>
              <a:rPr lang="ru-RU" sz="2600" dirty="0" smtClean="0"/>
              <a:t>учебнику</a:t>
            </a:r>
            <a:endParaRPr lang="ru-RU" sz="26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>       </a:t>
            </a:r>
            <a:r>
              <a:rPr lang="ru-RU" sz="2600" dirty="0" smtClean="0"/>
              <a:t>3</a:t>
            </a:r>
            <a:r>
              <a:rPr lang="ru-RU" sz="2600" dirty="0" smtClean="0"/>
              <a:t>) Составить и решить задачу с дробями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Цели: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714488"/>
            <a:ext cx="6329378" cy="4411675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закрепить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знание понятий «дроби»- правильные и неправильные; смешанные числа;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        повторить свойства сложения и вычитания дробей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        формирование умений решать составные задачи на нахождение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третьей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части;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         развивать речь, внимание, память; навыки устных и письменных вычислений,                                                                        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самоанализа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252326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2365114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28600"/>
            <a:ext cx="7758138" cy="1143000"/>
          </a:xfrm>
        </p:spPr>
        <p:txBody>
          <a:bodyPr/>
          <a:lstStyle/>
          <a:p>
            <a:pPr algn="ctr"/>
            <a:r>
              <a:rPr lang="ru-RU" spc="-15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Девиз урока.</a:t>
            </a:r>
            <a:endParaRPr lang="ru-RU" spc="-15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252331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6525" y="3048000"/>
            <a:ext cx="2657475" cy="3810000"/>
          </a:xfrm>
        </p:spPr>
      </p:pic>
      <p:sp>
        <p:nvSpPr>
          <p:cNvPr id="4" name="Прямоугольник 3"/>
          <p:cNvSpPr/>
          <p:nvPr/>
        </p:nvSpPr>
        <p:spPr>
          <a:xfrm>
            <a:off x="428596" y="1857364"/>
            <a:ext cx="75724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« </a:t>
            </a:r>
            <a:r>
              <a:rPr lang="ru-RU" sz="6000" b="1" i="1" dirty="0">
                <a:solidFill>
                  <a:schemeClr val="accent2">
                    <a:lumMod val="50000"/>
                  </a:schemeClr>
                </a:solidFill>
              </a:rPr>
              <a:t>Начнешь в учении </a:t>
            </a:r>
            <a:endParaRPr lang="ru-RU" sz="6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с </a:t>
            </a:r>
            <a:r>
              <a:rPr lang="ru-RU" sz="6000" b="1" i="1" dirty="0">
                <a:solidFill>
                  <a:schemeClr val="accent2">
                    <a:lumMod val="50000"/>
                  </a:schemeClr>
                </a:solidFill>
              </a:rPr>
              <a:t>малого,  постигнешь и </a:t>
            </a: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большее». 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знаний.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43042" y="1714488"/>
            <a:ext cx="7043758" cy="441167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914400" indent="-914400">
              <a:lnSpc>
                <a:spcPct val="50000"/>
              </a:lnSpc>
              <a:buNone/>
            </a:pPr>
            <a:r>
              <a:rPr lang="ru-RU" sz="4800" u="sng" dirty="0" smtClean="0"/>
              <a:t>1</a:t>
            </a:r>
            <a:r>
              <a:rPr lang="ru-RU" sz="4800" dirty="0" smtClean="0"/>
              <a:t>   </a:t>
            </a:r>
            <a:r>
              <a:rPr lang="ru-RU" sz="4800" u="sng" dirty="0" smtClean="0"/>
              <a:t>7</a:t>
            </a:r>
            <a:r>
              <a:rPr lang="ru-RU" sz="4800" dirty="0" smtClean="0"/>
              <a:t>    </a:t>
            </a:r>
            <a:r>
              <a:rPr lang="ru-RU" sz="4800" u="sng" dirty="0" smtClean="0"/>
              <a:t>5</a:t>
            </a:r>
            <a:r>
              <a:rPr lang="ru-RU" sz="4800" dirty="0" smtClean="0"/>
              <a:t>   </a:t>
            </a:r>
            <a:r>
              <a:rPr lang="ru-RU" sz="4800" u="sng" dirty="0" smtClean="0"/>
              <a:t>2</a:t>
            </a:r>
            <a:r>
              <a:rPr lang="ru-RU" sz="4800" dirty="0" smtClean="0"/>
              <a:t>   </a:t>
            </a:r>
            <a:r>
              <a:rPr lang="ru-RU" sz="4800" u="sng" dirty="0" smtClean="0"/>
              <a:t>16</a:t>
            </a:r>
            <a:r>
              <a:rPr lang="ru-RU" sz="4800" dirty="0" smtClean="0"/>
              <a:t>   </a:t>
            </a:r>
            <a:r>
              <a:rPr lang="ru-RU" sz="4800" u="sng" dirty="0" smtClean="0"/>
              <a:t>7</a:t>
            </a:r>
            <a:r>
              <a:rPr lang="ru-RU" sz="4800" dirty="0" smtClean="0"/>
              <a:t>   13   </a:t>
            </a:r>
            <a:r>
              <a:rPr lang="ru-RU" sz="4800" u="sng" dirty="0" smtClean="0"/>
              <a:t>4</a:t>
            </a:r>
            <a:r>
              <a:rPr lang="ru-RU" sz="4800" dirty="0" smtClean="0"/>
              <a:t>   </a:t>
            </a:r>
            <a:r>
              <a:rPr lang="ru-RU" sz="4800" u="sng" dirty="0" smtClean="0"/>
              <a:t>9</a:t>
            </a:r>
          </a:p>
          <a:p>
            <a:pPr marL="914400" indent="-914400">
              <a:lnSpc>
                <a:spcPct val="50000"/>
              </a:lnSpc>
              <a:spcBef>
                <a:spcPts val="1200"/>
              </a:spcBef>
              <a:buNone/>
            </a:pPr>
            <a:r>
              <a:rPr lang="ru-RU" sz="4800" dirty="0" smtClean="0"/>
              <a:t>6   9    6   9    9    6           6  9</a:t>
            </a:r>
          </a:p>
          <a:p>
            <a:pPr marL="914400" indent="-914400">
              <a:lnSpc>
                <a:spcPct val="50000"/>
              </a:lnSpc>
              <a:spcBef>
                <a:spcPts val="1200"/>
              </a:spcBef>
              <a:buNone/>
            </a:pPr>
            <a:endParaRPr lang="ru-RU" sz="4800" dirty="0" smtClean="0"/>
          </a:p>
          <a:p>
            <a:pPr marL="914400" indent="-914400">
              <a:lnSpc>
                <a:spcPct val="50000"/>
              </a:lnSpc>
              <a:spcBef>
                <a:spcPts val="1200"/>
              </a:spcBef>
              <a:buNone/>
            </a:pPr>
            <a:endParaRPr lang="ru-RU" sz="4800" dirty="0" smtClean="0"/>
          </a:p>
          <a:p>
            <a:pPr marL="914400" indent="-914400">
              <a:lnSpc>
                <a:spcPct val="50000"/>
              </a:lnSpc>
              <a:spcBef>
                <a:spcPts val="1200"/>
              </a:spcBef>
              <a:buNone/>
            </a:pPr>
            <a:r>
              <a:rPr lang="ru-RU" sz="6000" dirty="0" smtClean="0"/>
              <a:t>Тема: «Дроби»</a:t>
            </a:r>
          </a:p>
          <a:p>
            <a:pPr marL="914400" indent="-914400">
              <a:lnSpc>
                <a:spcPct val="50000"/>
              </a:lnSpc>
              <a:spcBef>
                <a:spcPts val="1200"/>
              </a:spcBef>
              <a:buNone/>
            </a:pPr>
            <a:endParaRPr lang="ru-RU" sz="4800" dirty="0"/>
          </a:p>
        </p:txBody>
      </p:sp>
      <p:pic>
        <p:nvPicPr>
          <p:cNvPr id="4" name="Рисунок 3" descr="1191269243_c41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3429000"/>
            <a:ext cx="1840939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«Дроби»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571612"/>
            <a:ext cx="6972320" cy="4554551"/>
          </a:xfrm>
        </p:spPr>
        <p:txBody>
          <a:bodyPr/>
          <a:lstStyle/>
          <a:p>
            <a:pPr algn="ctr">
              <a:buNone/>
            </a:pPr>
            <a:r>
              <a:rPr lang="ru-RU" sz="4000" b="1" i="1" dirty="0" smtClean="0"/>
              <a:t>План.</a:t>
            </a:r>
            <a:endParaRPr lang="ru-RU" sz="4000" b="1" dirty="0" smtClean="0"/>
          </a:p>
          <a:p>
            <a:r>
              <a:rPr lang="ru-RU" sz="2400" b="1" dirty="0" smtClean="0"/>
              <a:t>  </a:t>
            </a:r>
            <a:r>
              <a:rPr lang="ru-RU" sz="3600" b="1" i="1" dirty="0" smtClean="0"/>
              <a:t>1. Виды дробей.</a:t>
            </a:r>
            <a:endParaRPr lang="ru-RU" sz="3600" b="1" dirty="0" smtClean="0"/>
          </a:p>
          <a:p>
            <a:r>
              <a:rPr lang="ru-RU" sz="3600" b="1" i="1" dirty="0" smtClean="0"/>
              <a:t>  2. Сложение и вычитание дробей.</a:t>
            </a:r>
            <a:endParaRPr lang="ru-RU" sz="3600" b="1" dirty="0" smtClean="0"/>
          </a:p>
          <a:p>
            <a:r>
              <a:rPr lang="ru-RU" sz="3600" b="1" i="1" dirty="0" smtClean="0"/>
              <a:t>  3. Решение задач.</a:t>
            </a:r>
            <a:endParaRPr lang="ru-RU" sz="3600" b="1" dirty="0" smtClean="0"/>
          </a:p>
          <a:p>
            <a:endParaRPr lang="ru-RU" dirty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9" y="3712291"/>
            <a:ext cx="3071801" cy="3145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Дроби.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71612"/>
            <a:ext cx="7258072" cy="4554551"/>
          </a:xfrm>
        </p:spPr>
        <p:txBody>
          <a:bodyPr/>
          <a:lstStyle/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u="sng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071678"/>
            <a:ext cx="91440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30003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0716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30003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20716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30003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000232" y="4071942"/>
            <a:ext cx="785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u="sng" dirty="0" smtClean="0"/>
              <a:t>1</a:t>
            </a:r>
            <a:endParaRPr lang="ru-RU" sz="80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000232" y="4929198"/>
            <a:ext cx="785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6</a:t>
            </a:r>
            <a:endParaRPr lang="ru-RU" sz="8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57488" y="4429132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FFC000"/>
                </a:solidFill>
              </a:rPr>
              <a:t>числитель</a:t>
            </a:r>
            <a:endParaRPr lang="ru-RU" sz="4000" i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488" y="5143512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</a:rPr>
              <a:t>знаменатель</a:t>
            </a:r>
            <a:endParaRPr lang="ru-RU" sz="4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8" y="4143380"/>
            <a:ext cx="3071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Сколько частей взяли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29322" y="5143512"/>
            <a:ext cx="27860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На сколько частей разделили.</a:t>
            </a:r>
            <a:endParaRPr lang="ru-RU" sz="2800" b="1" i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929322" y="5143512"/>
            <a:ext cx="25717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Классификация дробей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714488"/>
            <a:ext cx="7572396" cy="4411667"/>
          </a:xfrm>
        </p:spPr>
        <p:txBody>
          <a:bodyPr/>
          <a:lstStyle/>
          <a:p>
            <a:pPr algn="ctr">
              <a:buNone/>
            </a:pPr>
            <a:r>
              <a:rPr lang="ru-RU" sz="3200" b="1" i="1" spc="-150" dirty="0" smtClean="0"/>
              <a:t>правильные                             неправильные</a:t>
            </a:r>
            <a:endParaRPr lang="ru-RU" sz="3200" b="1" spc="-150" dirty="0" smtClean="0"/>
          </a:p>
          <a:p>
            <a:pPr indent="-180000">
              <a:lnSpc>
                <a:spcPts val="3360"/>
              </a:lnSpc>
              <a:buNone/>
            </a:pPr>
            <a:r>
              <a:rPr lang="ru-RU" sz="3200" b="1" i="1" spc="-150" dirty="0" smtClean="0"/>
              <a:t>   </a:t>
            </a:r>
            <a:r>
              <a:rPr lang="ru-RU" sz="3200" b="1" i="1" u="sng" spc="-150" dirty="0" smtClean="0"/>
              <a:t>1</a:t>
            </a:r>
            <a:r>
              <a:rPr lang="ru-RU" sz="3200" b="1" i="1" spc="-150" dirty="0" smtClean="0"/>
              <a:t>     </a:t>
            </a:r>
            <a:r>
              <a:rPr lang="ru-RU" sz="3200" b="1" i="1" u="sng" spc="-150" dirty="0" smtClean="0"/>
              <a:t> 5</a:t>
            </a:r>
            <a:r>
              <a:rPr lang="ru-RU" sz="3200" b="1" i="1" spc="-150" dirty="0" smtClean="0"/>
              <a:t>       </a:t>
            </a:r>
            <a:r>
              <a:rPr lang="ru-RU" sz="3200" b="1" i="1" u="sng" spc="-150" dirty="0" smtClean="0"/>
              <a:t> 2</a:t>
            </a:r>
            <a:r>
              <a:rPr lang="ru-RU" sz="3200" b="1" i="1" spc="-150" dirty="0" smtClean="0"/>
              <a:t>       </a:t>
            </a:r>
            <a:r>
              <a:rPr lang="ru-RU" sz="3200" b="1" i="1" u="sng" spc="-150" dirty="0" smtClean="0"/>
              <a:t> 4  </a:t>
            </a:r>
            <a:r>
              <a:rPr lang="ru-RU" sz="3200" b="1" i="1" spc="-150" dirty="0" smtClean="0"/>
              <a:t>   </a:t>
            </a:r>
            <a:r>
              <a:rPr lang="ru-RU" sz="3200" b="1" i="1" u="sng" spc="-150" dirty="0" smtClean="0"/>
              <a:t>  7 </a:t>
            </a:r>
            <a:r>
              <a:rPr lang="ru-RU" sz="3200" b="1" i="1" spc="-150" dirty="0" smtClean="0"/>
              <a:t>              </a:t>
            </a:r>
            <a:r>
              <a:rPr lang="ru-RU" sz="3200" b="1" i="1" u="sng" spc="-150" dirty="0" smtClean="0"/>
              <a:t> 9</a:t>
            </a:r>
            <a:r>
              <a:rPr lang="ru-RU" sz="3200" b="1" i="1" spc="-150" dirty="0" smtClean="0"/>
              <a:t>       </a:t>
            </a:r>
            <a:r>
              <a:rPr lang="ru-RU" sz="3200" b="1" i="1" u="sng" spc="-150" dirty="0" smtClean="0"/>
              <a:t>16</a:t>
            </a:r>
            <a:r>
              <a:rPr lang="ru-RU" sz="3200" b="1" i="1" spc="-150" dirty="0" smtClean="0"/>
              <a:t>     </a:t>
            </a:r>
            <a:r>
              <a:rPr lang="ru-RU" sz="3200" b="1" i="1" u="sng" spc="-150" dirty="0" smtClean="0"/>
              <a:t> 7</a:t>
            </a:r>
            <a:endParaRPr lang="ru-RU" sz="3200" b="1" spc="-150" dirty="0" smtClean="0"/>
          </a:p>
          <a:p>
            <a:pPr indent="-180000">
              <a:lnSpc>
                <a:spcPts val="3360"/>
              </a:lnSpc>
              <a:buNone/>
            </a:pPr>
            <a:r>
              <a:rPr lang="ru-RU" sz="3200" b="1" i="1" spc="-150" dirty="0" smtClean="0"/>
              <a:t>   6      6         9        6      9               9        9       6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4214818"/>
            <a:ext cx="3643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Числитель меньше знаменателя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429256" y="4357694"/>
            <a:ext cx="3286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Числитель  больше знаменателя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дробей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00174"/>
            <a:ext cx="7758138" cy="4714908"/>
          </a:xfrm>
        </p:spPr>
        <p:txBody>
          <a:bodyPr/>
          <a:lstStyle/>
          <a:p>
            <a:pPr algn="ctr">
              <a:buNone/>
            </a:pPr>
            <a:r>
              <a:rPr lang="ru-RU" sz="4400" spc="-150" dirty="0" smtClean="0"/>
              <a:t>Дроби</a:t>
            </a:r>
          </a:p>
          <a:p>
            <a:pPr>
              <a:buNone/>
            </a:pPr>
            <a:r>
              <a:rPr lang="ru-RU" sz="4400" spc="-150" dirty="0" smtClean="0"/>
              <a:t>со знаменателем 6                  </a:t>
            </a:r>
          </a:p>
          <a:p>
            <a:pPr>
              <a:buNone/>
            </a:pPr>
            <a:r>
              <a:rPr lang="ru-RU" sz="4400" spc="-150" dirty="0" smtClean="0"/>
              <a:t>                             со знаменателем 9</a:t>
            </a:r>
          </a:p>
          <a:p>
            <a:pPr>
              <a:buNone/>
            </a:pPr>
            <a:r>
              <a:rPr lang="ru-RU" sz="4400" spc="-15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8600"/>
            <a:ext cx="7972452" cy="1143000"/>
          </a:xfrm>
        </p:spPr>
        <p:txBody>
          <a:bodyPr>
            <a:normAutofit/>
          </a:bodyPr>
          <a:lstStyle/>
          <a:p>
            <a:pPr lvl="0"/>
            <a:r>
              <a:rPr lang="ru-RU" i="1" dirty="0" smtClean="0">
                <a:latin typeface="Arial" pitchFamily="34" charset="0"/>
                <a:ea typeface="Times New Roman" pitchFamily="18" charset="0"/>
              </a:rPr>
              <a:t>Работа по вариантам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00174"/>
            <a:ext cx="7758138" cy="4625989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dirty="0" smtClean="0">
                <a:latin typeface="Arial" pitchFamily="34" charset="0"/>
                <a:ea typeface="Times New Roman" pitchFamily="18" charset="0"/>
              </a:rPr>
              <a:t>Вариант1</a:t>
            </a:r>
            <a:r>
              <a:rPr lang="ru-RU" sz="2800" i="1" dirty="0" smtClean="0">
                <a:latin typeface="Arial" pitchFamily="34" charset="0"/>
                <a:ea typeface="Times New Roman" pitchFamily="18" charset="0"/>
              </a:rPr>
              <a:t>: расположить дроби со знаменателем 6 в порядке возрастания;</a:t>
            </a:r>
            <a:endParaRPr lang="ru-RU" sz="20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i="1" dirty="0" smtClean="0">
              <a:latin typeface="Arial" pitchFamily="34" charset="0"/>
              <a:ea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dirty="0" smtClean="0">
                <a:latin typeface="Arial" pitchFamily="34" charset="0"/>
                <a:ea typeface="Times New Roman" pitchFamily="18" charset="0"/>
              </a:rPr>
              <a:t>Вариант2</a:t>
            </a:r>
            <a:r>
              <a:rPr lang="ru-RU" sz="2800" i="1" dirty="0" smtClean="0">
                <a:latin typeface="Arial" pitchFamily="34" charset="0"/>
                <a:ea typeface="Times New Roman" pitchFamily="18" charset="0"/>
              </a:rPr>
              <a:t>: расположить дроби со знаменателем 9 в порядке убывания.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i="1" dirty="0" smtClean="0">
              <a:latin typeface="Arial" pitchFamily="34" charset="0"/>
            </a:endParaRPr>
          </a:p>
          <a:p>
            <a:pPr>
              <a:buNone/>
            </a:pPr>
            <a:r>
              <a:rPr lang="ru-RU" sz="2800" dirty="0" smtClean="0"/>
              <a:t>Проверка:</a:t>
            </a:r>
          </a:p>
          <a:p>
            <a:pPr>
              <a:buNone/>
            </a:pPr>
            <a:r>
              <a:rPr lang="ru-RU" sz="2800" dirty="0" smtClean="0"/>
              <a:t>1в. </a:t>
            </a:r>
            <a:r>
              <a:rPr lang="ru-RU" sz="2800" u="sng" dirty="0" smtClean="0"/>
              <a:t>1</a:t>
            </a:r>
            <a:r>
              <a:rPr lang="ru-RU" sz="2800" dirty="0" smtClean="0"/>
              <a:t>;    </a:t>
            </a:r>
            <a:r>
              <a:rPr lang="ru-RU" sz="2800" u="sng" dirty="0" smtClean="0"/>
              <a:t>4;  </a:t>
            </a:r>
            <a:r>
              <a:rPr lang="ru-RU" sz="2800" dirty="0" smtClean="0"/>
              <a:t>   </a:t>
            </a:r>
            <a:r>
              <a:rPr lang="ru-RU" sz="2800" u="sng" dirty="0" smtClean="0"/>
              <a:t>5</a:t>
            </a:r>
            <a:r>
              <a:rPr lang="ru-RU" sz="2800" dirty="0" smtClean="0"/>
              <a:t>;   </a:t>
            </a:r>
            <a:r>
              <a:rPr lang="ru-RU" sz="2800" u="sng" dirty="0" smtClean="0"/>
              <a:t>7  </a:t>
            </a:r>
            <a:r>
              <a:rPr lang="ru-RU" sz="2800" dirty="0" smtClean="0"/>
              <a:t>                  2в.   </a:t>
            </a:r>
            <a:r>
              <a:rPr lang="ru-RU" sz="2800" u="sng" dirty="0" smtClean="0"/>
              <a:t>16</a:t>
            </a:r>
            <a:r>
              <a:rPr lang="ru-RU" sz="2800" dirty="0" smtClean="0"/>
              <a:t>;      </a:t>
            </a:r>
            <a:r>
              <a:rPr lang="ru-RU" sz="2800" u="sng" dirty="0" smtClean="0"/>
              <a:t>9</a:t>
            </a:r>
            <a:r>
              <a:rPr lang="ru-RU" sz="2800" dirty="0" smtClean="0"/>
              <a:t>;        </a:t>
            </a:r>
            <a:r>
              <a:rPr lang="ru-RU" sz="2800" u="sng" dirty="0" smtClean="0"/>
              <a:t>7</a:t>
            </a:r>
            <a:r>
              <a:rPr lang="ru-RU" sz="2800" dirty="0" smtClean="0"/>
              <a:t>;    </a:t>
            </a:r>
            <a:r>
              <a:rPr lang="ru-RU" sz="2800" u="sng" dirty="0" smtClean="0"/>
              <a:t>2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6     6      6     6                             9        9         9     9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2551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476</TotalTime>
  <Words>565</Words>
  <Application>Microsoft Office PowerPoint</Application>
  <PresentationFormat>Экран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Mod</vt:lpstr>
      <vt:lpstr>         Презентацию подготовила учитель начальных классов МБОУ </vt:lpstr>
      <vt:lpstr>Цели:</vt:lpstr>
      <vt:lpstr>Девиз урока.</vt:lpstr>
      <vt:lpstr>Актуализация знаний.</vt:lpstr>
      <vt:lpstr>Тема «Дроби»</vt:lpstr>
      <vt:lpstr>Дроби.</vt:lpstr>
      <vt:lpstr>Классификация дробей.</vt:lpstr>
      <vt:lpstr>Классификация дробей</vt:lpstr>
      <vt:lpstr>Работа по вариантам.</vt:lpstr>
      <vt:lpstr>Дроби.</vt:lpstr>
      <vt:lpstr>Слайд 11</vt:lpstr>
      <vt:lpstr>Слайд 12</vt:lpstr>
      <vt:lpstr> Сложение и вычитание дробей.</vt:lpstr>
      <vt:lpstr>Решение задач.</vt:lpstr>
      <vt:lpstr>1способ:</vt:lpstr>
      <vt:lpstr>2 способ:</vt:lpstr>
      <vt:lpstr>Гений состоит из  1% вдохновения и 99% потения.</vt:lpstr>
      <vt:lpstr> Итог урока.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Your User Name</dc:creator>
  <cp:lastModifiedBy>User</cp:lastModifiedBy>
  <cp:revision>11</cp:revision>
  <dcterms:created xsi:type="dcterms:W3CDTF">2010-11-16T17:02:10Z</dcterms:created>
  <dcterms:modified xsi:type="dcterms:W3CDTF">2014-04-04T08:48:25Z</dcterms:modified>
</cp:coreProperties>
</file>