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8" r:id="rId2"/>
    <p:sldId id="260" r:id="rId3"/>
    <p:sldId id="256" r:id="rId4"/>
    <p:sldId id="263" r:id="rId5"/>
    <p:sldId id="261" r:id="rId6"/>
    <p:sldId id="262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5" autoAdjust="0"/>
    <p:restoredTop sz="94713" autoAdjust="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1AA2611-C2D5-4FE7-AD69-61A58DE22B71}" type="datetimeFigureOut">
              <a:rPr lang="ru-RU"/>
              <a:pPr>
                <a:defRPr/>
              </a:pPr>
              <a:t>01.02.2015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4DA6B32-3A9D-47AE-BCE5-539D4DFBE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8BB4A27-DCE5-4287-B958-7F259FEF943B}" type="datetimeFigureOut">
              <a:rPr lang="ru-RU" smtClean="0"/>
              <a:pPr>
                <a:defRPr/>
              </a:pPr>
              <a:t>01.02.2015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E013A0E-1EBD-48E5-A176-7A2DAB91E0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26D3215-F73D-4607-9E77-6639A5EA03A3}" type="datetimeFigureOut">
              <a:rPr lang="ru-RU" smtClean="0"/>
              <a:pPr>
                <a:defRPr/>
              </a:pPr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FAACD4B-2CBC-459E-B33B-5CBDA45F04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fld id="{567C0023-2CB6-4149-BFF7-C0F7236F5D1E}" type="datetimeFigureOut">
              <a:rPr lang="ru-RU" smtClean="0"/>
              <a:pPr>
                <a:defRPr/>
              </a:pPr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A5BB1D4-1A28-4FE0-B6BE-169C50C7DE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1C6BFA3-850F-4642-BD2F-8336095B67E4}" type="datetimeFigureOut">
              <a:rPr lang="ru-RU" smtClean="0"/>
              <a:pPr>
                <a:defRPr/>
              </a:pPr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000E0E-D82F-404C-B11D-E29D5D910B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2EB59F4-6C03-41AC-BF95-387877412035}" type="datetimeFigureOut">
              <a:rPr lang="ru-RU" smtClean="0"/>
              <a:pPr>
                <a:defRPr/>
              </a:pPr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250E443A-52D5-4050-AA4D-883987BAD6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B73B3BE-AE14-4445-B6B3-4EFB39839664}" type="datetimeFigureOut">
              <a:rPr lang="ru-RU" smtClean="0"/>
              <a:pPr>
                <a:defRPr/>
              </a:pPr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064C9F2-C731-4133-AD72-2460A205E5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43032F-8514-4373-B82C-428A065E1C11}" type="datetimeFigureOut">
              <a:rPr lang="ru-RU" smtClean="0"/>
              <a:pPr>
                <a:defRPr/>
              </a:pPr>
              <a:t>01.02.2015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1493B10-B586-4D63-95D7-04AECD5F80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BFA7D66-0EF5-4747-90B5-74AA288DE4FD}" type="datetimeFigureOut">
              <a:rPr lang="ru-RU" smtClean="0"/>
              <a:pPr>
                <a:defRPr/>
              </a:pPr>
              <a:t>01.02.2015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E456465-CDBF-4F75-B0D9-BF23D09E00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0BAAFD1-87FE-4B33-993D-F2DA7ADA5274}" type="datetimeFigureOut">
              <a:rPr lang="ru-RU" smtClean="0"/>
              <a:pPr>
                <a:defRPr/>
              </a:pPr>
              <a:t>01.02.2015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ADFA75-9645-4622-ACEA-64AA5AA1CD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9BD0B34-891C-417C-AD8A-D90717CA429A}" type="datetimeFigureOut">
              <a:rPr lang="ru-RU" smtClean="0"/>
              <a:pPr>
                <a:defRPr/>
              </a:pPr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08A74F9-F965-43E1-B0BC-68959F9E8A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FDA8119-82D1-45F0-8F64-34CA7C9FAD91}" type="datetimeFigureOut">
              <a:rPr lang="ru-RU" smtClean="0"/>
              <a:pPr>
                <a:defRPr/>
              </a:pPr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41EA77F-B9D1-4B24-BF51-E6F7CA91DC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A0E0BC9-3705-48FB-B789-673E25B5BE8A}" type="datetimeFigureOut">
              <a:rPr lang="ru-RU" smtClean="0"/>
              <a:pPr>
                <a:defRPr/>
              </a:pPr>
              <a:t>01.02.2015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C3C0D50-5BA6-447A-9A85-3B73DCA18C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yandex.ru/video/search?text=%D0%BF%D0%B5%D1%81%D0%BD%D1%8F%20do%20you%20like&amp;path=wizard&amp;fiw=0.00275593&amp;filmId=5oi5K35KUXI&amp;fiw=0.00275593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500315" y="857232"/>
            <a:ext cx="6643685" cy="3323987"/>
          </a:xfr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употребление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Количественных местоимений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/>
            </a:r>
            <a:br>
              <a:rPr lang="en-US" sz="4000" dirty="0" smtClean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en-US" sz="4000" i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many, much, a lot of</a:t>
            </a:r>
            <a:endParaRPr lang="ru-RU" sz="4000" i="1" dirty="0" smtClean="0">
              <a:solidFill>
                <a:srgbClr val="FFC000"/>
              </a:solidFill>
              <a:effectLst/>
              <a:latin typeface="Lucida Calligraphy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4810" y="4857760"/>
            <a:ext cx="44291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Презентация для учеников 3 классов</a:t>
            </a:r>
            <a:endParaRPr lang="en-US" dirty="0" smtClean="0"/>
          </a:p>
          <a:p>
            <a:r>
              <a:rPr lang="ru-RU" dirty="0" smtClean="0"/>
              <a:t>Составила: Разумова И.И.</a:t>
            </a:r>
          </a:p>
          <a:p>
            <a:r>
              <a:rPr lang="ru-RU" dirty="0" smtClean="0"/>
              <a:t>                    Учитель МБОУ СОШ № 175</a:t>
            </a:r>
          </a:p>
          <a:p>
            <a:endParaRPr lang="ru-RU" dirty="0" smtClean="0"/>
          </a:p>
          <a:p>
            <a:r>
              <a:rPr lang="ru-RU" dirty="0" smtClean="0"/>
              <a:t>г. Нижний Новгород</a:t>
            </a:r>
          </a:p>
          <a:p>
            <a:r>
              <a:rPr lang="ru-RU" dirty="0" smtClean="0"/>
              <a:t>            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5643578"/>
            <a:ext cx="75724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u="sng" dirty="0" smtClean="0">
              <a:solidFill>
                <a:srgbClr val="C00000"/>
              </a:solidFill>
              <a:hlinkClick r:id="rId2"/>
            </a:endParaRPr>
          </a:p>
          <a:p>
            <a:r>
              <a:rPr lang="ru-RU" sz="1400" b="1" dirty="0" smtClean="0">
                <a:solidFill>
                  <a:srgbClr val="C00000"/>
                </a:solidFill>
                <a:hlinkClick r:id="rId2"/>
              </a:rPr>
              <a:t>Ссылка на песню </a:t>
            </a:r>
            <a:r>
              <a:rPr lang="en-US" sz="1400" b="1" dirty="0" smtClean="0">
                <a:solidFill>
                  <a:srgbClr val="C00000"/>
                </a:solidFill>
                <a:hlinkClick r:id="rId2"/>
              </a:rPr>
              <a:t>http://yandex.ru/video/search?text=%D0%BF%D0%B5%D1%81%D0%BD%D1%8F%20do%20you%20like&amp;path=wizard&amp;fiw=0.00275593&amp;filmId=5oi5K35KUXI&amp;fiw=0.00275593</a:t>
            </a:r>
            <a:endParaRPr lang="ru-RU" sz="1400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5123" name="Picture 3" descr="C:\Users\Иришка\Desktop\91953114_x_18e809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142984"/>
            <a:ext cx="3876682" cy="38124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000628" y="1857364"/>
            <a:ext cx="4000528" cy="70007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существительные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>
            <a:off x="5214942" y="2786058"/>
            <a:ext cx="3429000" cy="1920240"/>
          </a:xfrm>
        </p:spPr>
        <p:txBody>
          <a:bodyPr>
            <a:normAutofit/>
          </a:bodyPr>
          <a:lstStyle/>
          <a:p>
            <a:pPr>
              <a:buFont typeface="Trebuchet MS" pitchFamily="34" charset="0"/>
              <a:buChar char="●"/>
            </a:pPr>
            <a:r>
              <a:rPr lang="ru-RU" sz="3200" dirty="0" smtClean="0"/>
              <a:t> исчисляемые</a:t>
            </a:r>
          </a:p>
          <a:p>
            <a:pPr>
              <a:buFont typeface="Trebuchet MS" pitchFamily="34" charset="0"/>
              <a:buChar char="●"/>
            </a:pPr>
            <a:r>
              <a:rPr lang="ru-RU" sz="3200" dirty="0" smtClean="0"/>
              <a:t> неисчисляемые</a:t>
            </a:r>
            <a:endParaRPr lang="ru-RU" sz="3200" dirty="0"/>
          </a:p>
        </p:txBody>
      </p:sp>
      <p:pic>
        <p:nvPicPr>
          <p:cNvPr id="14" name="Рисунок 13" descr="742E610B5A4A-1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00034" y="357166"/>
            <a:ext cx="7242048" cy="74868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Множественное число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Исчисляемые</a:t>
            </a:r>
            <a:r>
              <a:rPr lang="en-US" dirty="0" smtClean="0"/>
              <a:t> </a:t>
            </a:r>
            <a:r>
              <a:rPr lang="ru-RU" dirty="0" smtClean="0"/>
              <a:t>существительные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ru-RU" dirty="0" smtClean="0"/>
              <a:t>окончание </a:t>
            </a:r>
            <a:r>
              <a:rPr lang="en-US" dirty="0" smtClean="0">
                <a:solidFill>
                  <a:srgbClr val="C00000"/>
                </a:solidFill>
              </a:rPr>
              <a:t>s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es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en-US" dirty="0" smtClean="0"/>
              <a:t>Nut</a:t>
            </a:r>
            <a:r>
              <a:rPr lang="en-US" dirty="0" smtClean="0">
                <a:solidFill>
                  <a:srgbClr val="C00000"/>
                </a:solidFill>
              </a:rPr>
              <a:t>s</a:t>
            </a:r>
          </a:p>
          <a:p>
            <a:r>
              <a:rPr lang="en-US" dirty="0" smtClean="0"/>
              <a:t>Lemon</a:t>
            </a:r>
            <a:r>
              <a:rPr lang="en-US" dirty="0" smtClean="0">
                <a:solidFill>
                  <a:srgbClr val="C00000"/>
                </a:solidFill>
              </a:rPr>
              <a:t>s</a:t>
            </a:r>
          </a:p>
          <a:p>
            <a:r>
              <a:rPr lang="en-US" dirty="0" smtClean="0"/>
              <a:t>Orang</a:t>
            </a:r>
            <a:r>
              <a:rPr lang="en-US" dirty="0" smtClean="0">
                <a:solidFill>
                  <a:srgbClr val="C00000"/>
                </a:solidFill>
              </a:rPr>
              <a:t>es</a:t>
            </a:r>
          </a:p>
          <a:p>
            <a:r>
              <a:rPr lang="en-US" dirty="0" smtClean="0"/>
              <a:t>Sandwich</a:t>
            </a:r>
            <a:r>
              <a:rPr lang="en-US" dirty="0" smtClean="0">
                <a:solidFill>
                  <a:srgbClr val="C00000"/>
                </a:solidFill>
              </a:rPr>
              <a:t>es </a:t>
            </a:r>
          </a:p>
          <a:p>
            <a:r>
              <a:rPr lang="en-US" dirty="0" smtClean="0"/>
              <a:t>Sausage</a:t>
            </a:r>
            <a:r>
              <a:rPr lang="en-US" dirty="0" smtClean="0">
                <a:solidFill>
                  <a:srgbClr val="C00000"/>
                </a:solidFill>
              </a:rPr>
              <a:t>s</a:t>
            </a:r>
          </a:p>
          <a:p>
            <a:r>
              <a:rPr lang="en-US" dirty="0" smtClean="0"/>
              <a:t>Potato</a:t>
            </a:r>
            <a:r>
              <a:rPr lang="en-US" dirty="0" smtClean="0">
                <a:solidFill>
                  <a:srgbClr val="C00000"/>
                </a:solidFill>
              </a:rPr>
              <a:t>es</a:t>
            </a:r>
          </a:p>
          <a:p>
            <a:r>
              <a:rPr lang="en-US" dirty="0" smtClean="0"/>
              <a:t>Tomato</a:t>
            </a:r>
            <a:r>
              <a:rPr lang="en-US" dirty="0" smtClean="0">
                <a:solidFill>
                  <a:srgbClr val="C00000"/>
                </a:solidFill>
              </a:rPr>
              <a:t>es</a:t>
            </a:r>
          </a:p>
          <a:p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Неисчисляемые существительные</a:t>
            </a:r>
          </a:p>
          <a:p>
            <a:pPr>
              <a:buNone/>
            </a:pPr>
            <a:r>
              <a:rPr lang="en-US" dirty="0" smtClean="0"/>
              <a:t>(some – </a:t>
            </a:r>
            <a:r>
              <a:rPr lang="ru-RU" dirty="0" smtClean="0"/>
              <a:t>немного</a:t>
            </a:r>
            <a:r>
              <a:rPr lang="en-US" dirty="0" smtClean="0"/>
              <a:t>)</a:t>
            </a:r>
          </a:p>
          <a:p>
            <a:r>
              <a:rPr lang="en-US" dirty="0" smtClean="0"/>
              <a:t>Some milk</a:t>
            </a:r>
          </a:p>
          <a:p>
            <a:r>
              <a:rPr lang="en-US" dirty="0" smtClean="0"/>
              <a:t>Some ham</a:t>
            </a:r>
          </a:p>
          <a:p>
            <a:r>
              <a:rPr lang="en-US" dirty="0" smtClean="0"/>
              <a:t>Some butter</a:t>
            </a:r>
          </a:p>
          <a:p>
            <a:r>
              <a:rPr lang="en-US" dirty="0" smtClean="0"/>
              <a:t>Some porridge</a:t>
            </a:r>
          </a:p>
          <a:p>
            <a:r>
              <a:rPr lang="en-US" dirty="0" smtClean="0"/>
              <a:t>Some honey</a:t>
            </a:r>
          </a:p>
          <a:p>
            <a:r>
              <a:rPr lang="en-US" dirty="0" smtClean="0"/>
              <a:t>Some juice</a:t>
            </a:r>
          </a:p>
          <a:p>
            <a:r>
              <a:rPr lang="en-US" dirty="0" smtClean="0"/>
              <a:t>Some cheese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2420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Вопросительные и отрицательные предложения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Используется </a:t>
            </a:r>
            <a:r>
              <a:rPr lang="en-US" dirty="0" smtClean="0">
                <a:solidFill>
                  <a:srgbClr val="C00000"/>
                </a:solidFill>
              </a:rPr>
              <a:t>many</a:t>
            </a:r>
          </a:p>
          <a:p>
            <a:r>
              <a:rPr lang="en-US" dirty="0" smtClean="0"/>
              <a:t>many banana</a:t>
            </a:r>
            <a:r>
              <a:rPr lang="en-US" dirty="0" smtClean="0">
                <a:solidFill>
                  <a:srgbClr val="C00000"/>
                </a:solidFill>
              </a:rPr>
              <a:t>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many sweet</a:t>
            </a:r>
            <a:r>
              <a:rPr lang="en-US" dirty="0" smtClean="0">
                <a:solidFill>
                  <a:srgbClr val="C00000"/>
                </a:solidFill>
              </a:rPr>
              <a:t>s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Используется </a:t>
            </a:r>
            <a:r>
              <a:rPr lang="en-US" dirty="0" smtClean="0">
                <a:solidFill>
                  <a:srgbClr val="C00000"/>
                </a:solidFill>
              </a:rPr>
              <a:t>much</a:t>
            </a:r>
          </a:p>
          <a:p>
            <a:r>
              <a:rPr lang="en-US" dirty="0" smtClean="0"/>
              <a:t>much coffee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much corn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714620"/>
            <a:ext cx="1944514" cy="145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Иришка\Desktop\091a7da9bab041a016dc5ce91d77bb6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714620"/>
            <a:ext cx="1938979" cy="1455726"/>
          </a:xfrm>
          <a:prstGeom prst="rect">
            <a:avLst/>
          </a:prstGeom>
          <a:noFill/>
        </p:spPr>
      </p:pic>
      <p:pic>
        <p:nvPicPr>
          <p:cNvPr id="1028" name="Picture 4" descr="C:\Users\Иришка\Desktop\292977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4786322"/>
            <a:ext cx="1935133" cy="1490657"/>
          </a:xfrm>
          <a:prstGeom prst="rect">
            <a:avLst/>
          </a:prstGeom>
          <a:noFill/>
        </p:spPr>
      </p:pic>
      <p:pic>
        <p:nvPicPr>
          <p:cNvPr id="1029" name="Picture 5" descr="C:\Users\Иришка\Desktop\0_d6152_9f0ee6d5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5000636"/>
            <a:ext cx="1785950" cy="1274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2"/>
          <p:cNvSpPr>
            <a:spLocks noGrp="1"/>
          </p:cNvSpPr>
          <p:nvPr>
            <p:ph idx="4294967295"/>
          </p:nvPr>
        </p:nvSpPr>
        <p:spPr>
          <a:xfrm>
            <a:off x="2214546" y="1643050"/>
            <a:ext cx="3857652" cy="642949"/>
          </a:xfrm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ru-RU" sz="2800" dirty="0" smtClean="0">
                <a:latin typeface="Tahoma" pitchFamily="34" charset="0"/>
                <a:cs typeface="Tahoma" pitchFamily="34" charset="0"/>
              </a:rPr>
              <a:t>Используется</a:t>
            </a:r>
            <a:r>
              <a:rPr lang="ru-RU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a lot of</a:t>
            </a:r>
            <a:endParaRPr lang="ru-RU" sz="2800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ru-RU" sz="2800" dirty="0" smtClean="0">
              <a:latin typeface="Tahoma" pitchFamily="34" charset="0"/>
              <a:cs typeface="Tahoma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ru-RU" sz="2800" dirty="0" smtClean="0">
              <a:latin typeface="Tahoma" pitchFamily="34" charset="0"/>
              <a:cs typeface="Tahoma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ru-RU" sz="2800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Arial" charset="0"/>
              <a:buNone/>
              <a:defRPr/>
            </a:pPr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ru-RU" sz="2800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Arial" charset="0"/>
              <a:buNone/>
              <a:defRPr/>
            </a:pPr>
            <a:endParaRPr lang="ru-RU" sz="2800" dirty="0" smtClean="0">
              <a:latin typeface="Tahoma" pitchFamily="34" charset="0"/>
              <a:cs typeface="Tahoma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ru-RU" sz="2800" dirty="0" smtClean="0">
              <a:latin typeface="Tahoma" pitchFamily="34" charset="0"/>
              <a:cs typeface="Tahoma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ru-RU" sz="2800" dirty="0" smtClean="0">
              <a:latin typeface="Tahoma" pitchFamily="34" charset="0"/>
              <a:cs typeface="Tahoma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ru-RU" sz="2800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Arial" charset="0"/>
              <a:buNone/>
              <a:defRPr/>
            </a:pPr>
            <a:endParaRPr lang="ru-RU" sz="28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4348" y="2500306"/>
            <a:ext cx="42497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a lot of orang</a:t>
            </a:r>
            <a:r>
              <a:rPr lang="en-US" sz="24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es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</a:t>
            </a:r>
            <a:endParaRPr lang="ru-RU" sz="24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43438" y="2500306"/>
            <a:ext cx="40560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a lot of soup </a:t>
            </a:r>
            <a:endParaRPr lang="ru-RU" sz="2400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34" y="428604"/>
            <a:ext cx="7242048" cy="60580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Утвердительные предложения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Иришка\Desktop\feda4bbc6512486eb3b4c460254e98c9_lightb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429000"/>
            <a:ext cx="3143245" cy="2357434"/>
          </a:xfrm>
          <a:prstGeom prst="rect">
            <a:avLst/>
          </a:prstGeom>
          <a:noFill/>
        </p:spPr>
      </p:pic>
      <p:pic>
        <p:nvPicPr>
          <p:cNvPr id="2051" name="Picture 3" descr="C:\Users\Иришка\Desktop\get_im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09" y="3484572"/>
            <a:ext cx="3429025" cy="2282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C:\Users\Иришка\Desktop\shopping-basket-psd-ic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500570"/>
            <a:ext cx="2114091" cy="1757045"/>
          </a:xfrm>
          <a:prstGeom prst="rect">
            <a:avLst/>
          </a:prstGeom>
          <a:noFill/>
        </p:spPr>
      </p:pic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57158" y="320040"/>
            <a:ext cx="7643866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Распределите продукты по корзинкам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Иришка\Desktop\photosyntez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3063"/>
            <a:ext cx="1428750" cy="1071562"/>
          </a:xfrm>
          <a:prstGeom prst="rect">
            <a:avLst/>
          </a:prstGeom>
          <a:noFill/>
        </p:spPr>
      </p:pic>
      <p:pic>
        <p:nvPicPr>
          <p:cNvPr id="1027" name="Picture 3" descr="C:\Users\Иришка\Desktop\1314001662_EBE5F1EDEEE920EEF0E5F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928934"/>
            <a:ext cx="1285883" cy="1091757"/>
          </a:xfrm>
          <a:prstGeom prst="rect">
            <a:avLst/>
          </a:prstGeom>
          <a:noFill/>
        </p:spPr>
      </p:pic>
      <p:pic>
        <p:nvPicPr>
          <p:cNvPr id="1029" name="Picture 5" descr="C:\Users\Иришка\Desktop\tradeboardwLFxGQ_im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1571612"/>
            <a:ext cx="1424709" cy="1071545"/>
          </a:xfrm>
          <a:prstGeom prst="rect">
            <a:avLst/>
          </a:prstGeom>
          <a:noFill/>
        </p:spPr>
      </p:pic>
      <p:pic>
        <p:nvPicPr>
          <p:cNvPr id="1030" name="Picture 6" descr="C:\Users\Иришка\Desktop\anywalls.com-26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1571612"/>
            <a:ext cx="1522092" cy="976728"/>
          </a:xfrm>
          <a:prstGeom prst="rect">
            <a:avLst/>
          </a:prstGeom>
          <a:noFill/>
        </p:spPr>
      </p:pic>
      <p:pic>
        <p:nvPicPr>
          <p:cNvPr id="1031" name="Picture 7" descr="C:\Users\Иришка\Desktop\elm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43042" y="1643050"/>
            <a:ext cx="1500198" cy="1125149"/>
          </a:xfrm>
          <a:prstGeom prst="rect">
            <a:avLst/>
          </a:prstGeom>
          <a:noFill/>
        </p:spPr>
      </p:pic>
      <p:pic>
        <p:nvPicPr>
          <p:cNvPr id="1033" name="Picture 9" descr="C:\Users\Иришка\Desktop\9e087a5c6c28d8e724e3d5b27e4538cf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2786058"/>
            <a:ext cx="1285884" cy="1285884"/>
          </a:xfrm>
          <a:prstGeom prst="rect">
            <a:avLst/>
          </a:prstGeom>
          <a:noFill/>
        </p:spPr>
      </p:pic>
      <p:pic>
        <p:nvPicPr>
          <p:cNvPr id="1035" name="Picture 11" descr="C:\Users\Иришка\Desktop\13920429000066_Photo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14480" y="3000372"/>
            <a:ext cx="1599558" cy="994392"/>
          </a:xfrm>
          <a:prstGeom prst="rect">
            <a:avLst/>
          </a:prstGeom>
          <a:noFill/>
        </p:spPr>
      </p:pic>
      <p:pic>
        <p:nvPicPr>
          <p:cNvPr id="1036" name="Picture 12" descr="C:\Users\Иришка\Desktop\lemons-300x278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1868" y="2857496"/>
            <a:ext cx="1357312" cy="1257776"/>
          </a:xfrm>
          <a:prstGeom prst="rect">
            <a:avLst/>
          </a:prstGeom>
          <a:noFill/>
        </p:spPr>
      </p:pic>
      <p:pic>
        <p:nvPicPr>
          <p:cNvPr id="1037" name="Picture 13" descr="C:\Users\Иришка\Desktop\be9489d28ee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7554" y="1643050"/>
            <a:ext cx="1452552" cy="1089414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1142976" y="4857760"/>
            <a:ext cx="12164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600" dirty="0" smtClean="0">
                <a:solidFill>
                  <a:srgbClr val="FFFF00"/>
                </a:solidFill>
                <a:latin typeface="Calibri"/>
              </a:rPr>
              <a:t>many</a:t>
            </a:r>
            <a:endParaRPr lang="ru-RU" sz="3600" dirty="0">
              <a:solidFill>
                <a:srgbClr val="FFFF00"/>
              </a:solidFill>
              <a:latin typeface="Calibri"/>
            </a:endParaRPr>
          </a:p>
        </p:txBody>
      </p:sp>
      <p:pic>
        <p:nvPicPr>
          <p:cNvPr id="1039" name="Picture 15" descr="C:\Users\Иришка\Desktop\shopping-basket-psd-ic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4500570"/>
            <a:ext cx="2071687" cy="1721802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5857884" y="4857760"/>
            <a:ext cx="12330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600" dirty="0" smtClean="0">
                <a:solidFill>
                  <a:srgbClr val="FFFF00"/>
                </a:solidFill>
                <a:latin typeface="Calibri"/>
              </a:rPr>
              <a:t>much</a:t>
            </a:r>
            <a:endParaRPr lang="ru-RU" sz="3600" dirty="0">
              <a:solidFill>
                <a:srgbClr val="FFFF00"/>
              </a:solidFill>
              <a:latin typeface="Calibri"/>
            </a:endParaRPr>
          </a:p>
        </p:txBody>
      </p:sp>
      <p:pic>
        <p:nvPicPr>
          <p:cNvPr id="3074" name="Picture 2" descr="C:\Users\Иришка\Desktop\slicedBread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00826" y="2857496"/>
            <a:ext cx="1270532" cy="1056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239000" cy="6772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Вставьте </a:t>
            </a:r>
            <a:r>
              <a:rPr lang="en-US" dirty="0" smtClean="0">
                <a:solidFill>
                  <a:srgbClr val="C00000"/>
                </a:solidFill>
              </a:rPr>
              <a:t>many, much, a lot of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7239000" cy="484632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 you eat ____ apples?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Don’t eat ____ sweets.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Don’t drink ____ coffee.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Billy’s mother has got ____ honey.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Billy’s mother hasn’t got ____ lemons.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You must eat ____ porridge.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You mustn’t eat ____ cake.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Pam likes to drink ____ tea.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Jack doesn’t like ____ ice cream.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Have you got ____ milk?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320040"/>
            <a:ext cx="778674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Let’s sing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“Do you like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en-US" smtClean="0">
                <a:solidFill>
                  <a:srgbClr val="C00000"/>
                </a:solidFill>
              </a:rPr>
              <a:t>broccoli </a:t>
            </a:r>
            <a:r>
              <a:rPr lang="en-US" smtClean="0">
                <a:solidFill>
                  <a:srgbClr val="C00000"/>
                </a:solidFill>
              </a:rPr>
              <a:t>ice cream</a:t>
            </a:r>
            <a:r>
              <a:rPr lang="ru-RU" dirty="0" smtClean="0">
                <a:solidFill>
                  <a:srgbClr val="C00000"/>
                </a:solidFill>
              </a:rPr>
              <a:t>?</a:t>
            </a:r>
            <a:r>
              <a:rPr lang="en-US" dirty="0" smtClean="0">
                <a:solidFill>
                  <a:srgbClr val="C00000"/>
                </a:solidFill>
              </a:rPr>
              <a:t>”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Picture 2" descr="C:\Users\Иришка\Desktop\Pizza-helps-in-preventing-Cancer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26752">
            <a:off x="1937605" y="5042246"/>
            <a:ext cx="1736490" cy="12892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5" descr="C:\Users\Иришка\Desktop\main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01530">
            <a:off x="383338" y="4143004"/>
            <a:ext cx="1755296" cy="12156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3" descr="C:\Users\Иришка\Desktop\Bananas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70233">
            <a:off x="4214111" y="4849961"/>
            <a:ext cx="1823185" cy="13673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4" descr="C:\Users\Иришка\Desktop\ga2_1_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4500570"/>
            <a:ext cx="1738989" cy="12254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98" name="Picture 2" descr="C:\Users\Иришка\Desktop\1249296651_x_c79a85f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38903">
            <a:off x="2401155" y="1998297"/>
            <a:ext cx="1239821" cy="19228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99" name="Picture 3" descr="C:\Users\Иришка\Desktop\389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870493">
            <a:off x="393420" y="1890444"/>
            <a:ext cx="1800210" cy="12144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00" name="Picture 4" descr="C:\Users\Иришка\Desktop\-va74ZETKkc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8138">
            <a:off x="6129620" y="2200539"/>
            <a:ext cx="1764151" cy="17641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01" name="Picture 5" descr="C:\Users\Иришка\Desktop\79173416_4453387_0_1b747_cd890f73_X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894893">
            <a:off x="4555099" y="1821962"/>
            <a:ext cx="1904348" cy="14330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39000" cy="605808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The song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214422"/>
            <a:ext cx="7239000" cy="524131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Do you like broccoli?</a:t>
            </a:r>
            <a:br>
              <a:rPr lang="en-US" dirty="0" smtClean="0"/>
            </a:br>
            <a:r>
              <a:rPr lang="en-US" dirty="0" smtClean="0"/>
              <a:t>Yes, I do! </a:t>
            </a:r>
            <a:br>
              <a:rPr lang="en-US" dirty="0" smtClean="0"/>
            </a:br>
            <a:r>
              <a:rPr lang="en-US" dirty="0" smtClean="0"/>
              <a:t>Do you like ice cream?</a:t>
            </a:r>
            <a:br>
              <a:rPr lang="en-US" dirty="0" smtClean="0"/>
            </a:br>
            <a:r>
              <a:rPr lang="en-US" dirty="0" smtClean="0"/>
              <a:t>Yes, I do!</a:t>
            </a:r>
            <a:br>
              <a:rPr lang="en-US" dirty="0" smtClean="0"/>
            </a:br>
            <a:r>
              <a:rPr lang="en-US" dirty="0" smtClean="0"/>
              <a:t>Do you like broccoli ice cream?</a:t>
            </a:r>
            <a:br>
              <a:rPr lang="en-US" dirty="0" smtClean="0"/>
            </a:br>
            <a:r>
              <a:rPr lang="en-US" dirty="0" smtClean="0"/>
              <a:t>No, I don't. Yucky!</a:t>
            </a:r>
            <a:endParaRPr lang="ru-RU" dirty="0" smtClean="0"/>
          </a:p>
          <a:p>
            <a:r>
              <a:rPr lang="en-US" dirty="0" smtClean="0"/>
              <a:t>Do you like donuts?</a:t>
            </a:r>
            <a:br>
              <a:rPr lang="en-US" dirty="0" smtClean="0"/>
            </a:br>
            <a:r>
              <a:rPr lang="en-US" dirty="0" smtClean="0"/>
              <a:t>Yes, I do!</a:t>
            </a:r>
            <a:br>
              <a:rPr lang="en-US" dirty="0" smtClean="0"/>
            </a:br>
            <a:r>
              <a:rPr lang="en-US" dirty="0" smtClean="0"/>
              <a:t>Do you like juice?</a:t>
            </a:r>
            <a:br>
              <a:rPr lang="en-US" dirty="0" smtClean="0"/>
            </a:br>
            <a:r>
              <a:rPr lang="en-US" dirty="0" smtClean="0"/>
              <a:t>Yes, I do!</a:t>
            </a:r>
            <a:br>
              <a:rPr lang="en-US" dirty="0" smtClean="0"/>
            </a:br>
            <a:r>
              <a:rPr lang="en-US" dirty="0" smtClean="0"/>
              <a:t>Do you like donut juice? </a:t>
            </a:r>
            <a:br>
              <a:rPr lang="en-US" dirty="0" smtClean="0"/>
            </a:br>
            <a:r>
              <a:rPr lang="en-US" dirty="0" smtClean="0"/>
              <a:t>No, I don't. </a:t>
            </a:r>
            <a:r>
              <a:rPr lang="ru-RU" dirty="0" err="1" smtClean="0"/>
              <a:t>Yucky</a:t>
            </a:r>
            <a:r>
              <a:rPr lang="ru-RU" dirty="0" smtClean="0"/>
              <a:t>!</a:t>
            </a:r>
          </a:p>
          <a:p>
            <a:r>
              <a:rPr lang="ru-RU" dirty="0" err="1" smtClean="0"/>
              <a:t>Do</a:t>
            </a:r>
            <a:r>
              <a:rPr lang="ru-RU" dirty="0" smtClean="0"/>
              <a:t> you </a:t>
            </a:r>
            <a:r>
              <a:rPr lang="ru-RU" dirty="0" err="1" smtClean="0"/>
              <a:t>like</a:t>
            </a:r>
            <a:r>
              <a:rPr lang="ru-RU" dirty="0" smtClean="0"/>
              <a:t> </a:t>
            </a:r>
            <a:r>
              <a:rPr lang="ru-RU" dirty="0" err="1" smtClean="0"/>
              <a:t>popcorn</a:t>
            </a:r>
            <a:r>
              <a:rPr lang="ru-RU" dirty="0" smtClean="0"/>
              <a:t>?</a:t>
            </a:r>
            <a:br>
              <a:rPr lang="ru-RU" dirty="0" smtClean="0"/>
            </a:br>
            <a:r>
              <a:rPr lang="en-US" dirty="0" smtClean="0"/>
              <a:t>Yes, I do!</a:t>
            </a:r>
            <a:br>
              <a:rPr lang="en-US" dirty="0" smtClean="0"/>
            </a:br>
            <a:r>
              <a:rPr lang="en-US" dirty="0" smtClean="0"/>
              <a:t>Do you like pizza?</a:t>
            </a:r>
            <a:br>
              <a:rPr lang="en-US" dirty="0" smtClean="0"/>
            </a:br>
            <a:r>
              <a:rPr lang="en-US" dirty="0" smtClean="0"/>
              <a:t>Yes, I do!</a:t>
            </a:r>
            <a:br>
              <a:rPr lang="en-US" dirty="0" smtClean="0"/>
            </a:br>
            <a:r>
              <a:rPr lang="en-US" dirty="0" smtClean="0"/>
              <a:t>Do you like popcorn pizza? </a:t>
            </a:r>
            <a:br>
              <a:rPr lang="en-US" dirty="0" smtClean="0"/>
            </a:br>
            <a:r>
              <a:rPr lang="en-US" dirty="0" smtClean="0"/>
              <a:t>No, I don't. Yucky!</a:t>
            </a:r>
            <a:endParaRPr lang="ru-RU" dirty="0" smtClean="0"/>
          </a:p>
          <a:p>
            <a:r>
              <a:rPr lang="en-US" dirty="0" smtClean="0"/>
              <a:t>Do you like bananas?</a:t>
            </a:r>
            <a:br>
              <a:rPr lang="en-US" dirty="0" smtClean="0"/>
            </a:br>
            <a:r>
              <a:rPr lang="en-US" dirty="0" smtClean="0"/>
              <a:t>Yes, I do!</a:t>
            </a:r>
            <a:br>
              <a:rPr lang="en-US" dirty="0" smtClean="0"/>
            </a:br>
            <a:r>
              <a:rPr lang="en-US" dirty="0" smtClean="0"/>
              <a:t>Do you like soup?</a:t>
            </a:r>
            <a:br>
              <a:rPr lang="en-US" dirty="0" smtClean="0"/>
            </a:br>
            <a:r>
              <a:rPr lang="en-US" dirty="0" smtClean="0"/>
              <a:t>Yes, I do!</a:t>
            </a:r>
            <a:br>
              <a:rPr lang="en-US" dirty="0" smtClean="0"/>
            </a:br>
            <a:r>
              <a:rPr lang="en-US" dirty="0" smtClean="0"/>
              <a:t>Do you like banana soup? </a:t>
            </a:r>
            <a:br>
              <a:rPr lang="en-US" dirty="0" smtClean="0"/>
            </a:br>
            <a:r>
              <a:rPr lang="ru-RU" dirty="0" err="1" smtClean="0"/>
              <a:t>No</a:t>
            </a:r>
            <a:r>
              <a:rPr lang="ru-RU" dirty="0" smtClean="0"/>
              <a:t>, I </a:t>
            </a:r>
            <a:r>
              <a:rPr lang="ru-RU" dirty="0" err="1" smtClean="0"/>
              <a:t>don't</a:t>
            </a:r>
            <a:r>
              <a:rPr lang="ru-RU" dirty="0" smtClean="0"/>
              <a:t>. </a:t>
            </a:r>
            <a:r>
              <a:rPr lang="ru-RU" dirty="0" err="1" smtClean="0"/>
              <a:t>Yucky</a:t>
            </a:r>
            <a:r>
              <a:rPr lang="ru-RU" dirty="0" smtClean="0"/>
              <a:t>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858</TotalTime>
  <Words>189</Words>
  <Application>Microsoft Office PowerPoint</Application>
  <PresentationFormat>Экран (4:3)</PresentationFormat>
  <Paragraphs>77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  употребление Количественных местоимений many, much, a lot of</vt:lpstr>
      <vt:lpstr>существительные</vt:lpstr>
      <vt:lpstr>Множественное число</vt:lpstr>
      <vt:lpstr>Вопросительные и отрицательные предложения</vt:lpstr>
      <vt:lpstr>Утвердительные предложения</vt:lpstr>
      <vt:lpstr>Распределите продукты по корзинкам</vt:lpstr>
      <vt:lpstr>Вставьте many, much, a lot of</vt:lpstr>
      <vt:lpstr>Let’s sing  “Do you like broccoli ice cream?”</vt:lpstr>
      <vt:lpstr>The song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Иришка</cp:lastModifiedBy>
  <cp:revision>100</cp:revision>
  <dcterms:created xsi:type="dcterms:W3CDTF">2010-07-31T06:18:05Z</dcterms:created>
  <dcterms:modified xsi:type="dcterms:W3CDTF">2015-01-31T20:45:20Z</dcterms:modified>
</cp:coreProperties>
</file>