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2" r:id="rId3"/>
    <p:sldId id="261" r:id="rId4"/>
    <p:sldId id="260" r:id="rId5"/>
    <p:sldId id="258" r:id="rId6"/>
    <p:sldId id="259" r:id="rId7"/>
    <p:sldId id="257" r:id="rId8"/>
    <p:sldId id="267" r:id="rId9"/>
    <p:sldId id="268" r:id="rId10"/>
    <p:sldId id="269" r:id="rId11"/>
    <p:sldId id="270" r:id="rId12"/>
    <p:sldId id="271" r:id="rId13"/>
    <p:sldId id="275" r:id="rId14"/>
    <p:sldId id="266" r:id="rId15"/>
    <p:sldId id="263" r:id="rId16"/>
    <p:sldId id="265" r:id="rId17"/>
    <p:sldId id="264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19DE6E-9160-470B-9E58-73E3FAE86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29B27-3D61-4803-848F-7D60EBFF8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AF114-6228-4FEB-8C8B-36FA15335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A8122-BE6C-4828-BBB5-2E5535C37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7700-AA8E-4AF9-82BC-E932A94CB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73AA-0520-4B65-82E7-716D14243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9B57E-8C35-45DB-9CCD-F86343826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78646-B348-4FC1-89A4-D19E0B4D7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95D8F-13E0-44B2-984E-5ED500F5B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A950-4B6B-486F-B966-861C76102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4D12D-F919-4B44-8740-B793B1E36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D787A63-0575-4521-877D-EE4BE953B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13" Type="http://schemas.openxmlformats.org/officeDocument/2006/relationships/image" Target="../media/image36.gif"/><Relationship Id="rId18" Type="http://schemas.openxmlformats.org/officeDocument/2006/relationships/image" Target="../media/image41.gif"/><Relationship Id="rId26" Type="http://schemas.openxmlformats.org/officeDocument/2006/relationships/image" Target="../media/image49.gif"/><Relationship Id="rId3" Type="http://schemas.openxmlformats.org/officeDocument/2006/relationships/image" Target="../media/image28.gif"/><Relationship Id="rId21" Type="http://schemas.openxmlformats.org/officeDocument/2006/relationships/image" Target="../media/image44.gif"/><Relationship Id="rId7" Type="http://schemas.openxmlformats.org/officeDocument/2006/relationships/image" Target="../media/image30.gif"/><Relationship Id="rId12" Type="http://schemas.openxmlformats.org/officeDocument/2006/relationships/image" Target="../media/image35.gif"/><Relationship Id="rId17" Type="http://schemas.openxmlformats.org/officeDocument/2006/relationships/image" Target="../media/image40.gif"/><Relationship Id="rId25" Type="http://schemas.openxmlformats.org/officeDocument/2006/relationships/image" Target="../media/image48.gif"/><Relationship Id="rId2" Type="http://schemas.openxmlformats.org/officeDocument/2006/relationships/image" Target="../media/image25.gif"/><Relationship Id="rId16" Type="http://schemas.openxmlformats.org/officeDocument/2006/relationships/image" Target="../media/image39.gif"/><Relationship Id="rId20" Type="http://schemas.openxmlformats.org/officeDocument/2006/relationships/image" Target="../media/image4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gif"/><Relationship Id="rId11" Type="http://schemas.openxmlformats.org/officeDocument/2006/relationships/image" Target="../media/image34.gif"/><Relationship Id="rId24" Type="http://schemas.openxmlformats.org/officeDocument/2006/relationships/image" Target="../media/image47.gif"/><Relationship Id="rId5" Type="http://schemas.openxmlformats.org/officeDocument/2006/relationships/image" Target="../media/image29.gif"/><Relationship Id="rId15" Type="http://schemas.openxmlformats.org/officeDocument/2006/relationships/image" Target="../media/image38.gif"/><Relationship Id="rId23" Type="http://schemas.openxmlformats.org/officeDocument/2006/relationships/image" Target="../media/image46.gif"/><Relationship Id="rId10" Type="http://schemas.openxmlformats.org/officeDocument/2006/relationships/image" Target="../media/image33.gif"/><Relationship Id="rId19" Type="http://schemas.openxmlformats.org/officeDocument/2006/relationships/image" Target="../media/image42.gif"/><Relationship Id="rId4" Type="http://schemas.openxmlformats.org/officeDocument/2006/relationships/image" Target="../media/image26.gif"/><Relationship Id="rId9" Type="http://schemas.openxmlformats.org/officeDocument/2006/relationships/image" Target="../media/image32.gif"/><Relationship Id="rId14" Type="http://schemas.openxmlformats.org/officeDocument/2006/relationships/image" Target="../media/image37.gif"/><Relationship Id="rId22" Type="http://schemas.openxmlformats.org/officeDocument/2006/relationships/image" Target="../media/image45.gif"/><Relationship Id="rId27" Type="http://schemas.openxmlformats.org/officeDocument/2006/relationships/image" Target="../media/image50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8077200" cy="24542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en-US" sz="6600" u="sng" dirty="0" smtClean="0"/>
              <a:t>NUMERALS</a:t>
            </a:r>
            <a:r>
              <a:rPr lang="ru-RU" sz="6600" b="0" u="sng" dirty="0" smtClean="0"/>
              <a:t/>
            </a:r>
            <a:br>
              <a:rPr lang="ru-RU" sz="6600" b="0" u="sng" dirty="0" smtClean="0"/>
            </a:br>
            <a:r>
              <a:rPr lang="ru-RU" sz="6600" b="0" dirty="0" smtClean="0"/>
              <a:t/>
            </a:r>
            <a:br>
              <a:rPr lang="ru-RU" sz="6600" b="0" dirty="0" smtClean="0"/>
            </a:br>
            <a:r>
              <a:rPr lang="en-US" sz="2800" b="0" dirty="0" err="1" smtClean="0">
                <a:latin typeface="Bell MT" pitchFamily="18" charset="0"/>
              </a:rPr>
              <a:t>Muradyan</a:t>
            </a:r>
            <a:r>
              <a:rPr lang="en-US" sz="2800" b="0" dirty="0" smtClean="0">
                <a:latin typeface="Bell MT" pitchFamily="18" charset="0"/>
              </a:rPr>
              <a:t> Liana</a:t>
            </a:r>
            <a:r>
              <a:rPr lang="ru-RU" sz="2800" b="0" dirty="0" smtClean="0"/>
              <a:t> </a:t>
            </a:r>
            <a:r>
              <a:rPr lang="ru-RU" sz="2800" b="0" dirty="0" smtClean="0"/>
              <a:t>3 </a:t>
            </a:r>
            <a:r>
              <a:rPr lang="ru-RU" sz="2800" b="0" dirty="0" smtClean="0"/>
              <a:t>«</a:t>
            </a:r>
            <a:r>
              <a:rPr lang="en-US" sz="2800" b="0" dirty="0" smtClean="0">
                <a:latin typeface="Bell MT" pitchFamily="18" charset="0"/>
              </a:rPr>
              <a:t>D</a:t>
            </a:r>
            <a:r>
              <a:rPr lang="ru-RU" sz="2800" b="0" dirty="0" smtClean="0"/>
              <a:t>»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en-US" sz="2800" b="0" dirty="0" err="1" smtClean="0">
                <a:latin typeface="Bell MT" pitchFamily="18" charset="0"/>
              </a:rPr>
              <a:t>Savchenko</a:t>
            </a:r>
            <a:r>
              <a:rPr lang="en-US" sz="2800" b="0" dirty="0" smtClean="0">
                <a:latin typeface="Bell MT" pitchFamily="18" charset="0"/>
              </a:rPr>
              <a:t> </a:t>
            </a:r>
            <a:r>
              <a:rPr lang="en-US" sz="2800" b="0" dirty="0" err="1" smtClean="0">
                <a:latin typeface="Bell MT" pitchFamily="18" charset="0"/>
              </a:rPr>
              <a:t>Danila</a:t>
            </a:r>
            <a:r>
              <a:rPr lang="en-US" sz="2800" b="0" dirty="0" smtClean="0">
                <a:latin typeface="Bell MT" pitchFamily="18" charset="0"/>
              </a:rPr>
              <a:t> </a:t>
            </a:r>
            <a:r>
              <a:rPr lang="ru-RU" sz="2800" b="0" dirty="0" smtClean="0"/>
              <a:t>3 «</a:t>
            </a:r>
            <a:r>
              <a:rPr lang="en-US" sz="2800" b="0" dirty="0" smtClean="0">
                <a:latin typeface="Bell MT" pitchFamily="18" charset="0"/>
              </a:rPr>
              <a:t>D</a:t>
            </a:r>
            <a:r>
              <a:rPr lang="ru-RU" sz="2800" b="0" dirty="0" smtClean="0"/>
              <a:t>»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en-US" sz="2800" b="0" dirty="0" err="1" smtClean="0">
                <a:latin typeface="Bell MT" pitchFamily="18" charset="0"/>
              </a:rPr>
              <a:t>Makhortov</a:t>
            </a:r>
            <a:r>
              <a:rPr lang="en-US" sz="2800" b="0" dirty="0" smtClean="0">
                <a:latin typeface="Bell MT" pitchFamily="18" charset="0"/>
              </a:rPr>
              <a:t> Denis </a:t>
            </a:r>
            <a:r>
              <a:rPr lang="ru-RU" sz="2800" b="0" dirty="0" smtClean="0"/>
              <a:t>3 «</a:t>
            </a:r>
            <a:r>
              <a:rPr lang="en-US" sz="2800" b="0" dirty="0" smtClean="0">
                <a:latin typeface="Bell MT" pitchFamily="18" charset="0"/>
              </a:rPr>
              <a:t>D</a:t>
            </a:r>
            <a:r>
              <a:rPr lang="ru-RU" sz="2800" b="0" dirty="0" smtClean="0"/>
              <a:t>»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en-US" sz="2800" b="0" dirty="0" smtClean="0">
                <a:latin typeface="Bell MT" pitchFamily="18" charset="0"/>
              </a:rPr>
              <a:t> </a:t>
            </a:r>
            <a:r>
              <a:rPr lang="en-US" sz="2800" b="0" dirty="0" smtClean="0">
                <a:latin typeface="Bell MT" pitchFamily="18" charset="0"/>
              </a:rPr>
              <a:t>School </a:t>
            </a:r>
            <a:r>
              <a:rPr lang="ru-RU" sz="2800" b="0" dirty="0" smtClean="0"/>
              <a:t>629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>
                <a:latin typeface="Bell MT" pitchFamily="18" charset="0"/>
              </a:rPr>
              <a:t>Teacher</a:t>
            </a:r>
            <a:r>
              <a:rPr lang="ru-RU" sz="2800" b="0" dirty="0" smtClean="0"/>
              <a:t>: </a:t>
            </a:r>
            <a:r>
              <a:rPr lang="en-US" sz="3600" b="0" dirty="0" err="1" smtClean="0">
                <a:latin typeface="Bell MT" pitchFamily="18" charset="0"/>
              </a:rPr>
              <a:t>Golubeva</a:t>
            </a:r>
            <a:r>
              <a:rPr lang="en-US" sz="3600" b="0" dirty="0" smtClean="0">
                <a:latin typeface="Bell MT" pitchFamily="18" charset="0"/>
              </a:rPr>
              <a:t> </a:t>
            </a:r>
            <a:r>
              <a:rPr lang="en-US" sz="3600" b="0" dirty="0" err="1" smtClean="0">
                <a:latin typeface="Bell MT" pitchFamily="18" charset="0"/>
              </a:rPr>
              <a:t>Yulia</a:t>
            </a:r>
            <a:r>
              <a:rPr lang="en-US" sz="3600" b="0" dirty="0" smtClean="0">
                <a:latin typeface="Bell MT" pitchFamily="18" charset="0"/>
              </a:rPr>
              <a:t> 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Let’s count!</a:t>
            </a:r>
            <a:endParaRPr lang="ru-RU" sz="4800" b="1"/>
          </a:p>
        </p:txBody>
      </p:sp>
      <p:sp>
        <p:nvSpPr>
          <p:cNvPr id="12291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4000" b="1"/>
              <a:t>____carrots</a:t>
            </a:r>
            <a:endParaRPr lang="ru-RU" sz="4000" b="1"/>
          </a:p>
        </p:txBody>
      </p:sp>
      <p:pic>
        <p:nvPicPr>
          <p:cNvPr id="12292" name="Picture 13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4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762000"/>
            <a:ext cx="20558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5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6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1336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7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8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1148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9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0588" y="5451475"/>
            <a:ext cx="190341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20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910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21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6482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22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8956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23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192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24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8288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25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048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26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1054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27" descr="j021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953000"/>
            <a:ext cx="114141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2819400" y="3048000"/>
            <a:ext cx="163024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15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Let’s count!</a:t>
            </a:r>
            <a:endParaRPr lang="ru-RU" sz="4800" b="1"/>
          </a:p>
        </p:txBody>
      </p:sp>
      <p:sp>
        <p:nvSpPr>
          <p:cNvPr id="13315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4000" b="1"/>
              <a:t>____crocodiles</a:t>
            </a:r>
            <a:endParaRPr lang="ru-RU" sz="4000" b="1"/>
          </a:p>
        </p:txBody>
      </p:sp>
      <p:pic>
        <p:nvPicPr>
          <p:cNvPr id="13316" name="Picture 13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4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4102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5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1148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6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486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7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562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8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1430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9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8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20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21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895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2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3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343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4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5720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5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486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6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819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27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295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28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9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2860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30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0668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2819400" y="3048000"/>
            <a:ext cx="1630245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18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Correct  Thomas!</a:t>
            </a:r>
            <a:endParaRPr lang="ru-RU" sz="4800" b="1"/>
          </a:p>
        </p:txBody>
      </p:sp>
      <p:pic>
        <p:nvPicPr>
          <p:cNvPr id="14339" name="Picture 13" descr="j02152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09600"/>
            <a:ext cx="1947863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281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</a:rPr>
              <a:t>elewen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4343400" y="3581400"/>
            <a:ext cx="236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rgbClr val="FFFF00"/>
                </a:solidFill>
              </a:rPr>
              <a:t>ninteen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4343" name="Text Box 18"/>
          <p:cNvSpPr txBox="1">
            <a:spLocks noChangeArrowheads="1"/>
          </p:cNvSpPr>
          <p:nvPr/>
        </p:nvSpPr>
        <p:spPr bwMode="auto">
          <a:xfrm>
            <a:off x="5181600" y="4648200"/>
            <a:ext cx="304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rgbClr val="FFFF00"/>
                </a:solidFill>
              </a:rPr>
              <a:t>twenti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2001" y="3886200"/>
            <a:ext cx="2438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FF00"/>
                </a:solidFill>
              </a:rPr>
              <a:t>thriteen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8200" y="5029200"/>
            <a:ext cx="312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fivteen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86317" y="1295400"/>
            <a:ext cx="20620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FF00"/>
                </a:solidFill>
              </a:rPr>
              <a:t>sixten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1981200"/>
            <a:ext cx="297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</a:rPr>
              <a:t>eleven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1" y="2590800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FF00"/>
                </a:solidFill>
              </a:rPr>
              <a:t>tvelwe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4801" y="3244334"/>
            <a:ext cx="2285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</a:rPr>
              <a:t>twelve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8200" y="4419601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</a:rPr>
              <a:t>thirteen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1" y="5460326"/>
            <a:ext cx="2209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fifteen</a:t>
            </a:r>
            <a:endParaRPr lang="ru-RU" sz="4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131815" y="1752601"/>
            <a:ext cx="30309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</a:rPr>
              <a:t>sixteen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20407" y="2438400"/>
            <a:ext cx="32947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FF00"/>
                </a:solidFill>
              </a:rPr>
              <a:t>eightteen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57564" y="2819400"/>
            <a:ext cx="3805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</a:rPr>
              <a:t>eighteen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54871" y="4038601"/>
            <a:ext cx="34127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</a:rPr>
              <a:t>nineteen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38800" y="5181600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twenty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3" grpId="0"/>
      <p:bldP spid="13" grpId="0"/>
      <p:bldP spid="15" grpId="0"/>
      <p:bldP spid="16" grpId="1"/>
      <p:bldP spid="12" grpId="0"/>
      <p:bldP spid="14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13" descr="j02152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09600"/>
            <a:ext cx="1947863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18"/>
          <p:cNvSpPr txBox="1">
            <a:spLocks noChangeArrowheads="1"/>
          </p:cNvSpPr>
          <p:nvPr/>
        </p:nvSpPr>
        <p:spPr bwMode="auto">
          <a:xfrm>
            <a:off x="4191000" y="4495800"/>
            <a:ext cx="403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3244334"/>
            <a:ext cx="75442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GREAT!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Какой по порядку?</a:t>
            </a:r>
            <a:br>
              <a:rPr lang="ru-RU" sz="4800" dirty="0" smtClean="0"/>
            </a:br>
            <a:r>
              <a:rPr lang="en-US" sz="4800" dirty="0" smtClean="0"/>
              <a:t>Ordinal Numerals</a:t>
            </a:r>
            <a:br>
              <a:rPr lang="en-US" sz="4800" dirty="0" smtClean="0"/>
            </a:br>
            <a:endParaRPr lang="ru-RU" sz="48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48768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/>
              <a:t>the first </a:t>
            </a:r>
            <a:r>
              <a:rPr lang="en-US" sz="3600" b="1" dirty="0" smtClean="0"/>
              <a:t>(1-</a:t>
            </a:r>
            <a:r>
              <a:rPr lang="ru-RU" sz="3600" b="1" dirty="0" err="1" smtClean="0"/>
              <a:t>ый</a:t>
            </a:r>
            <a:r>
              <a:rPr lang="en-US" sz="3600" b="1" dirty="0" smtClean="0"/>
              <a:t>)</a:t>
            </a:r>
          </a:p>
          <a:p>
            <a:pPr eaLnBrk="1" hangingPunct="1">
              <a:defRPr/>
            </a:pPr>
            <a:r>
              <a:rPr lang="en-US" sz="4800" b="1" dirty="0" smtClean="0"/>
              <a:t>the second</a:t>
            </a:r>
            <a:r>
              <a:rPr lang="ru-RU" sz="4800" b="1" dirty="0" smtClean="0"/>
              <a:t> </a:t>
            </a:r>
            <a:r>
              <a:rPr lang="ru-RU" sz="3600" b="1" dirty="0" smtClean="0"/>
              <a:t>(2-ой)</a:t>
            </a:r>
            <a:endParaRPr lang="en-US" sz="3600" b="1" dirty="0" smtClean="0"/>
          </a:p>
          <a:p>
            <a:pPr eaLnBrk="1" hangingPunct="1">
              <a:defRPr/>
            </a:pPr>
            <a:r>
              <a:rPr lang="en-US" sz="4800" b="1" dirty="0" smtClean="0"/>
              <a:t>the</a:t>
            </a:r>
            <a:r>
              <a:rPr lang="ru-RU" sz="4800" b="1" dirty="0" smtClean="0"/>
              <a:t> </a:t>
            </a:r>
            <a:r>
              <a:rPr lang="en-US" sz="4800" b="1" dirty="0" smtClean="0"/>
              <a:t>third</a:t>
            </a:r>
            <a:r>
              <a:rPr lang="ru-RU" sz="4800" b="1" dirty="0" smtClean="0"/>
              <a:t> </a:t>
            </a:r>
            <a:r>
              <a:rPr lang="ru-RU" sz="3600" b="1" dirty="0" smtClean="0"/>
              <a:t>(3-ий)</a:t>
            </a:r>
            <a:endParaRPr lang="en-US" sz="36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4800" b="1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486400" y="1981200"/>
            <a:ext cx="36576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four</a:t>
            </a: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fif</a:t>
            </a: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six</a:t>
            </a: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seven</a:t>
            </a: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…</a:t>
            </a:r>
            <a:r>
              <a:rPr lang="en-US" sz="40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endParaRPr lang="en-US" sz="4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40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  <p:bldP spid="225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Which is Tom?</a:t>
            </a:r>
            <a:endParaRPr lang="ru-RU" sz="4000" smtClean="0">
              <a:solidFill>
                <a:srgbClr val="FF0000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88925" y="914400"/>
            <a:ext cx="8855075" cy="2241550"/>
            <a:chOff x="182" y="576"/>
            <a:chExt cx="5578" cy="1412"/>
          </a:xfrm>
        </p:grpSpPr>
        <p:grpSp>
          <p:nvGrpSpPr>
            <p:cNvPr id="16390" name="Group 7"/>
            <p:cNvGrpSpPr>
              <a:grpSpLocks/>
            </p:cNvGrpSpPr>
            <p:nvPr/>
          </p:nvGrpSpPr>
          <p:grpSpPr bwMode="auto">
            <a:xfrm>
              <a:off x="182" y="576"/>
              <a:ext cx="5578" cy="991"/>
              <a:chOff x="96" y="1008"/>
              <a:chExt cx="5578" cy="991"/>
            </a:xfrm>
          </p:grpSpPr>
          <p:pic>
            <p:nvPicPr>
              <p:cNvPr id="16398" name="Picture 5" descr="j034553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6" y="1008"/>
                <a:ext cx="2794" cy="99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6399" name="Picture 6" descr="j034553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80" y="1008"/>
                <a:ext cx="2794" cy="99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16391" name="Group 15"/>
            <p:cNvGrpSpPr>
              <a:grpSpLocks/>
            </p:cNvGrpSpPr>
            <p:nvPr/>
          </p:nvGrpSpPr>
          <p:grpSpPr bwMode="auto">
            <a:xfrm>
              <a:off x="240" y="1584"/>
              <a:ext cx="5424" cy="404"/>
              <a:chOff x="192" y="2064"/>
              <a:chExt cx="5424" cy="404"/>
            </a:xfrm>
          </p:grpSpPr>
          <p:sp>
            <p:nvSpPr>
              <p:cNvPr id="16392" name="Text Box 8"/>
              <p:cNvSpPr txBox="1">
                <a:spLocks noChangeArrowheads="1"/>
              </p:cNvSpPr>
              <p:nvPr/>
            </p:nvSpPr>
            <p:spPr bwMode="auto">
              <a:xfrm>
                <a:off x="192" y="206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Tom</a:t>
                </a:r>
                <a:endParaRPr lang="ru-RU" sz="3600" b="1"/>
              </a:p>
            </p:txBody>
          </p:sp>
          <p:sp>
            <p:nvSpPr>
              <p:cNvPr id="16393" name="Text Box 9"/>
              <p:cNvSpPr txBox="1">
                <a:spLocks noChangeArrowheads="1"/>
              </p:cNvSpPr>
              <p:nvPr/>
            </p:nvSpPr>
            <p:spPr bwMode="auto">
              <a:xfrm>
                <a:off x="1152" y="206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John</a:t>
                </a:r>
                <a:endParaRPr lang="ru-RU" sz="3600" b="1"/>
              </a:p>
            </p:txBody>
          </p:sp>
          <p:sp>
            <p:nvSpPr>
              <p:cNvPr id="16394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064"/>
                <a:ext cx="81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Nick</a:t>
                </a:r>
                <a:endParaRPr lang="ru-RU" sz="3600" b="1"/>
              </a:p>
            </p:txBody>
          </p:sp>
          <p:sp>
            <p:nvSpPr>
              <p:cNvPr id="16395" name="Text Box 11"/>
              <p:cNvSpPr txBox="1">
                <a:spLocks noChangeArrowheads="1"/>
              </p:cNvSpPr>
              <p:nvPr/>
            </p:nvSpPr>
            <p:spPr bwMode="auto">
              <a:xfrm>
                <a:off x="3024" y="206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Sam</a:t>
                </a:r>
                <a:endParaRPr lang="ru-RU" sz="3600" b="1"/>
              </a:p>
            </p:txBody>
          </p:sp>
          <p:sp>
            <p:nvSpPr>
              <p:cNvPr id="16396" name="Text Box 12"/>
              <p:cNvSpPr txBox="1">
                <a:spLocks noChangeArrowheads="1"/>
              </p:cNvSpPr>
              <p:nvPr/>
            </p:nvSpPr>
            <p:spPr bwMode="auto">
              <a:xfrm>
                <a:off x="3984" y="206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Ram</a:t>
                </a:r>
                <a:endParaRPr lang="ru-RU" sz="3600" b="1"/>
              </a:p>
            </p:txBody>
          </p:sp>
          <p:sp>
            <p:nvSpPr>
              <p:cNvPr id="16397" name="Text Box 13"/>
              <p:cNvSpPr txBox="1">
                <a:spLocks noChangeArrowheads="1"/>
              </p:cNvSpPr>
              <p:nvPr/>
            </p:nvSpPr>
            <p:spPr bwMode="auto">
              <a:xfrm>
                <a:off x="4896" y="206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Jack</a:t>
                </a:r>
                <a:endParaRPr lang="ru-RU" sz="3600" b="1"/>
              </a:p>
            </p:txBody>
          </p:sp>
        </p:grpSp>
      </p:grp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81000" y="3429000"/>
            <a:ext cx="5181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Tom is </a:t>
            </a:r>
            <a:r>
              <a:rPr lang="en-US" sz="3200" b="1" u="sng" dirty="0"/>
              <a:t>the first</a:t>
            </a:r>
            <a:r>
              <a:rPr lang="en-US" sz="3200" b="1" dirty="0"/>
              <a:t>. (the 1</a:t>
            </a:r>
            <a:r>
              <a:rPr lang="en-US" sz="3200" b="1" baseline="30000" dirty="0"/>
              <a:t>st</a:t>
            </a:r>
            <a:r>
              <a:rPr lang="en-US" sz="3200" b="1" dirty="0"/>
              <a:t>)</a:t>
            </a:r>
          </a:p>
          <a:p>
            <a:pPr>
              <a:spcBef>
                <a:spcPct val="50000"/>
              </a:spcBef>
            </a:pPr>
            <a:r>
              <a:rPr lang="en-US" sz="3200" b="1" dirty="0"/>
              <a:t>John is </a:t>
            </a:r>
            <a:r>
              <a:rPr lang="en-US" sz="3200" b="1" u="sng" dirty="0"/>
              <a:t>the second. (the 2</a:t>
            </a:r>
            <a:r>
              <a:rPr lang="en-US" sz="3200" b="1" u="sng" baseline="30000" dirty="0"/>
              <a:t>nd</a:t>
            </a:r>
            <a:r>
              <a:rPr lang="en-US" sz="3200" b="1" u="sng" dirty="0"/>
              <a:t> )</a:t>
            </a:r>
          </a:p>
          <a:p>
            <a:pPr>
              <a:spcBef>
                <a:spcPct val="50000"/>
              </a:spcBef>
            </a:pPr>
            <a:r>
              <a:rPr lang="en-US" sz="3200" b="1" dirty="0"/>
              <a:t>Nick is </a:t>
            </a:r>
            <a:r>
              <a:rPr lang="en-US" sz="3200" b="1" u="sng" dirty="0"/>
              <a:t>the third</a:t>
            </a:r>
            <a:r>
              <a:rPr lang="en-US" sz="3200" b="1" dirty="0"/>
              <a:t>. (the 3</a:t>
            </a:r>
            <a:r>
              <a:rPr lang="en-US" sz="3200" b="1" baseline="30000" dirty="0"/>
              <a:t>rd</a:t>
            </a:r>
            <a:r>
              <a:rPr lang="en-US" sz="3200" b="1" dirty="0"/>
              <a:t>)</a:t>
            </a:r>
            <a:endParaRPr lang="ru-RU" sz="3200" b="1" dirty="0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638800" y="4038600"/>
            <a:ext cx="3505200" cy="20526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4 + th =  the four</a:t>
            </a:r>
            <a:r>
              <a:rPr lang="en-US" sz="3200" b="1" u="sng">
                <a:solidFill>
                  <a:schemeClr val="bg1"/>
                </a:solidFill>
              </a:rPr>
              <a:t>th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5 + th = the fif</a:t>
            </a:r>
            <a:r>
              <a:rPr lang="en-US" sz="3200" b="1" u="sng">
                <a:solidFill>
                  <a:schemeClr val="bg1"/>
                </a:solidFill>
              </a:rPr>
              <a:t>th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6 + th = the six</a:t>
            </a:r>
            <a:r>
              <a:rPr lang="en-US" sz="3200" b="1" u="sng">
                <a:solidFill>
                  <a:schemeClr val="bg1"/>
                </a:solidFill>
              </a:rPr>
              <a:t>th</a:t>
            </a:r>
            <a:endParaRPr lang="ru-RU" sz="3200" b="1" u="sng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46" grpId="0"/>
      <p:bldP spid="184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j028327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j028327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066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j028327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1430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609600" y="32004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The letter </a:t>
            </a:r>
            <a:r>
              <a:rPr lang="en-US" sz="4000" b="1" dirty="0">
                <a:solidFill>
                  <a:srgbClr val="FF0000"/>
                </a:solidFill>
              </a:rPr>
              <a:t>“ A ”</a:t>
            </a:r>
            <a:r>
              <a:rPr lang="en-US" sz="4000" b="1" dirty="0"/>
              <a:t>  is </a:t>
            </a:r>
            <a:r>
              <a:rPr lang="en-US" sz="4000" b="1" dirty="0">
                <a:solidFill>
                  <a:srgbClr val="FF0000"/>
                </a:solidFill>
              </a:rPr>
              <a:t>the first</a:t>
            </a:r>
            <a:r>
              <a:rPr lang="en-US" sz="4000" b="1" dirty="0"/>
              <a:t>.</a:t>
            </a:r>
            <a:endParaRPr lang="ru-RU" sz="4000" b="1" dirty="0"/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609600" y="58674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The letter </a:t>
            </a:r>
            <a:r>
              <a:rPr lang="en-US" sz="4000" b="1" dirty="0">
                <a:solidFill>
                  <a:srgbClr val="FF0000"/>
                </a:solidFill>
              </a:rPr>
              <a:t>“ C ”</a:t>
            </a:r>
            <a:r>
              <a:rPr lang="en-US" sz="4000" b="1" dirty="0"/>
              <a:t>  is </a:t>
            </a:r>
            <a:r>
              <a:rPr lang="en-US" sz="4000" b="1" dirty="0">
                <a:solidFill>
                  <a:srgbClr val="FF0000"/>
                </a:solidFill>
              </a:rPr>
              <a:t>the third</a:t>
            </a:r>
            <a:r>
              <a:rPr lang="en-US" sz="4000" b="1" dirty="0"/>
              <a:t>.</a:t>
            </a:r>
            <a:endParaRPr lang="ru-RU" sz="4000" b="1" dirty="0"/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914400" y="44958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The letter </a:t>
            </a:r>
            <a:r>
              <a:rPr lang="en-US" sz="4000" b="1" dirty="0">
                <a:solidFill>
                  <a:srgbClr val="FF0000"/>
                </a:solidFill>
              </a:rPr>
              <a:t>“ B ”</a:t>
            </a:r>
            <a:r>
              <a:rPr lang="en-US" sz="4000" b="1" dirty="0"/>
              <a:t>  is </a:t>
            </a:r>
            <a:r>
              <a:rPr lang="en-US" sz="4000" b="1" dirty="0">
                <a:solidFill>
                  <a:srgbClr val="FF0000"/>
                </a:solidFill>
              </a:rPr>
              <a:t>the second</a:t>
            </a:r>
            <a:r>
              <a:rPr lang="en-US" sz="4000" b="1" dirty="0"/>
              <a:t>.</a:t>
            </a:r>
            <a:endParaRPr lang="ru-RU" sz="4000" b="1" dirty="0"/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295400" y="2286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/>
              <a:t>Which is  the letter “A”?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/>
      <p:bldP spid="21534" grpId="0"/>
      <p:bldP spid="215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762000" y="1447800"/>
            <a:ext cx="7872413" cy="5181600"/>
            <a:chOff x="288" y="240"/>
            <a:chExt cx="4959" cy="3264"/>
          </a:xfrm>
        </p:grpSpPr>
        <p:pic>
          <p:nvPicPr>
            <p:cNvPr id="18436" name="Picture 4" descr="j0283273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24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7" name="Picture 5" descr="j0283276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384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8" name="Picture 6" descr="j0283275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76" y="24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9" name="Picture 7" descr="j0283277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20" y="240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0" name="Picture 16" descr="j0283274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52" y="336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17" descr="j0283278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40" y="336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18" descr="j0283279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416" y="288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19" descr="j0283280"/>
            <p:cNvPicPr>
              <a:picLocks noChangeAspect="1" noChangeArrowheads="1" noCrop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36" y="1152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20" descr="j0283281"/>
            <p:cNvPicPr>
              <a:picLocks noChangeAspect="1" noChangeArrowheads="1" noCrop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104" y="1248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21" descr="j0283282"/>
            <p:cNvPicPr>
              <a:picLocks noChangeAspect="1" noChangeArrowheads="1" noCrop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728" y="1152"/>
              <a:ext cx="687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6" name="Picture 22" descr="j0283283"/>
            <p:cNvPicPr>
              <a:picLocks noChangeAspect="1" noChangeArrowheads="1" noCrop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544" y="1248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7" name="Picture 23" descr="j0283284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120" y="1200"/>
              <a:ext cx="735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8" name="Picture 24" descr="j0283285"/>
            <p:cNvPicPr>
              <a:picLocks noChangeAspect="1" noChangeArrowheads="1" noCrop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936" y="1344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25" descr="j0283286"/>
            <p:cNvPicPr>
              <a:picLocks noChangeAspect="1" noChangeArrowheads="1" noCrop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560" y="1248"/>
              <a:ext cx="687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0" name="Picture 26" descr="j0283287"/>
            <p:cNvPicPr>
              <a:picLocks noChangeAspect="1" noChangeArrowheads="1" noCrop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88" y="1968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1" name="Picture 27" descr="j0283288"/>
            <p:cNvPicPr>
              <a:picLocks noChangeAspect="1" noChangeArrowheads="1" noCrop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104" y="2064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2" name="Picture 28" descr="j0283289"/>
            <p:cNvPicPr>
              <a:picLocks noChangeAspect="1" noChangeArrowheads="1" noCrop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728" y="2016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3" name="Picture 29" descr="j0283290"/>
            <p:cNvPicPr>
              <a:picLocks noChangeAspect="1" noChangeArrowheads="1" noCrop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496" y="2064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4" name="Picture 30" descr="j0283291"/>
            <p:cNvPicPr>
              <a:picLocks noChangeAspect="1" noChangeArrowheads="1" noCrop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3072" y="2016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5" name="Picture 31" descr="j0283292"/>
            <p:cNvPicPr>
              <a:picLocks noChangeAspect="1" noChangeArrowheads="1" noCrop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3888" y="2112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6" name="Picture 32" descr="j0283293"/>
            <p:cNvPicPr>
              <a:picLocks noChangeAspect="1" noChangeArrowheads="1" noCrop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560" y="2016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7" name="Picture 33" descr="j0283294"/>
            <p:cNvPicPr>
              <a:picLocks noChangeAspect="1" noChangeArrowheads="1" noCrop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288" y="2784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8" name="Picture 34" descr="j0283295"/>
            <p:cNvPicPr>
              <a:picLocks noChangeAspect="1" noChangeArrowheads="1" noCrop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1056" y="2832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9" name="Picture 35" descr="j0283296"/>
            <p:cNvPicPr>
              <a:picLocks noChangeAspect="1" noChangeArrowheads="1" noCrop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1728" y="2832"/>
              <a:ext cx="62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0" name="Picture 36" descr="j0283297"/>
            <p:cNvPicPr>
              <a:picLocks noChangeAspect="1" noChangeArrowheads="1" noCrop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2448" y="2880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1" name="Picture 37" descr="j0283298"/>
            <p:cNvPicPr>
              <a:picLocks noChangeAspect="1" noChangeArrowheads="1" noCrop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3168" y="2880"/>
              <a:ext cx="62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57200" y="3048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The letter “ </a:t>
            </a:r>
            <a:r>
              <a:rPr lang="en-US" sz="4000" b="1" u="sng" dirty="0" smtClean="0"/>
              <a:t>__D__ </a:t>
            </a:r>
            <a:r>
              <a:rPr lang="en-US" sz="4000" b="1" dirty="0"/>
              <a:t>”  is the </a:t>
            </a:r>
            <a:r>
              <a:rPr lang="en-US" sz="4000" b="1" u="sng" dirty="0" smtClean="0"/>
              <a:t>__4_th</a:t>
            </a:r>
            <a:r>
              <a:rPr lang="en-US" sz="4000" b="1" dirty="0"/>
              <a:t>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6725"/>
            <a:ext cx="8077200" cy="298767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/>
              <a:t>WELL DONE! </a:t>
            </a:r>
            <a:endParaRPr lang="ru-RU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j017829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648200"/>
            <a:ext cx="12763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j017830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676400"/>
            <a:ext cx="1123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j017829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j0178298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4572000"/>
            <a:ext cx="10191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 descr="j0178300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685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j0178302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541020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j0178303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0" y="5410200"/>
            <a:ext cx="10191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 descr="j017830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3048000"/>
            <a:ext cx="9429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13" descr="j0178305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" y="2590800"/>
            <a:ext cx="10191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62400" y="3124200"/>
            <a:ext cx="1676400" cy="1371600"/>
            <a:chOff x="2670" y="1950"/>
            <a:chExt cx="822" cy="438"/>
          </a:xfrm>
        </p:grpSpPr>
        <p:pic>
          <p:nvPicPr>
            <p:cNvPr id="4109" name="Picture 14" descr="j0178297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70" y="1950"/>
              <a:ext cx="42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15" descr="j0178296"/>
            <p:cNvPicPr>
              <a:picLocks noChangeAspect="1" noChangeArrowheads="1" noCrop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072" y="1968"/>
              <a:ext cx="42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43200" y="304800"/>
            <a:ext cx="3886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/>
              <a:t>Let’s count!</a:t>
            </a:r>
            <a:endParaRPr lang="ru-RU" sz="5400" b="1"/>
          </a:p>
        </p:txBody>
      </p:sp>
      <p:pic>
        <p:nvPicPr>
          <p:cNvPr id="15" name="Picture 15" descr="j0178296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62600" y="1219200"/>
            <a:ext cx="856555" cy="1315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b="1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905000" y="838200"/>
            <a:ext cx="6477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rgbClr val="A50021"/>
                </a:solidFill>
              </a:rPr>
              <a:t>Eleven butterflies</a:t>
            </a:r>
            <a:endParaRPr lang="ru-RU" sz="6600" b="1" dirty="0">
              <a:solidFill>
                <a:srgbClr val="A50021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2209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>
                <a:solidFill>
                  <a:srgbClr val="FF0000"/>
                </a:solidFill>
              </a:rPr>
              <a:t>12</a:t>
            </a:r>
            <a:endParaRPr lang="ru-RU" sz="8000" b="1">
              <a:solidFill>
                <a:srgbClr val="FF0000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676400" y="3429000"/>
            <a:ext cx="7239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rgbClr val="A50021"/>
                </a:solidFill>
              </a:rPr>
              <a:t>Twelve spiders</a:t>
            </a:r>
            <a:endParaRPr lang="ru-RU" sz="8800" b="1" dirty="0">
              <a:solidFill>
                <a:srgbClr val="A50021"/>
              </a:solidFill>
            </a:endParaRPr>
          </a:p>
        </p:txBody>
      </p:sp>
      <p:pic>
        <p:nvPicPr>
          <p:cNvPr id="5126" name="Picture 9" descr="j03033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953000"/>
            <a:ext cx="696913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 descr="j030333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953000"/>
            <a:ext cx="647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1" descr="j030051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57200"/>
            <a:ext cx="819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2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667000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3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175808">
            <a:off x="5619819" y="2681419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4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544630">
            <a:off x="2415955" y="2688316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5" descr="j03033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992709">
            <a:off x="5791200" y="5334000"/>
            <a:ext cx="419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6" descr="j030051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779933">
            <a:off x="8091810" y="5781215"/>
            <a:ext cx="7239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8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325043">
            <a:off x="1066800" y="2667000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9" descr="j03033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953000"/>
            <a:ext cx="60166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20" descr="j03033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876800"/>
            <a:ext cx="7842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1" descr="j030051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81000"/>
            <a:ext cx="79533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28800" y="304800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/>
              <a:t>How many insects?</a:t>
            </a:r>
            <a:endParaRPr lang="ru-RU" sz="4800" b="1" dirty="0"/>
          </a:p>
        </p:txBody>
      </p:sp>
      <p:pic>
        <p:nvPicPr>
          <p:cNvPr id="19" name="Picture 18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325043">
            <a:off x="1899969" y="2175760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8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325043">
            <a:off x="3195371" y="2251959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2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1981200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3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175808">
            <a:off x="6381820" y="3062418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175808">
            <a:off x="7296220" y="3138619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3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175808">
            <a:off x="6991420" y="2224219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3" descr="j028357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175808">
            <a:off x="133419" y="2376619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9" descr="j03033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715000"/>
            <a:ext cx="696913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9" descr="j03033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876800"/>
            <a:ext cx="696913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9" descr="j03033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953000"/>
            <a:ext cx="696913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9" descr="j03033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715000"/>
            <a:ext cx="696913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5" descr="j03033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07291">
            <a:off x="6052842" y="5863192"/>
            <a:ext cx="419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0" descr="j030333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562600"/>
            <a:ext cx="647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0" descr="j030333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5867400"/>
            <a:ext cx="647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smtClean="0"/>
              <a:t>13, 14, 15, 16, 17, 18, 19</a:t>
            </a:r>
            <a:endParaRPr lang="ru-RU" sz="7200" smtClean="0"/>
          </a:p>
        </p:txBody>
      </p:sp>
      <p:pic>
        <p:nvPicPr>
          <p:cNvPr id="13317" name="Picture 5" descr="j02874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642669">
            <a:off x="2590695" y="2408164"/>
            <a:ext cx="441383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19600" y="3276600"/>
            <a:ext cx="426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6000" b="1" dirty="0" smtClean="0">
                <a:solidFill>
                  <a:srgbClr val="FF0000"/>
                </a:solidFill>
              </a:rPr>
              <a:t>    </a:t>
            </a:r>
            <a:r>
              <a:rPr lang="en-US" sz="6000" b="1" dirty="0" smtClean="0">
                <a:solidFill>
                  <a:srgbClr val="FF0000"/>
                </a:solidFill>
              </a:rPr>
              <a:t>+ </a:t>
            </a:r>
            <a:r>
              <a:rPr lang="en-US" sz="6000" b="1" dirty="0">
                <a:solidFill>
                  <a:srgbClr val="FF0000"/>
                </a:solidFill>
              </a:rPr>
              <a:t>teen </a:t>
            </a:r>
            <a:r>
              <a:rPr lang="en-US" sz="6000" b="1" dirty="0" smtClean="0">
                <a:solidFill>
                  <a:srgbClr val="FF0000"/>
                </a:solidFill>
              </a:rPr>
              <a:t>[</a:t>
            </a:r>
            <a:r>
              <a:rPr lang="en-US" sz="6000" b="1" dirty="0" err="1">
                <a:solidFill>
                  <a:srgbClr val="FF0000"/>
                </a:solidFill>
              </a:rPr>
              <a:t>ti:n</a:t>
            </a:r>
            <a:r>
              <a:rPr lang="en-US" sz="6000" b="1" dirty="0">
                <a:solidFill>
                  <a:srgbClr val="FF0000"/>
                </a:solidFill>
              </a:rPr>
              <a:t>]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149" name="Picture 7" descr="j02395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27209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990600" y="37338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 rot="2198948">
            <a:off x="1524000" y="38100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 rot="4365260">
            <a:off x="1661319" y="4206081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 rot="-3388720">
            <a:off x="685007" y="4039394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 rot="-7019118">
            <a:off x="913607" y="4420394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155" name="Rectangle 15"/>
          <p:cNvSpPr>
            <a:spLocks noChangeArrowheads="1"/>
          </p:cNvSpPr>
          <p:nvPr/>
        </p:nvSpPr>
        <p:spPr bwMode="auto">
          <a:xfrm rot="8499094">
            <a:off x="1371600" y="4648200"/>
            <a:ext cx="292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 rot="-9400246">
            <a:off x="1143000" y="46482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8600" y="1295400"/>
            <a:ext cx="8763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thir</a:t>
            </a:r>
            <a:r>
              <a:rPr lang="en-US" sz="4400" b="1" dirty="0" smtClean="0">
                <a:solidFill>
                  <a:srgbClr val="FF0000"/>
                </a:solidFill>
              </a:rPr>
              <a:t>teen  </a:t>
            </a:r>
            <a:r>
              <a:rPr lang="en-US" sz="4400" b="1" dirty="0" smtClean="0"/>
              <a:t>four</a:t>
            </a:r>
            <a:r>
              <a:rPr lang="en-US" sz="4400" b="1" dirty="0" smtClean="0">
                <a:solidFill>
                  <a:srgbClr val="FF0000"/>
                </a:solidFill>
              </a:rPr>
              <a:t>teen    </a:t>
            </a:r>
            <a:r>
              <a:rPr lang="en-US" sz="4400" b="1" dirty="0" smtClean="0"/>
              <a:t>fif</a:t>
            </a:r>
            <a:r>
              <a:rPr lang="en-US" sz="4400" b="1" dirty="0" smtClean="0">
                <a:solidFill>
                  <a:srgbClr val="FF0000"/>
                </a:solidFill>
              </a:rPr>
              <a:t>teen  </a:t>
            </a:r>
            <a:r>
              <a:rPr lang="en-US" sz="4400" b="1" dirty="0" smtClean="0"/>
              <a:t>six</a:t>
            </a:r>
            <a:r>
              <a:rPr lang="en-US" sz="4400" b="1" dirty="0" smtClean="0">
                <a:solidFill>
                  <a:srgbClr val="FF0000"/>
                </a:solidFill>
              </a:rPr>
              <a:t>teen   </a:t>
            </a:r>
            <a:r>
              <a:rPr lang="en-US" sz="4400" b="1" dirty="0" smtClean="0"/>
              <a:t>seven</a:t>
            </a:r>
            <a:r>
              <a:rPr lang="en-US" sz="4400" b="1" dirty="0" smtClean="0">
                <a:solidFill>
                  <a:srgbClr val="FF0000"/>
                </a:solidFill>
              </a:rPr>
              <a:t>teen  </a:t>
            </a:r>
            <a:r>
              <a:rPr lang="en-US" sz="4400" b="1" dirty="0" smtClean="0"/>
              <a:t>eigh</a:t>
            </a:r>
            <a:r>
              <a:rPr lang="en-US" sz="4400" b="1" dirty="0" smtClean="0">
                <a:solidFill>
                  <a:srgbClr val="FF0000"/>
                </a:solidFill>
              </a:rPr>
              <a:t>teen</a:t>
            </a:r>
            <a:r>
              <a:rPr lang="ru-RU" sz="4400" b="1" dirty="0" smtClean="0">
                <a:solidFill>
                  <a:srgbClr val="FF0000"/>
                </a:solidFill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/>
              <a:t>nine</a:t>
            </a:r>
            <a:r>
              <a:rPr lang="en-US" sz="4400" b="1" dirty="0" smtClean="0">
                <a:solidFill>
                  <a:srgbClr val="FF0000"/>
                </a:solidFill>
              </a:rPr>
              <a:t>teen</a:t>
            </a:r>
            <a:r>
              <a:rPr lang="en-US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943600" y="304800"/>
            <a:ext cx="2286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/>
              <a:t>20</a:t>
            </a:r>
            <a:endParaRPr lang="ru-RU" sz="9600" smtClean="0"/>
          </a:p>
        </p:txBody>
      </p:sp>
      <p:pic>
        <p:nvPicPr>
          <p:cNvPr id="11268" name="Picture 4" descr="j03183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76400"/>
            <a:ext cx="64008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8200" y="3810000"/>
            <a:ext cx="3962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rgbClr val="A50021"/>
                </a:solidFill>
              </a:rPr>
              <a:t>+</a:t>
            </a:r>
            <a:r>
              <a:rPr lang="en-US" sz="18800" b="1" dirty="0" err="1">
                <a:solidFill>
                  <a:srgbClr val="A50021"/>
                </a:solidFill>
              </a:rPr>
              <a:t>ty</a:t>
            </a:r>
            <a:endParaRPr lang="ru-RU" sz="18800" b="1" dirty="0">
              <a:solidFill>
                <a:srgbClr val="A50021"/>
              </a:solidFill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0" y="2895600"/>
            <a:ext cx="4953000" cy="1752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/>
              <a:t>Two → twen</a:t>
            </a:r>
            <a:endParaRPr lang="ru-RU" sz="7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9" grpId="0"/>
      <p:bldP spid="112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52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/>
              <a:t>30</a:t>
            </a:r>
            <a:endParaRPr lang="ru-RU" sz="9600" b="1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09600" y="2133600"/>
            <a:ext cx="8153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Three → Thirty</a:t>
            </a:r>
            <a:endParaRPr lang="ru-RU" sz="9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/>
              <a:t>40, 50, 60, 70, 80, 90</a:t>
            </a:r>
            <a:endParaRPr lang="ru-RU" sz="6000" smtClean="0"/>
          </a:p>
        </p:txBody>
      </p:sp>
      <p:pic>
        <p:nvPicPr>
          <p:cNvPr id="10244" name="Picture 4" descr="j02872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71628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172200" y="2209800"/>
            <a:ext cx="29718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rgbClr val="A50021"/>
                </a:solidFill>
              </a:rPr>
              <a:t>+</a:t>
            </a:r>
            <a:r>
              <a:rPr lang="en-US" sz="18800" b="1" dirty="0" err="1" smtClean="0">
                <a:solidFill>
                  <a:srgbClr val="A50021"/>
                </a:solidFill>
              </a:rPr>
              <a:t>ty</a:t>
            </a:r>
            <a:endParaRPr lang="ru-RU" sz="18800" b="1" dirty="0">
              <a:solidFill>
                <a:srgbClr val="A50021"/>
              </a:solidFill>
            </a:endParaRPr>
          </a:p>
        </p:txBody>
      </p:sp>
      <p:pic>
        <p:nvPicPr>
          <p:cNvPr id="10246" name="Picture 6" descr="j017830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19957">
            <a:off x="609600" y="3429000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j017830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85921">
            <a:off x="1447800" y="39624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j017830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6670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j0178303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1910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j0178304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27432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j0178305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52600" y="3276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Let’s count!</a:t>
            </a:r>
            <a:endParaRPr lang="ru-RU" sz="4800" b="1"/>
          </a:p>
        </p:txBody>
      </p:sp>
      <p:pic>
        <p:nvPicPr>
          <p:cNvPr id="10243" name="Picture 5" descr="j02135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j02135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j02135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4384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j02135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9" descr="j02135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3340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0" descr="j02135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8006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1" descr="j02135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4102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2" descr="j02135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4478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3" descr="j02135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6576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4000" b="1"/>
              <a:t>____apples</a:t>
            </a:r>
            <a:endParaRPr lang="ru-RU" sz="4000" b="1"/>
          </a:p>
        </p:txBody>
      </p:sp>
      <p:sp>
        <p:nvSpPr>
          <p:cNvPr id="15" name="Прямоугольник 14"/>
          <p:cNvSpPr/>
          <p:nvPr/>
        </p:nvSpPr>
        <p:spPr>
          <a:xfrm>
            <a:off x="2819400" y="3048000"/>
            <a:ext cx="163024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9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Let’s count!</a:t>
            </a:r>
            <a:endParaRPr lang="ru-RU" sz="4800" b="1"/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4000" b="1"/>
              <a:t>____cabbages</a:t>
            </a:r>
            <a:endParaRPr lang="ru-RU" sz="4000" b="1"/>
          </a:p>
        </p:txBody>
      </p:sp>
      <p:pic>
        <p:nvPicPr>
          <p:cNvPr id="11268" name="Picture 13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4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5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0668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6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7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6576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8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5146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9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192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20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2578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21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8768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2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3340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23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2672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24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4384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25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96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26" descr="j0246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2578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2819400" y="3048000"/>
            <a:ext cx="163024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14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7"/>
</p:tagLst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384</TotalTime>
  <Words>248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Течение</vt:lpstr>
      <vt:lpstr>    NUMERALS  Muradyan Liana 3 «D» Savchenko Danila 3 «D» Makhortov Denis 3 «D»  School 629 Teacher: Golubeva Yulia    </vt:lpstr>
      <vt:lpstr>Слайд 2</vt:lpstr>
      <vt:lpstr>Слайд 3</vt:lpstr>
      <vt:lpstr>13, 14, 15, 16, 17, 18, 19</vt:lpstr>
      <vt:lpstr>20</vt:lpstr>
      <vt:lpstr>Слайд 6</vt:lpstr>
      <vt:lpstr>40, 50, 60, 70, 80, 90</vt:lpstr>
      <vt:lpstr>Слайд 8</vt:lpstr>
      <vt:lpstr>Слайд 9</vt:lpstr>
      <vt:lpstr>Слайд 10</vt:lpstr>
      <vt:lpstr>Слайд 11</vt:lpstr>
      <vt:lpstr>Слайд 12</vt:lpstr>
      <vt:lpstr>Слайд 13</vt:lpstr>
      <vt:lpstr>Какой по порядку? Ordinal Numerals </vt:lpstr>
      <vt:lpstr>Which is Tom?</vt:lpstr>
      <vt:lpstr>Слайд 16</vt:lpstr>
      <vt:lpstr>Слайд 17</vt:lpstr>
      <vt:lpstr>WELL DONE!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GolubevaY</cp:lastModifiedBy>
  <cp:revision>41</cp:revision>
  <cp:lastPrinted>1601-01-01T00:00:00Z</cp:lastPrinted>
  <dcterms:created xsi:type="dcterms:W3CDTF">1601-01-01T00:00:00Z</dcterms:created>
  <dcterms:modified xsi:type="dcterms:W3CDTF">2015-02-17T06:58:42Z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