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58" r:id="rId3"/>
    <p:sldId id="260" r:id="rId4"/>
    <p:sldId id="262" r:id="rId5"/>
    <p:sldId id="269" r:id="rId6"/>
    <p:sldId id="270" r:id="rId7"/>
    <p:sldId id="274" r:id="rId8"/>
    <p:sldId id="264" r:id="rId9"/>
    <p:sldId id="266" r:id="rId10"/>
    <p:sldId id="265" r:id="rId11"/>
    <p:sldId id="276" r:id="rId12"/>
    <p:sldId id="278" r:id="rId13"/>
    <p:sldId id="280" r:id="rId14"/>
    <p:sldId id="282" r:id="rId15"/>
    <p:sldId id="285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FF"/>
    <a:srgbClr val="CC9900"/>
    <a:srgbClr val="000099"/>
    <a:srgbClr val="006600"/>
    <a:srgbClr val="33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B280A-14B8-4F26-BC11-2D2B7FF801CE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2DA6E-ADEF-4CBE-9781-B92841EEC7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2A47D-B77A-46A7-AA7A-573EC0DFCA37}" type="slidenum">
              <a:rPr lang="ru-RU"/>
              <a:pPr/>
              <a:t>13</a:t>
            </a:fld>
            <a:endParaRPr lang="ru-RU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Г 4 – А 1 ( 5х.)</a:t>
            </a:r>
          </a:p>
          <a:p>
            <a:pPr eaLnBrk="1" hangingPunct="1"/>
            <a:r>
              <a:rPr lang="ru-RU" smtClean="0"/>
              <a:t>В 1 – Г 1 (5х)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68E6E-44F0-4DDD-BB58-645B04D4B516}" type="slidenum">
              <a:rPr lang="ru-RU"/>
              <a:pPr/>
              <a:t>15</a:t>
            </a:fld>
            <a:endParaRPr lang="ru-RU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Г 4 – А 1 ( 5х.)</a:t>
            </a:r>
          </a:p>
          <a:p>
            <a:pPr eaLnBrk="1" hangingPunct="1"/>
            <a:r>
              <a:rPr lang="ru-RU" smtClean="0"/>
              <a:t>В 1 – Г 1 (5х)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D555-F27E-490D-BE33-AC042950A4EA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4432-2E1A-40B1-85D2-4E55AB66B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93CC-471F-42DE-A076-550AE4A9647F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5516-9871-4982-A4CC-C38522E4E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616D-FB54-45BC-AABB-5C2094621338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F938-DBE1-4B72-A0CF-D3891F12B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AB56-D09A-4C04-B635-4D5EC7E8C985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6078-84B9-4602-AF1D-FB6FE3BA6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E4F6-0C45-4634-ADA9-6ADE9352F4AE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C1EA-1CFC-43AD-A32D-EB55F57B3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D52C-54F2-4264-9F7F-15BAF7BF52C1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7E4B0-CAF5-40E9-A5D4-8CFB780C2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113A-6A22-4E4B-A2AB-6CE0095C6453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3055-A912-4E65-9D05-F2C19DFE4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D458-A95E-4CE3-B6F5-FC373CDD76C8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42DC-7217-4548-8629-6EE1F29EC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F823-480F-4F87-98A2-27D2270A5E6E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34AF-C436-401B-907D-9541D00F8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1D6A-B828-4F9B-B317-E9911534FF41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A0C2-7A2B-4E16-93E9-914996FE9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B774-1EB3-4DB8-B54E-81FAAD211FB2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BF46-214B-4E03-BBE3-8CA1784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3FC9E-FA90-4303-9F33-BC7589951928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59C2C5-7819-4FC3-BDEE-5E19CE13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wmf"/><Relationship Id="rId7" Type="http://schemas.openxmlformats.org/officeDocument/2006/relationships/image" Target="../media/image18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11" Type="http://schemas.openxmlformats.org/officeDocument/2006/relationships/slide" Target="slide6.xml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wmf"/><Relationship Id="rId9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86742" cy="2286016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b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занимательной математика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857628"/>
            <a:ext cx="4071966" cy="125731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857752" y="5357826"/>
            <a:ext cx="4071966" cy="12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Равнобедренный треугольник 33"/>
          <p:cNvSpPr/>
          <p:nvPr/>
        </p:nvSpPr>
        <p:spPr>
          <a:xfrm>
            <a:off x="4714876" y="1785926"/>
            <a:ext cx="4143404" cy="16430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357422" y="28572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Проверь:  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85720" y="1714488"/>
            <a:ext cx="4144198" cy="1643868"/>
            <a:chOff x="285720" y="1714488"/>
            <a:chExt cx="4144198" cy="164386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85720" y="1714488"/>
              <a:ext cx="4144198" cy="1643868"/>
              <a:chOff x="2570942" y="2143116"/>
              <a:chExt cx="4144198" cy="1643868"/>
            </a:xfrm>
          </p:grpSpPr>
          <p:sp>
            <p:nvSpPr>
              <p:cNvPr id="4" name="Равнобедренный треугольник 3"/>
              <p:cNvSpPr/>
              <p:nvPr/>
            </p:nvSpPr>
            <p:spPr>
              <a:xfrm>
                <a:off x="2571736" y="2143116"/>
                <a:ext cx="4143404" cy="1643074"/>
              </a:xfrm>
              <a:prstGeom prst="triangle">
                <a:avLst>
                  <a:gd name="adj" fmla="val 50000"/>
                </a:avLst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endCxn id="4" idx="2"/>
              </p:cNvCxnSpPr>
              <p:nvPr/>
            </p:nvCxnSpPr>
            <p:spPr>
              <a:xfrm rot="5400000">
                <a:off x="1750199" y="2964653"/>
                <a:ext cx="1643074" cy="1588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4" idx="0"/>
              </p:cNvCxnSpPr>
              <p:nvPr/>
            </p:nvCxnSpPr>
            <p:spPr>
              <a:xfrm>
                <a:off x="2571736" y="2143116"/>
                <a:ext cx="2071702" cy="1588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>
                <a:endCxn id="4" idx="3"/>
              </p:cNvCxnSpPr>
              <p:nvPr/>
            </p:nvCxnSpPr>
            <p:spPr>
              <a:xfrm>
                <a:off x="2571736" y="2143116"/>
                <a:ext cx="2071702" cy="1643074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Прямая соединительная линия 18"/>
            <p:cNvCxnSpPr>
              <a:stCxn id="4" idx="3"/>
              <a:endCxn id="4" idx="5"/>
            </p:cNvCxnSpPr>
            <p:nvPr/>
          </p:nvCxnSpPr>
          <p:spPr>
            <a:xfrm rot="5400000" flipH="1" flipV="1">
              <a:off x="2465372" y="2428868"/>
              <a:ext cx="821537" cy="1035851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Равнобедренный треугольник 27"/>
          <p:cNvSpPr/>
          <p:nvPr/>
        </p:nvSpPr>
        <p:spPr>
          <a:xfrm>
            <a:off x="4715670" y="1785926"/>
            <a:ext cx="4143404" cy="1643074"/>
          </a:xfrm>
          <a:prstGeom prst="triangle">
            <a:avLst>
              <a:gd name="adj" fmla="val 5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endCxn id="28" idx="2"/>
          </p:cNvCxnSpPr>
          <p:nvPr/>
        </p:nvCxnSpPr>
        <p:spPr>
          <a:xfrm rot="5400000">
            <a:off x="3894133" y="2607463"/>
            <a:ext cx="1643074" cy="158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28" idx="0"/>
          </p:cNvCxnSpPr>
          <p:nvPr/>
        </p:nvCxnSpPr>
        <p:spPr>
          <a:xfrm>
            <a:off x="4715670" y="1785926"/>
            <a:ext cx="2071702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28" idx="3"/>
          </p:cNvCxnSpPr>
          <p:nvPr/>
        </p:nvCxnSpPr>
        <p:spPr>
          <a:xfrm>
            <a:off x="4715670" y="1785926"/>
            <a:ext cx="2071702" cy="164307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6893735" y="2464587"/>
            <a:ext cx="821537" cy="103585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/>
          <p:cNvSpPr/>
          <p:nvPr/>
        </p:nvSpPr>
        <p:spPr>
          <a:xfrm>
            <a:off x="2285984" y="2500306"/>
            <a:ext cx="2143140" cy="857256"/>
          </a:xfrm>
          <a:prstGeom prst="triangle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5720" y="2571744"/>
            <a:ext cx="2071702" cy="785818"/>
          </a:xfrm>
          <a:prstGeom prst="triangle">
            <a:avLst>
              <a:gd name="adj" fmla="val 507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-35751" y="2035959"/>
            <a:ext cx="1643074" cy="1000132"/>
          </a:xfrm>
          <a:prstGeom prst="triangle">
            <a:avLst>
              <a:gd name="adj" fmla="val 5179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0800000">
            <a:off x="285720" y="1714488"/>
            <a:ext cx="2071702" cy="857256"/>
          </a:xfrm>
          <a:prstGeom prst="triangle">
            <a:avLst>
              <a:gd name="adj" fmla="val 4966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3201208">
            <a:off x="4039014" y="2467764"/>
            <a:ext cx="2588428" cy="1284606"/>
          </a:xfrm>
          <a:prstGeom prst="triangle">
            <a:avLst>
              <a:gd name="adj" fmla="val 598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9282342">
            <a:off x="4031233" y="1527521"/>
            <a:ext cx="2578970" cy="1231189"/>
          </a:xfrm>
          <a:prstGeom prst="triangle">
            <a:avLst>
              <a:gd name="adj" fmla="val 39738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6357950" y="500042"/>
            <a:ext cx="285752" cy="2857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072066" y="0"/>
            <a:ext cx="1428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Black" pitchFamily="34" charset="0"/>
                <a:cs typeface="Times New Roman" pitchFamily="18" charset="0"/>
              </a:rPr>
              <a:t>    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7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5" grpId="0" animBg="1"/>
      <p:bldP spid="26" grpId="0" animBg="1"/>
      <p:bldP spid="35" grpId="0" animBg="1"/>
      <p:bldP spid="36" grpId="0" animBg="1"/>
      <p:bldP spid="38" grpId="0" animBg="1"/>
      <p:bldP spid="37" grpId="0" animBg="1"/>
      <p:bldP spid="48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561628-34A3-4738-897E-A30883502570}" type="slidenum">
              <a:rPr lang="ru-RU"/>
              <a:pPr/>
              <a:t>11</a:t>
            </a:fld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6800" smtClean="0">
                <a:latin typeface="Comic Sans MS" pitchFamily="66" charset="0"/>
              </a:rPr>
              <a:t>ПОЧТАЛЬОН</a:t>
            </a:r>
          </a:p>
        </p:txBody>
      </p:sp>
      <p:pic>
        <p:nvPicPr>
          <p:cNvPr id="3076" name="Picture 4" descr="j0287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60350"/>
            <a:ext cx="29464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j0237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429000"/>
            <a:ext cx="304482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j02873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789363"/>
            <a:ext cx="3983037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j01783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7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j017830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9810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j017829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3333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j0178298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513" y="9810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j0178297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16287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j017829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2988" y="227647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AutoShape 1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3933825"/>
            <a:ext cx="288925" cy="431800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E52E82-F487-40E0-A780-C2CE44FF854F}" type="slidenum">
              <a:rPr lang="ru-RU"/>
              <a:pPr/>
              <a:t>12</a:t>
            </a:fld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9388" y="765175"/>
            <a:ext cx="8964612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>
                <a:solidFill>
                  <a:srgbClr val="0000FF"/>
                </a:solidFill>
                <a:latin typeface="Comic Sans MS" pitchFamily="66" charset="0"/>
              </a:rPr>
              <a:t>НАЙДИТЕ ДОРОГУ ПОЧТАЛЬОНА ИЗ Г-4 В А-1 ЗА 5 ХОДОВ.</a:t>
            </a:r>
          </a:p>
        </p:txBody>
      </p:sp>
      <p:pic>
        <p:nvPicPr>
          <p:cNvPr id="4100" name="Picture 6" descr="j02174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050"/>
            <a:ext cx="12509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j02296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341438"/>
            <a:ext cx="18176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7E057B-558D-4994-9ACF-5459B900DE0B}" type="slidenum">
              <a:rPr lang="ru-RU"/>
              <a:pPr/>
              <a:t>13</a:t>
            </a:fld>
            <a:endParaRPr lang="ru-RU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0" y="0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484438" y="0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4859338" y="0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7308850" y="0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0" y="2420938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0" y="5013325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2484438" y="2349500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4932363" y="2349500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7308850" y="2420938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2484438" y="5013325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4932363" y="5013325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7308850" y="5013325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619250" y="1557338"/>
            <a:ext cx="1081088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>
            <a:off x="1547813" y="1557338"/>
            <a:ext cx="1152525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>
            <a:off x="4067175" y="1557338"/>
            <a:ext cx="100965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6588125" y="1628775"/>
            <a:ext cx="10080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4067175" y="1557338"/>
            <a:ext cx="1152525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6443663" y="1557338"/>
            <a:ext cx="1152525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>
            <a:off x="1547813" y="4005263"/>
            <a:ext cx="1223962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>
            <a:off x="3924300" y="3933825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H="1">
            <a:off x="6443663" y="4005263"/>
            <a:ext cx="1152525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1476375" y="4076700"/>
            <a:ext cx="129540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3995738" y="4005263"/>
            <a:ext cx="1223962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6443663" y="4005263"/>
            <a:ext cx="1152525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827088" y="18446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900113" y="4292600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1835150" y="836613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4284663" y="83661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6659563" y="836613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3419475" y="18446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3419475" y="422116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5867400" y="18446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5867400" y="422116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8243888" y="18446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 flipV="1">
            <a:off x="8243888" y="4292600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1835150" y="5949950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>
            <a:off x="4356100" y="5949950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6804025" y="5876925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323850" y="333375"/>
            <a:ext cx="1152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А1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2771775" y="260350"/>
            <a:ext cx="1223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А3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5148263" y="260350"/>
            <a:ext cx="129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Б4</a:t>
            </a: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7596188" y="260350"/>
            <a:ext cx="1296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Г3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179388" y="2781300"/>
            <a:ext cx="1439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Б1</a:t>
            </a: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2700338" y="2636838"/>
            <a:ext cx="1366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В1</a:t>
            </a: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219700" y="2636838"/>
            <a:ext cx="1368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Б2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7596188" y="2636838"/>
            <a:ext cx="1296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Г4</a:t>
            </a: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250825" y="5300663"/>
            <a:ext cx="1296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В3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2771775" y="5300663"/>
            <a:ext cx="129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В2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5219700" y="5300663"/>
            <a:ext cx="1439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А2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7667625" y="5229225"/>
            <a:ext cx="147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Г1</a:t>
            </a:r>
          </a:p>
        </p:txBody>
      </p:sp>
      <p:sp>
        <p:nvSpPr>
          <p:cNvPr id="5173" name="Line 54"/>
          <p:cNvSpPr>
            <a:spLocks noChangeShapeType="1"/>
          </p:cNvSpPr>
          <p:nvPr/>
        </p:nvSpPr>
        <p:spPr bwMode="auto">
          <a:xfrm>
            <a:off x="1835150" y="3357563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74" name="Line 55"/>
          <p:cNvSpPr>
            <a:spLocks noChangeShapeType="1"/>
          </p:cNvSpPr>
          <p:nvPr/>
        </p:nvSpPr>
        <p:spPr bwMode="auto">
          <a:xfrm>
            <a:off x="4284663" y="328453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75" name="Line 56"/>
          <p:cNvSpPr>
            <a:spLocks noChangeShapeType="1"/>
          </p:cNvSpPr>
          <p:nvPr/>
        </p:nvSpPr>
        <p:spPr bwMode="auto">
          <a:xfrm>
            <a:off x="6804025" y="3357563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3" grpId="0" animBg="1"/>
      <p:bldP spid="3114" grpId="0"/>
      <p:bldP spid="3115" grpId="0"/>
      <p:bldP spid="3116" grpId="0"/>
      <p:bldP spid="3117" grpId="0"/>
      <p:bldP spid="3118" grpId="0"/>
      <p:bldP spid="3119" grpId="0"/>
      <p:bldP spid="3120" grpId="0"/>
      <p:bldP spid="3121" grpId="0"/>
      <p:bldP spid="3122" grpId="0"/>
      <p:bldP spid="3123" grpId="0"/>
      <p:bldP spid="3124" grpId="0"/>
      <p:bldP spid="31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4A3947-A993-41D0-A2DD-62F1495CD188}" type="slidenum">
              <a:rPr lang="ru-RU"/>
              <a:pPr/>
              <a:t>14</a:t>
            </a:fld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1188" y="1052513"/>
            <a:ext cx="8137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00FF"/>
                </a:solidFill>
                <a:latin typeface="Comic Sans MS" pitchFamily="66" charset="0"/>
              </a:rPr>
              <a:t>ПРОВЕРЬТЕ СЕБЯ.</a:t>
            </a:r>
          </a:p>
        </p:txBody>
      </p:sp>
      <p:pic>
        <p:nvPicPr>
          <p:cNvPr id="16389" name="Picture 5" descr="j0215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00438"/>
            <a:ext cx="3363913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j0196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65400"/>
            <a:ext cx="4297362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j028527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4313" y="2933700"/>
            <a:ext cx="10953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50"/>
                            </p:stCondLst>
                            <p:childTnLst>
                              <p:par>
                                <p:cTn id="22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6FACD7-EF96-480F-B791-638D66C5C0B2}" type="slidenum">
              <a:rPr lang="ru-RU"/>
              <a:pPr/>
              <a:t>15</a:t>
            </a:fld>
            <a:endParaRPr lang="ru-RU"/>
          </a:p>
        </p:txBody>
      </p:sp>
      <p:sp>
        <p:nvSpPr>
          <p:cNvPr id="7171" name="Oval 2"/>
          <p:cNvSpPr>
            <a:spLocks noChangeArrowheads="1"/>
          </p:cNvSpPr>
          <p:nvPr/>
        </p:nvSpPr>
        <p:spPr bwMode="auto">
          <a:xfrm>
            <a:off x="0" y="0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Oval 3"/>
          <p:cNvSpPr>
            <a:spLocks noChangeArrowheads="1"/>
          </p:cNvSpPr>
          <p:nvPr/>
        </p:nvSpPr>
        <p:spPr bwMode="auto">
          <a:xfrm>
            <a:off x="2484438" y="0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Oval 4"/>
          <p:cNvSpPr>
            <a:spLocks noChangeArrowheads="1"/>
          </p:cNvSpPr>
          <p:nvPr/>
        </p:nvSpPr>
        <p:spPr bwMode="auto">
          <a:xfrm>
            <a:off x="4859338" y="0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Oval 5"/>
          <p:cNvSpPr>
            <a:spLocks noChangeArrowheads="1"/>
          </p:cNvSpPr>
          <p:nvPr/>
        </p:nvSpPr>
        <p:spPr bwMode="auto">
          <a:xfrm>
            <a:off x="7308850" y="0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Oval 6"/>
          <p:cNvSpPr>
            <a:spLocks noChangeArrowheads="1"/>
          </p:cNvSpPr>
          <p:nvPr/>
        </p:nvSpPr>
        <p:spPr bwMode="auto">
          <a:xfrm>
            <a:off x="0" y="2420938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Oval 7"/>
          <p:cNvSpPr>
            <a:spLocks noChangeArrowheads="1"/>
          </p:cNvSpPr>
          <p:nvPr/>
        </p:nvSpPr>
        <p:spPr bwMode="auto">
          <a:xfrm>
            <a:off x="0" y="5013325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Oval 8"/>
          <p:cNvSpPr>
            <a:spLocks noChangeArrowheads="1"/>
          </p:cNvSpPr>
          <p:nvPr/>
        </p:nvSpPr>
        <p:spPr bwMode="auto">
          <a:xfrm>
            <a:off x="2484438" y="2349500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Oval 9"/>
          <p:cNvSpPr>
            <a:spLocks noChangeArrowheads="1"/>
          </p:cNvSpPr>
          <p:nvPr/>
        </p:nvSpPr>
        <p:spPr bwMode="auto">
          <a:xfrm>
            <a:off x="4932363" y="2349500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7308850" y="2420938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Oval 11"/>
          <p:cNvSpPr>
            <a:spLocks noChangeArrowheads="1"/>
          </p:cNvSpPr>
          <p:nvPr/>
        </p:nvSpPr>
        <p:spPr bwMode="auto">
          <a:xfrm>
            <a:off x="2484438" y="5013325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Oval 12"/>
          <p:cNvSpPr>
            <a:spLocks noChangeArrowheads="1"/>
          </p:cNvSpPr>
          <p:nvPr/>
        </p:nvSpPr>
        <p:spPr bwMode="auto">
          <a:xfrm>
            <a:off x="4932363" y="5013325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Oval 13"/>
          <p:cNvSpPr>
            <a:spLocks noChangeArrowheads="1"/>
          </p:cNvSpPr>
          <p:nvPr/>
        </p:nvSpPr>
        <p:spPr bwMode="auto">
          <a:xfrm>
            <a:off x="7308850" y="5013325"/>
            <a:ext cx="1835150" cy="184467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1619250" y="1557338"/>
            <a:ext cx="1081088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H="1">
            <a:off x="1547813" y="1557338"/>
            <a:ext cx="1152525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 flipH="1">
            <a:off x="4067175" y="1557338"/>
            <a:ext cx="100965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 flipH="1">
            <a:off x="6588125" y="1628775"/>
            <a:ext cx="10080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>
            <a:off x="4067175" y="1557338"/>
            <a:ext cx="1152525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443663" y="1557338"/>
            <a:ext cx="1152525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9" name="Line 20"/>
          <p:cNvSpPr>
            <a:spLocks noChangeShapeType="1"/>
          </p:cNvSpPr>
          <p:nvPr/>
        </p:nvSpPr>
        <p:spPr bwMode="auto">
          <a:xfrm flipH="1">
            <a:off x="1547813" y="4005263"/>
            <a:ext cx="1223962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0" name="Line 21"/>
          <p:cNvSpPr>
            <a:spLocks noChangeShapeType="1"/>
          </p:cNvSpPr>
          <p:nvPr/>
        </p:nvSpPr>
        <p:spPr bwMode="auto">
          <a:xfrm flipH="1">
            <a:off x="3924300" y="3933825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1" name="Line 22"/>
          <p:cNvSpPr>
            <a:spLocks noChangeShapeType="1"/>
          </p:cNvSpPr>
          <p:nvPr/>
        </p:nvSpPr>
        <p:spPr bwMode="auto">
          <a:xfrm flipH="1">
            <a:off x="6443663" y="4005263"/>
            <a:ext cx="1152525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2" name="Line 23"/>
          <p:cNvSpPr>
            <a:spLocks noChangeShapeType="1"/>
          </p:cNvSpPr>
          <p:nvPr/>
        </p:nvSpPr>
        <p:spPr bwMode="auto">
          <a:xfrm>
            <a:off x="1476375" y="4076700"/>
            <a:ext cx="129540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3" name="Line 24"/>
          <p:cNvSpPr>
            <a:spLocks noChangeShapeType="1"/>
          </p:cNvSpPr>
          <p:nvPr/>
        </p:nvSpPr>
        <p:spPr bwMode="auto">
          <a:xfrm>
            <a:off x="3995738" y="4005263"/>
            <a:ext cx="1223962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4" name="Line 25"/>
          <p:cNvSpPr>
            <a:spLocks noChangeShapeType="1"/>
          </p:cNvSpPr>
          <p:nvPr/>
        </p:nvSpPr>
        <p:spPr bwMode="auto">
          <a:xfrm>
            <a:off x="6443663" y="4005263"/>
            <a:ext cx="1152525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5" name="Line 26"/>
          <p:cNvSpPr>
            <a:spLocks noChangeShapeType="1"/>
          </p:cNvSpPr>
          <p:nvPr/>
        </p:nvSpPr>
        <p:spPr bwMode="auto">
          <a:xfrm>
            <a:off x="827088" y="18446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6" name="Line 27"/>
          <p:cNvSpPr>
            <a:spLocks noChangeShapeType="1"/>
          </p:cNvSpPr>
          <p:nvPr/>
        </p:nvSpPr>
        <p:spPr bwMode="auto">
          <a:xfrm>
            <a:off x="900113" y="4292600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7" name="Line 28"/>
          <p:cNvSpPr>
            <a:spLocks noChangeShapeType="1"/>
          </p:cNvSpPr>
          <p:nvPr/>
        </p:nvSpPr>
        <p:spPr bwMode="auto">
          <a:xfrm>
            <a:off x="1835150" y="836613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8" name="Line 29"/>
          <p:cNvSpPr>
            <a:spLocks noChangeShapeType="1"/>
          </p:cNvSpPr>
          <p:nvPr/>
        </p:nvSpPr>
        <p:spPr bwMode="auto">
          <a:xfrm>
            <a:off x="4284663" y="83661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9" name="Line 30"/>
          <p:cNvSpPr>
            <a:spLocks noChangeShapeType="1"/>
          </p:cNvSpPr>
          <p:nvPr/>
        </p:nvSpPr>
        <p:spPr bwMode="auto">
          <a:xfrm>
            <a:off x="6659563" y="836613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0" name="Line 31"/>
          <p:cNvSpPr>
            <a:spLocks noChangeShapeType="1"/>
          </p:cNvSpPr>
          <p:nvPr/>
        </p:nvSpPr>
        <p:spPr bwMode="auto">
          <a:xfrm>
            <a:off x="3419475" y="18446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1" name="Line 32"/>
          <p:cNvSpPr>
            <a:spLocks noChangeShapeType="1"/>
          </p:cNvSpPr>
          <p:nvPr/>
        </p:nvSpPr>
        <p:spPr bwMode="auto">
          <a:xfrm>
            <a:off x="3419475" y="422116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2" name="Line 33"/>
          <p:cNvSpPr>
            <a:spLocks noChangeShapeType="1"/>
          </p:cNvSpPr>
          <p:nvPr/>
        </p:nvSpPr>
        <p:spPr bwMode="auto">
          <a:xfrm>
            <a:off x="5867400" y="18446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3" name="Line 34"/>
          <p:cNvSpPr>
            <a:spLocks noChangeShapeType="1"/>
          </p:cNvSpPr>
          <p:nvPr/>
        </p:nvSpPr>
        <p:spPr bwMode="auto">
          <a:xfrm>
            <a:off x="5867400" y="422116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4" name="Line 35"/>
          <p:cNvSpPr>
            <a:spLocks noChangeShapeType="1"/>
          </p:cNvSpPr>
          <p:nvPr/>
        </p:nvSpPr>
        <p:spPr bwMode="auto">
          <a:xfrm>
            <a:off x="8243888" y="18446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5" name="Line 36"/>
          <p:cNvSpPr>
            <a:spLocks noChangeShapeType="1"/>
          </p:cNvSpPr>
          <p:nvPr/>
        </p:nvSpPr>
        <p:spPr bwMode="auto">
          <a:xfrm flipV="1">
            <a:off x="8243888" y="4292600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6" name="Line 37"/>
          <p:cNvSpPr>
            <a:spLocks noChangeShapeType="1"/>
          </p:cNvSpPr>
          <p:nvPr/>
        </p:nvSpPr>
        <p:spPr bwMode="auto">
          <a:xfrm>
            <a:off x="1835150" y="5949950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7" name="Line 38"/>
          <p:cNvSpPr>
            <a:spLocks noChangeShapeType="1"/>
          </p:cNvSpPr>
          <p:nvPr/>
        </p:nvSpPr>
        <p:spPr bwMode="auto">
          <a:xfrm>
            <a:off x="4356100" y="5949950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8" name="Line 39"/>
          <p:cNvSpPr>
            <a:spLocks noChangeShapeType="1"/>
          </p:cNvSpPr>
          <p:nvPr/>
        </p:nvSpPr>
        <p:spPr bwMode="auto">
          <a:xfrm>
            <a:off x="6804025" y="5876925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9" name="Text Box 40"/>
          <p:cNvSpPr txBox="1">
            <a:spLocks noChangeArrowheads="1"/>
          </p:cNvSpPr>
          <p:nvPr/>
        </p:nvSpPr>
        <p:spPr bwMode="auto">
          <a:xfrm>
            <a:off x="323850" y="333375"/>
            <a:ext cx="1152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А1</a:t>
            </a:r>
          </a:p>
        </p:txBody>
      </p:sp>
      <p:sp>
        <p:nvSpPr>
          <p:cNvPr id="7210" name="Text Box 41"/>
          <p:cNvSpPr txBox="1">
            <a:spLocks noChangeArrowheads="1"/>
          </p:cNvSpPr>
          <p:nvPr/>
        </p:nvSpPr>
        <p:spPr bwMode="auto">
          <a:xfrm>
            <a:off x="2771775" y="260350"/>
            <a:ext cx="1223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А3</a:t>
            </a:r>
          </a:p>
        </p:txBody>
      </p:sp>
      <p:sp>
        <p:nvSpPr>
          <p:cNvPr id="7211" name="Text Box 42"/>
          <p:cNvSpPr txBox="1">
            <a:spLocks noChangeArrowheads="1"/>
          </p:cNvSpPr>
          <p:nvPr/>
        </p:nvSpPr>
        <p:spPr bwMode="auto">
          <a:xfrm>
            <a:off x="5148263" y="260350"/>
            <a:ext cx="129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Б4</a:t>
            </a:r>
          </a:p>
        </p:txBody>
      </p:sp>
      <p:sp>
        <p:nvSpPr>
          <p:cNvPr id="7212" name="Text Box 43"/>
          <p:cNvSpPr txBox="1">
            <a:spLocks noChangeArrowheads="1"/>
          </p:cNvSpPr>
          <p:nvPr/>
        </p:nvSpPr>
        <p:spPr bwMode="auto">
          <a:xfrm>
            <a:off x="7596188" y="260350"/>
            <a:ext cx="1296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Г3</a:t>
            </a:r>
          </a:p>
        </p:txBody>
      </p:sp>
      <p:sp>
        <p:nvSpPr>
          <p:cNvPr id="7213" name="Text Box 44"/>
          <p:cNvSpPr txBox="1">
            <a:spLocks noChangeArrowheads="1"/>
          </p:cNvSpPr>
          <p:nvPr/>
        </p:nvSpPr>
        <p:spPr bwMode="auto">
          <a:xfrm>
            <a:off x="179388" y="2781300"/>
            <a:ext cx="1439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Б1</a:t>
            </a:r>
          </a:p>
        </p:txBody>
      </p:sp>
      <p:sp>
        <p:nvSpPr>
          <p:cNvPr id="7214" name="Text Box 45"/>
          <p:cNvSpPr txBox="1">
            <a:spLocks noChangeArrowheads="1"/>
          </p:cNvSpPr>
          <p:nvPr/>
        </p:nvSpPr>
        <p:spPr bwMode="auto">
          <a:xfrm>
            <a:off x="2700338" y="2636838"/>
            <a:ext cx="1366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В1</a:t>
            </a:r>
          </a:p>
        </p:txBody>
      </p:sp>
      <p:sp>
        <p:nvSpPr>
          <p:cNvPr id="7215" name="Text Box 46"/>
          <p:cNvSpPr txBox="1">
            <a:spLocks noChangeArrowheads="1"/>
          </p:cNvSpPr>
          <p:nvPr/>
        </p:nvSpPr>
        <p:spPr bwMode="auto">
          <a:xfrm>
            <a:off x="5219700" y="2636838"/>
            <a:ext cx="1368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Б2</a:t>
            </a:r>
          </a:p>
        </p:txBody>
      </p:sp>
      <p:sp>
        <p:nvSpPr>
          <p:cNvPr id="7216" name="Text Box 47"/>
          <p:cNvSpPr txBox="1">
            <a:spLocks noChangeArrowheads="1"/>
          </p:cNvSpPr>
          <p:nvPr/>
        </p:nvSpPr>
        <p:spPr bwMode="auto">
          <a:xfrm>
            <a:off x="7596188" y="2636838"/>
            <a:ext cx="1296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Г4</a:t>
            </a:r>
          </a:p>
        </p:txBody>
      </p:sp>
      <p:sp>
        <p:nvSpPr>
          <p:cNvPr id="7217" name="Text Box 48"/>
          <p:cNvSpPr txBox="1">
            <a:spLocks noChangeArrowheads="1"/>
          </p:cNvSpPr>
          <p:nvPr/>
        </p:nvSpPr>
        <p:spPr bwMode="auto">
          <a:xfrm>
            <a:off x="250825" y="5300663"/>
            <a:ext cx="1296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В3</a:t>
            </a:r>
          </a:p>
        </p:txBody>
      </p:sp>
      <p:sp>
        <p:nvSpPr>
          <p:cNvPr id="7218" name="Text Box 49"/>
          <p:cNvSpPr txBox="1">
            <a:spLocks noChangeArrowheads="1"/>
          </p:cNvSpPr>
          <p:nvPr/>
        </p:nvSpPr>
        <p:spPr bwMode="auto">
          <a:xfrm>
            <a:off x="2771775" y="5300663"/>
            <a:ext cx="129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В2</a:t>
            </a:r>
          </a:p>
        </p:txBody>
      </p:sp>
      <p:sp>
        <p:nvSpPr>
          <p:cNvPr id="7219" name="Text Box 50"/>
          <p:cNvSpPr txBox="1">
            <a:spLocks noChangeArrowheads="1"/>
          </p:cNvSpPr>
          <p:nvPr/>
        </p:nvSpPr>
        <p:spPr bwMode="auto">
          <a:xfrm>
            <a:off x="5219700" y="5300663"/>
            <a:ext cx="1439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А2</a:t>
            </a:r>
          </a:p>
        </p:txBody>
      </p:sp>
      <p:sp>
        <p:nvSpPr>
          <p:cNvPr id="7220" name="Text Box 51"/>
          <p:cNvSpPr txBox="1">
            <a:spLocks noChangeArrowheads="1"/>
          </p:cNvSpPr>
          <p:nvPr/>
        </p:nvSpPr>
        <p:spPr bwMode="auto">
          <a:xfrm>
            <a:off x="7667625" y="5229225"/>
            <a:ext cx="1476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Г1</a:t>
            </a:r>
          </a:p>
        </p:txBody>
      </p:sp>
      <p:sp>
        <p:nvSpPr>
          <p:cNvPr id="17460" name="AutoShape 52"/>
          <p:cNvSpPr>
            <a:spLocks noChangeArrowheads="1"/>
          </p:cNvSpPr>
          <p:nvPr/>
        </p:nvSpPr>
        <p:spPr bwMode="auto">
          <a:xfrm rot="2647463">
            <a:off x="6269038" y="1774825"/>
            <a:ext cx="1584325" cy="647700"/>
          </a:xfrm>
          <a:prstGeom prst="leftArrow">
            <a:avLst>
              <a:gd name="adj1" fmla="val 50000"/>
              <a:gd name="adj2" fmla="val 6115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61" name="AutoShape 53"/>
          <p:cNvSpPr>
            <a:spLocks noChangeArrowheads="1"/>
          </p:cNvSpPr>
          <p:nvPr/>
        </p:nvSpPr>
        <p:spPr bwMode="auto">
          <a:xfrm rot="-5400000">
            <a:off x="5149056" y="1772444"/>
            <a:ext cx="1366838" cy="647700"/>
          </a:xfrm>
          <a:prstGeom prst="leftArrow">
            <a:avLst>
              <a:gd name="adj1" fmla="val 50000"/>
              <a:gd name="adj2" fmla="val 5275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62" name="AutoShape 54"/>
          <p:cNvSpPr>
            <a:spLocks noChangeArrowheads="1"/>
          </p:cNvSpPr>
          <p:nvPr/>
        </p:nvSpPr>
        <p:spPr bwMode="auto">
          <a:xfrm rot="-2588339">
            <a:off x="3733800" y="4237038"/>
            <a:ext cx="1706563" cy="647700"/>
          </a:xfrm>
          <a:prstGeom prst="leftArrow">
            <a:avLst>
              <a:gd name="adj1" fmla="val 50000"/>
              <a:gd name="adj2" fmla="val 658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63" name="AutoShape 55"/>
          <p:cNvSpPr>
            <a:spLocks noChangeArrowheads="1"/>
          </p:cNvSpPr>
          <p:nvPr/>
        </p:nvSpPr>
        <p:spPr bwMode="auto">
          <a:xfrm rot="5247740">
            <a:off x="2699544" y="4293394"/>
            <a:ext cx="1366838" cy="647700"/>
          </a:xfrm>
          <a:prstGeom prst="leftArrow">
            <a:avLst>
              <a:gd name="adj1" fmla="val 50000"/>
              <a:gd name="adj2" fmla="val 5275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64" name="AutoShape 56"/>
          <p:cNvSpPr>
            <a:spLocks noChangeArrowheads="1"/>
          </p:cNvSpPr>
          <p:nvPr/>
        </p:nvSpPr>
        <p:spPr bwMode="auto">
          <a:xfrm rot="2552721">
            <a:off x="1209675" y="1771650"/>
            <a:ext cx="1692275" cy="647700"/>
          </a:xfrm>
          <a:prstGeom prst="leftArrow">
            <a:avLst>
              <a:gd name="adj1" fmla="val 50000"/>
              <a:gd name="adj2" fmla="val 6531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26" name="Line 57"/>
          <p:cNvSpPr>
            <a:spLocks noChangeShapeType="1"/>
          </p:cNvSpPr>
          <p:nvPr/>
        </p:nvSpPr>
        <p:spPr bwMode="auto">
          <a:xfrm>
            <a:off x="1835150" y="3357563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27" name="Line 58"/>
          <p:cNvSpPr>
            <a:spLocks noChangeShapeType="1"/>
          </p:cNvSpPr>
          <p:nvPr/>
        </p:nvSpPr>
        <p:spPr bwMode="auto">
          <a:xfrm>
            <a:off x="4356100" y="328453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28" name="Line 59"/>
          <p:cNvSpPr>
            <a:spLocks noChangeShapeType="1"/>
          </p:cNvSpPr>
          <p:nvPr/>
        </p:nvSpPr>
        <p:spPr bwMode="auto">
          <a:xfrm>
            <a:off x="6732588" y="328453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29" name="AutoShape 6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804025" y="6381750"/>
            <a:ext cx="360363" cy="47625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0" grpId="0" animBg="1"/>
      <p:bldP spid="17461" grpId="0" animBg="1"/>
      <p:bldP spid="17462" grpId="0" animBg="1"/>
      <p:bldP spid="17463" grpId="0" animBg="1"/>
      <p:bldP spid="174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4">
                <a:lumMod val="60000"/>
                <a:lumOff val="40000"/>
                <a:alpha val="23000"/>
              </a:schemeClr>
            </a:gs>
            <a:gs pos="53000">
              <a:srgbClr val="D4DEFF"/>
            </a:gs>
            <a:gs pos="43000">
              <a:schemeClr val="accent5">
                <a:lumMod val="40000"/>
                <a:lumOff val="60000"/>
              </a:schemeClr>
            </a:gs>
            <a:gs pos="100000">
              <a:srgbClr val="96AB94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2714620"/>
            <a:ext cx="7286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XII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олимпиады младших школьников (24 февраля 2008г) при малом Мехмате МГУ им. М.В.Ломоносова   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Младшая группа. – 1 класс.</a:t>
            </a:r>
          </a:p>
          <a:p>
            <a:pPr lvl="0" eaLnBrk="0" hangingPunct="0"/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http://mathbaby.narod.ru/uslov2008_1kl.htm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786190"/>
            <a:ext cx="81439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Рисунки :</a:t>
            </a:r>
            <a:r>
              <a:rPr lang="ru-RU" dirty="0" smtClean="0"/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http://images.yandex.ru/yandsearch?p=66&amp;ed=1&amp;text=%D0%9F%D1%8F%D1%82%D0%B0%D1%87%D0%BE%D0%BA&amp;spsite=vision.rambler.ru&amp;img_url=www.f10ke.net%2Fuploads%2F3_2.thum.jpg&amp;rpt=simage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285728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Использованные  ресурсы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В.Н.Рудницкая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«Дидактические материалы. Математика»  1 класс.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часть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Вентана-Граф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2006 г. 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В.П.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Труднев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«Внеклассная работа по математике в начальной школе»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М., Просвещение , 1975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357438" y="285750"/>
            <a:ext cx="4848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Разгадай ребусы</a:t>
            </a:r>
            <a:r>
              <a:rPr lang="ru-RU" sz="2800">
                <a:latin typeface="Calibri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478634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По  </a:t>
            </a:r>
            <a:r>
              <a:rPr lang="ru-RU" sz="13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r>
              <a:rPr lang="ru-RU" sz="8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  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1285860"/>
            <a:ext cx="278608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dirty="0">
                <a:ln w="190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7</a:t>
            </a:r>
            <a:r>
              <a:rPr lang="ru-RU" sz="9600" b="1" dirty="0">
                <a:ln w="190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4214818"/>
            <a:ext cx="3929090" cy="18620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6600"/>
                </a:solidFill>
                <a:latin typeface="+mn-lt"/>
              </a:rPr>
              <a:t>100</a:t>
            </a:r>
            <a:r>
              <a:rPr lang="ru-RU" sz="8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6600"/>
                </a:solidFill>
                <a:latin typeface="+mn-lt"/>
              </a:rPr>
              <a:t> </a:t>
            </a:r>
            <a:r>
              <a:rPr lang="ru-RU" sz="80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6600"/>
                </a:solidFill>
                <a:latin typeface="+mn-lt"/>
              </a:rPr>
              <a:t>лб</a:t>
            </a:r>
            <a:endParaRPr lang="ru-RU" sz="8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66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211122"/>
            <a:ext cx="3155031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dirty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40</a:t>
            </a:r>
            <a:r>
              <a:rPr lang="ru-RU" sz="8800" b="1" dirty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с палочками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2984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палочек  сложите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одинаковых квадрата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00100" y="2143116"/>
            <a:ext cx="2148760" cy="720000"/>
            <a:chOff x="1000100" y="2143116"/>
            <a:chExt cx="2148760" cy="72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00100" y="2143116"/>
              <a:ext cx="720000" cy="720000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714480" y="2143116"/>
              <a:ext cx="720000" cy="720000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428860" y="2143116"/>
              <a:ext cx="720000" cy="720000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929058" y="2143116"/>
            <a:ext cx="1434380" cy="1434380"/>
            <a:chOff x="3929058" y="2143116"/>
            <a:chExt cx="1434380" cy="14343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929058" y="2143116"/>
              <a:ext cx="720000" cy="720000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43438" y="2143116"/>
              <a:ext cx="720000" cy="720000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43438" y="2857496"/>
              <a:ext cx="720000" cy="720000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4000504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Как сложить из 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палочек 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треугольника?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357422" y="4929198"/>
            <a:ext cx="2500330" cy="1285884"/>
            <a:chOff x="2357422" y="4786322"/>
            <a:chExt cx="1714512" cy="756000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2357422" y="4786322"/>
              <a:ext cx="857256" cy="756000"/>
            </a:xfrm>
            <a:prstGeom prst="triangl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10800000">
              <a:off x="2786050" y="4786322"/>
              <a:ext cx="857256" cy="756000"/>
            </a:xfrm>
            <a:prstGeom prst="triangl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214678" y="4786322"/>
              <a:ext cx="857256" cy="756000"/>
            </a:xfrm>
            <a:prstGeom prst="triangl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1472" y="5072074"/>
            <a:ext cx="79296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Жили-были три девочки: Таня, Лена и Даша.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Таня выше Лены, Лена выше Даши.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Кого из них как зовут?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071546"/>
            <a:ext cx="1459711" cy="2643182"/>
          </a:xfrm>
          <a:prstGeom prst="rect">
            <a:avLst/>
          </a:prstGeom>
        </p:spPr>
      </p:pic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290"/>
            <a:ext cx="2105643" cy="3451772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714488"/>
            <a:ext cx="125660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714480" y="385762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3857628"/>
            <a:ext cx="1500198" cy="50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Даша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3857628"/>
            <a:ext cx="1500198" cy="500066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Таня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Стоит в поле дуб, а на дубе 8 веток. На каждой ветке по 2 крупные сладкие сливы. Сколько слив ты можешь собрать?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285992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небу летали воробей, ворона, стрекоза, ласточка и шмель. Сколько птиц летало?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143380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Сколько концов у трёх с половиной палок?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28926" y="2714620"/>
            <a:ext cx="114300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7686" y="2714620"/>
            <a:ext cx="100013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285984" y="4929198"/>
            <a:ext cx="2071702" cy="214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7620" y="5786454"/>
            <a:ext cx="1071570" cy="214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554" y="5357826"/>
            <a:ext cx="2071702" cy="214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3438" y="4929198"/>
            <a:ext cx="2071702" cy="214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5286388"/>
            <a:ext cx="714380" cy="923330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143768" y="2714620"/>
            <a:ext cx="150019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5" grpId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714620"/>
            <a:ext cx="1071570" cy="3000396"/>
          </a:xfrm>
          <a:prstGeom prst="rect">
            <a:avLst/>
          </a:prstGeom>
          <a:noFill/>
        </p:spPr>
      </p:pic>
      <p:pic>
        <p:nvPicPr>
          <p:cNvPr id="16" name="Picture 2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1071570" cy="3000396"/>
          </a:xfrm>
          <a:prstGeom prst="rect">
            <a:avLst/>
          </a:prstGeom>
          <a:noFill/>
        </p:spPr>
      </p:pic>
      <p:pic>
        <p:nvPicPr>
          <p:cNvPr id="17" name="Picture 2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14620"/>
            <a:ext cx="1071570" cy="3000396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Estrangelo Edessa" pitchFamily="66"/>
              </a:rPr>
              <a:t>Посадил </a:t>
            </a:r>
            <a:r>
              <a:rPr lang="ru-RU" sz="2800" dirty="0" smtClean="0">
                <a:latin typeface="Times New Roman" pitchFamily="18" charset="0"/>
                <a:cs typeface="Estrangelo Edessa" pitchFamily="66"/>
              </a:rPr>
              <a:t>д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Estrangelo Edessa" pitchFamily="66"/>
              </a:rPr>
              <a:t>ед вдоль одной тропинки три берёзы. Бабка между каждыми соседними берёзами посадила липы. А внучка между каждыми соседними деревьями посадила по кустику роз. Сколько кустиков роз посадила внучка? 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28596" y="5286388"/>
            <a:ext cx="8215370" cy="785818"/>
          </a:xfrm>
          <a:prstGeom prst="flowChartAlternateProcess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0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786058"/>
            <a:ext cx="1628775" cy="2571768"/>
          </a:xfrm>
          <a:prstGeom prst="rect">
            <a:avLst/>
          </a:prstGeom>
          <a:noFill/>
        </p:spPr>
      </p:pic>
      <p:pic>
        <p:nvPicPr>
          <p:cNvPr id="18" name="Picture 10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786058"/>
            <a:ext cx="1628775" cy="2571768"/>
          </a:xfrm>
          <a:prstGeom prst="rect">
            <a:avLst/>
          </a:prstGeom>
          <a:noFill/>
        </p:spPr>
      </p:pic>
      <p:pic>
        <p:nvPicPr>
          <p:cNvPr id="22" name="Рисунок 21" descr="J0296329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4643446"/>
            <a:ext cx="988671" cy="642942"/>
          </a:xfrm>
          <a:prstGeom prst="rect">
            <a:avLst/>
          </a:prstGeom>
        </p:spPr>
      </p:pic>
      <p:pic>
        <p:nvPicPr>
          <p:cNvPr id="23" name="Рисунок 22" descr="J0296329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643446"/>
            <a:ext cx="988671" cy="642942"/>
          </a:xfrm>
          <a:prstGeom prst="rect">
            <a:avLst/>
          </a:prstGeom>
        </p:spPr>
      </p:pic>
      <p:pic>
        <p:nvPicPr>
          <p:cNvPr id="24" name="Рисунок 23" descr="J0296329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643446"/>
            <a:ext cx="988671" cy="642942"/>
          </a:xfrm>
          <a:prstGeom prst="rect">
            <a:avLst/>
          </a:prstGeom>
        </p:spPr>
      </p:pic>
      <p:pic>
        <p:nvPicPr>
          <p:cNvPr id="25" name="Рисунок 24" descr="J0296329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4643446"/>
            <a:ext cx="988671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Поиск  закономерностей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71435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Проследи, как получается каждое следующее число 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  в  каждый  ряд ещё по 1 числу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43050"/>
            <a:ext cx="378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 2, 4, 6, 8, ….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164305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42886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2)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1, 4, 7, 10, ….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235743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178592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3)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1, 2, 4, 7, 11, ….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1714488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242886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4)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4, 8, 12, 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5140" y="235743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350043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связь между числами заполните свободные кружки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14282" y="4286256"/>
            <a:ext cx="1857388" cy="1285884"/>
            <a:chOff x="214282" y="4286256"/>
            <a:chExt cx="1857388" cy="1285884"/>
          </a:xfrm>
        </p:grpSpPr>
        <p:sp>
          <p:nvSpPr>
            <p:cNvPr id="13" name="Овал 12"/>
            <p:cNvSpPr/>
            <p:nvPr/>
          </p:nvSpPr>
          <p:spPr>
            <a:xfrm>
              <a:off x="214282" y="4286256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142976" y="4357694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642910" y="478632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71736" y="4286256"/>
            <a:ext cx="1857388" cy="1285884"/>
            <a:chOff x="2571736" y="4286256"/>
            <a:chExt cx="1857388" cy="1285884"/>
          </a:xfrm>
        </p:grpSpPr>
        <p:sp>
          <p:nvSpPr>
            <p:cNvPr id="20" name="Овал 19"/>
            <p:cNvSpPr/>
            <p:nvPr/>
          </p:nvSpPr>
          <p:spPr>
            <a:xfrm>
              <a:off x="2571736" y="4286256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500430" y="4286256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071802" y="478632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857752" y="4286256"/>
            <a:ext cx="1857388" cy="1285884"/>
            <a:chOff x="4857752" y="4286256"/>
            <a:chExt cx="1857388" cy="1285884"/>
          </a:xfrm>
        </p:grpSpPr>
        <p:sp>
          <p:nvSpPr>
            <p:cNvPr id="23" name="Овал 22"/>
            <p:cNvSpPr/>
            <p:nvPr/>
          </p:nvSpPr>
          <p:spPr>
            <a:xfrm>
              <a:off x="4857752" y="4286256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5786446" y="4286256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5357818" y="478632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072330" y="4214818"/>
            <a:ext cx="1857388" cy="1285884"/>
            <a:chOff x="7143768" y="4214818"/>
            <a:chExt cx="1857388" cy="1285884"/>
          </a:xfrm>
        </p:grpSpPr>
        <p:sp>
          <p:nvSpPr>
            <p:cNvPr id="14" name="Овал 13"/>
            <p:cNvSpPr/>
            <p:nvPr/>
          </p:nvSpPr>
          <p:spPr>
            <a:xfrm>
              <a:off x="7143768" y="4214818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072462" y="4214818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572396" y="4714884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143768" y="7072338"/>
            <a:ext cx="1857388" cy="1410864"/>
            <a:chOff x="7072330" y="5857892"/>
            <a:chExt cx="1857388" cy="1410864"/>
          </a:xfrm>
        </p:grpSpPr>
        <p:sp>
          <p:nvSpPr>
            <p:cNvPr id="31" name="Овал 30"/>
            <p:cNvSpPr/>
            <p:nvPr/>
          </p:nvSpPr>
          <p:spPr>
            <a:xfrm>
              <a:off x="7072330" y="585789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8001024" y="5857892"/>
              <a:ext cx="928694" cy="7858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7500958" y="6447243"/>
              <a:ext cx="928694" cy="82151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486 -0.4134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Заполните фигурами пустой квадрат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715016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Примечание: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проследите как изменяется расположение фигур в первых трёх квадратах.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28596" y="1500174"/>
            <a:ext cx="1620000" cy="1620794"/>
            <a:chOff x="428596" y="1500174"/>
            <a:chExt cx="1620000" cy="162079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28596" y="1500174"/>
              <a:ext cx="1620000" cy="162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>
              <a:stCxn id="6" idx="0"/>
              <a:endCxn id="6" idx="2"/>
            </p:cNvCxnSpPr>
            <p:nvPr/>
          </p:nvCxnSpPr>
          <p:spPr>
            <a:xfrm rot="16200000"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stCxn id="6" idx="3"/>
              <a:endCxn id="6" idx="1"/>
            </p:cNvCxnSpPr>
            <p:nvPr/>
          </p:nvCxnSpPr>
          <p:spPr>
            <a:xfrm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2285984" y="1500174"/>
            <a:ext cx="1620000" cy="1620794"/>
            <a:chOff x="428596" y="1500174"/>
            <a:chExt cx="1620000" cy="162079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28596" y="1500174"/>
              <a:ext cx="1620000" cy="162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/>
            <p:cNvCxnSpPr>
              <a:stCxn id="33" idx="0"/>
              <a:endCxn id="33" idx="2"/>
            </p:cNvCxnSpPr>
            <p:nvPr/>
          </p:nvCxnSpPr>
          <p:spPr>
            <a:xfrm rot="16200000"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stCxn id="33" idx="3"/>
              <a:endCxn id="33" idx="1"/>
            </p:cNvCxnSpPr>
            <p:nvPr/>
          </p:nvCxnSpPr>
          <p:spPr>
            <a:xfrm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4214810" y="1500174"/>
            <a:ext cx="1620000" cy="1620794"/>
            <a:chOff x="428596" y="1500174"/>
            <a:chExt cx="1620000" cy="162079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28596" y="1500174"/>
              <a:ext cx="1620000" cy="162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2"/>
            </p:cNvCxnSpPr>
            <p:nvPr/>
          </p:nvCxnSpPr>
          <p:spPr>
            <a:xfrm rot="16200000"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37" idx="3"/>
              <a:endCxn id="37" idx="1"/>
            </p:cNvCxnSpPr>
            <p:nvPr/>
          </p:nvCxnSpPr>
          <p:spPr>
            <a:xfrm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6715140" y="1500174"/>
            <a:ext cx="1620000" cy="1620794"/>
            <a:chOff x="428596" y="1500174"/>
            <a:chExt cx="1620000" cy="162079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28596" y="1500174"/>
              <a:ext cx="1620000" cy="1620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>
              <a:stCxn id="41" idx="0"/>
              <a:endCxn id="41" idx="2"/>
            </p:cNvCxnSpPr>
            <p:nvPr/>
          </p:nvCxnSpPr>
          <p:spPr>
            <a:xfrm rot="16200000"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41" idx="3"/>
              <a:endCxn id="41" idx="1"/>
            </p:cNvCxnSpPr>
            <p:nvPr/>
          </p:nvCxnSpPr>
          <p:spPr>
            <a:xfrm flipH="1">
              <a:off x="428596" y="2310174"/>
              <a:ext cx="16200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Овал 43"/>
          <p:cNvSpPr/>
          <p:nvPr/>
        </p:nvSpPr>
        <p:spPr>
          <a:xfrm>
            <a:off x="5143504" y="2500306"/>
            <a:ext cx="500066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428860" y="2500306"/>
            <a:ext cx="500066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71472" y="1643050"/>
            <a:ext cx="500066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428728" y="1714488"/>
            <a:ext cx="35719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429124" y="2571744"/>
            <a:ext cx="35719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500298" y="1785926"/>
            <a:ext cx="35719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642910" y="2500306"/>
            <a:ext cx="428628" cy="35719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6200000">
            <a:off x="3250397" y="2536025"/>
            <a:ext cx="428628" cy="35719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10800000">
            <a:off x="5214942" y="1714488"/>
            <a:ext cx="428628" cy="35719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>
            <a:off x="6893124" y="2750950"/>
            <a:ext cx="360000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0800000" flipV="1">
            <a:off x="1500166" y="2714620"/>
            <a:ext cx="360000" cy="281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0800000" flipV="1">
            <a:off x="4429124" y="1928802"/>
            <a:ext cx="360000" cy="281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3321224" y="1965132"/>
            <a:ext cx="360000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7643834" y="1643050"/>
            <a:ext cx="500066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 rot="5400000">
            <a:off x="6893735" y="1750207"/>
            <a:ext cx="428628" cy="35719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786710" y="2571744"/>
            <a:ext cx="35719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00298" y="2786058"/>
            <a:ext cx="4144198" cy="1643868"/>
            <a:chOff x="285720" y="1714488"/>
            <a:chExt cx="4144198" cy="1643868"/>
          </a:xfrm>
        </p:grpSpPr>
        <p:grpSp>
          <p:nvGrpSpPr>
            <p:cNvPr id="3" name="Группа 19"/>
            <p:cNvGrpSpPr/>
            <p:nvPr/>
          </p:nvGrpSpPr>
          <p:grpSpPr>
            <a:xfrm>
              <a:off x="285720" y="1714488"/>
              <a:ext cx="4144198" cy="1643868"/>
              <a:chOff x="2570942" y="2143116"/>
              <a:chExt cx="4144198" cy="1643868"/>
            </a:xfrm>
          </p:grpSpPr>
          <p:sp>
            <p:nvSpPr>
              <p:cNvPr id="5" name="Равнобедренный треугольник 4"/>
              <p:cNvSpPr/>
              <p:nvPr/>
            </p:nvSpPr>
            <p:spPr>
              <a:xfrm>
                <a:off x="2571736" y="2143116"/>
                <a:ext cx="4143404" cy="1643074"/>
              </a:xfrm>
              <a:prstGeom prst="triangle">
                <a:avLst>
                  <a:gd name="adj" fmla="val 50000"/>
                </a:avLst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" name="Прямая соединительная линия 5"/>
              <p:cNvCxnSpPr>
                <a:endCxn id="5" idx="2"/>
              </p:cNvCxnSpPr>
              <p:nvPr/>
            </p:nvCxnSpPr>
            <p:spPr>
              <a:xfrm rot="5400000">
                <a:off x="1750199" y="2964653"/>
                <a:ext cx="1643074" cy="1588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>
                <a:endCxn id="5" idx="0"/>
              </p:cNvCxnSpPr>
              <p:nvPr/>
            </p:nvCxnSpPr>
            <p:spPr>
              <a:xfrm>
                <a:off x="2571736" y="2143116"/>
                <a:ext cx="2071702" cy="1588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>
                <a:endCxn id="5" idx="3"/>
              </p:cNvCxnSpPr>
              <p:nvPr/>
            </p:nvCxnSpPr>
            <p:spPr>
              <a:xfrm>
                <a:off x="2571736" y="2143116"/>
                <a:ext cx="2071702" cy="1643074"/>
              </a:xfrm>
              <a:prstGeom prst="line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Прямая соединительная линия 3"/>
            <p:cNvCxnSpPr>
              <a:stCxn id="5" idx="3"/>
              <a:endCxn id="5" idx="5"/>
            </p:cNvCxnSpPr>
            <p:nvPr/>
          </p:nvCxnSpPr>
          <p:spPr>
            <a:xfrm rot="5400000" flipH="1" flipV="1">
              <a:off x="2465372" y="2428868"/>
              <a:ext cx="821537" cy="1035851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2000232" y="285728"/>
            <a:ext cx="56934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Будь   внимательным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357298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на чертеже различных треугольников?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215206" y="5643578"/>
            <a:ext cx="857256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403</Words>
  <Application>Microsoft Office PowerPoint</Application>
  <PresentationFormat>Экран (4:3)</PresentationFormat>
  <Paragraphs>97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Час занимательной математика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ПОЧТАЛЬОН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RePack by SPecialiST</cp:lastModifiedBy>
  <cp:revision>79</cp:revision>
  <dcterms:created xsi:type="dcterms:W3CDTF">2009-01-04T13:56:42Z</dcterms:created>
  <dcterms:modified xsi:type="dcterms:W3CDTF">2013-12-03T17:38:14Z</dcterms:modified>
</cp:coreProperties>
</file>