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8889" autoAdjust="0"/>
  </p:normalViewPr>
  <p:slideViewPr>
    <p:cSldViewPr>
      <p:cViewPr>
        <p:scale>
          <a:sx n="60" d="100"/>
          <a:sy n="60" d="100"/>
        </p:scale>
        <p:origin x="-116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C258-F846-4E61-B4E5-D4A3350256F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BB54-E647-4501-BFAD-146697BFD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Гжель – это фарфоровые изделия сине-белого цвета.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Мазок с тенями – это особый тональный мазок, в котором отчётливо виден переход от тёмного к светлому оттенку синего цвета. Рисовать надо так: четкие мазки лепестков и листьев темно-синего цвета или мазки с мягкими размытыми краями наносятся всей кистью обильно насыщенной краской, с разным нажимом;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Концом кисти наносят жилки, штриховку и прихотливо изогнутые стебельки и усики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Своё название она получила от названия села, что находится в 60 км от Москвы. Поэтому Родиной Гжели считается  Московская область. Там впервые стали изготавливать эти изделия. Первые гжельские изделия – из глины. Это произошло очень давно – ещё в 14 веке,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почти 700 лет назад.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Гжельская земля очень богата высококачественными глинами белого цвета. Из неё и изготавливают различные предметы быта . Слово «Гжель» – родственник слова «жечь».	Изделия из глины для прочности обжигают в печах при очень высокой температуре. Поэтому в слове «Гжель» слышится отзвук глагола «жечь».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Роспись Гжели выполняется кобальтом. Каждое изделие обжигали 2 раза : первый – для закрепления формы, второй – после росписи изделия кобальтом. Минерал кобальт использовали именно потому, что он не выгорает при температуре свыше 1000 градусов и даёт</a:t>
            </a:r>
            <a:r>
              <a:rPr lang="ru-RU" baseline="0" dirty="0" smtClean="0"/>
              <a:t> красивый синий цвет различных оттенков. Но оттенки цвета появляются лишь после обжига, в сыром виде рисунок кобальтом выглядит серо-чёрным.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же украшали свои изделия гжельские мастера? Широкой полосой или букетом выделяется главная часть сосуда,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более узкими лентами – края горла, дна и ручек.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мотивами росписи стали травка, злаки, птицы, полевые и садовые цветы – розы, астры, гвоздики, форма которых перерабатывается и становится довольно условной, но живописной и декоративной.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Пожалуй, самый излюбленный узор – гжельская роза. Иногда она изображена крупно, широкими мазками,</a:t>
            </a:r>
            <a:r>
              <a:rPr lang="ru-RU" baseline="0" dirty="0" smtClean="0"/>
              <a:t> а иногда написана тоненькой кисточкой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Концом кисти наносят жилки, штриховку и прихотливо изогнутые стебельки и усики.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Очень</a:t>
            </a:r>
            <a:r>
              <a:rPr lang="ru-RU" baseline="0" dirty="0" smtClean="0"/>
              <a:t> затейливая, нарядная получается посуда.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Полюбилась она людям, и стали называть её «нежно-голубое</a:t>
            </a:r>
            <a:r>
              <a:rPr lang="ru-RU" baseline="0" dirty="0" smtClean="0"/>
              <a:t> чудо».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DFF57-7ACF-47C8-990B-CBB68CA77BBE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C6BB1-DCAC-46AD-ACCF-C91D19823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A0A34-9424-4D68-8FA2-4DBEF38AD2A4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2C3D-D00B-422E-973B-DFB75FC1A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F6E38-2CC1-4468-B7B5-98CEA5FA1BDB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75829-C5D9-4FDE-9755-08406D021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26610-E0D1-4ACC-B072-541CB918B85C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692D9-7C95-4EC8-8271-78E7733EB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5C395-B57E-4ACE-8436-97E7D02011FA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D95F-FABE-499F-AD0C-EF366D93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A5F99-A2E8-47D4-8E13-65562B300242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DBCC3-4E0B-4027-A166-016D77A50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0891A-1E61-4917-89C4-8DA18E4D5568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99A2A-B18A-4816-B8B5-C7D9E15AA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B4860-A002-42BE-9BBC-D6A20641DE52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C752B-310D-4ED8-97AD-A6C912304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BDD5-9080-4EE8-AEF9-6B6DBF2B8586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A2521-79C6-430E-ACAF-86D23F88F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5CB91-D96F-4E2F-B0C6-FC2A7620CF3A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C6218-9D48-4ECF-B88C-C4A5A4C0F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809F-DE31-4934-A7BA-0E586F31B2CA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6A1E3-48D8-45ED-811B-D0D1D23A1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902411-5FCF-491C-AAA4-22C780A74C30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987A9D-3FB4-405D-A637-C2AE0390D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Гжельская роспись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04" y="4429132"/>
            <a:ext cx="7072362" cy="2000264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Презентация к уроку ИЗО </a:t>
            </a:r>
          </a:p>
          <a:p>
            <a:pPr algn="r"/>
            <a:r>
              <a:rPr lang="ru-RU" dirty="0" smtClean="0"/>
              <a:t>2 класс</a:t>
            </a:r>
          </a:p>
          <a:p>
            <a:pPr algn="r"/>
            <a:r>
              <a:rPr lang="ru-RU" dirty="0" smtClean="0"/>
              <a:t>Выполнила учитель начальных классов</a:t>
            </a:r>
          </a:p>
          <a:p>
            <a:pPr algn="r"/>
            <a:r>
              <a:rPr lang="ru-RU" dirty="0" smtClean="0"/>
              <a:t> ГБОУ школы-интерната №8 </a:t>
            </a:r>
            <a:r>
              <a:rPr lang="ru-RU" dirty="0" err="1" smtClean="0"/>
              <a:t>Копылкова</a:t>
            </a:r>
            <a:r>
              <a:rPr lang="ru-RU" dirty="0" smtClean="0"/>
              <a:t> С.Н.</a:t>
            </a:r>
          </a:p>
        </p:txBody>
      </p:sp>
      <p:pic>
        <p:nvPicPr>
          <p:cNvPr id="4" name="Рисунок 3" descr="СИНЕОКАЯ ГЖ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ouvenirdvor.ru/published/publicdata/SOUVENIRSOUV/attachments/SC/products_pictures/54%20017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28604"/>
            <a:ext cx="614366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900igr.net/datai/izo/Gzhelskaja-rospis/0009-022-Elementy-rosp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928688"/>
            <a:ext cx="3551238" cy="1285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5" name="Picture 4" descr="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870200"/>
            <a:ext cx="3571875" cy="1344613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7" name="Picture 4" descr="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4794250"/>
            <a:ext cx="1873250" cy="13493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9" name="Picture 5" descr="Роспись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2392" y="4786322"/>
            <a:ext cx="1780375" cy="1357322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1" name="Picture 4" descr="Роспис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857232"/>
            <a:ext cx="3346450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2" name="Picture 5" descr="Роспись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3857625"/>
            <a:ext cx="3432175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7223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Мазок с тенью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125538"/>
            <a:ext cx="3109912" cy="5472112"/>
          </a:xfrm>
          <a:prstGeom prst="rect">
            <a:avLst/>
          </a:prstGeom>
        </p:spPr>
      </p:pic>
      <p:pic>
        <p:nvPicPr>
          <p:cNvPr id="4" name="Picture 5" descr="Scan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052513"/>
            <a:ext cx="37449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Бордюры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ranamasterov.ru/files/imagecache/orig_with_logo/i2011/06/16/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ТЕСТ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4800" i="1" u="sng" dirty="0" smtClean="0">
                <a:solidFill>
                  <a:srgbClr val="0070C0"/>
                </a:solidFill>
              </a:rPr>
              <a:t>Родина Гжели</a:t>
            </a:r>
          </a:p>
          <a:p>
            <a:pPr algn="ctr">
              <a:buNone/>
            </a:pPr>
            <a:endParaRPr lang="ru-RU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1.</a:t>
            </a:r>
            <a:r>
              <a:rPr lang="ru-RU" sz="4400" i="1" dirty="0" smtClean="0"/>
              <a:t>Московская область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2.</a:t>
            </a:r>
            <a:r>
              <a:rPr lang="ru-RU" sz="4400" i="1" dirty="0" smtClean="0"/>
              <a:t>Вологодская область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3.</a:t>
            </a:r>
            <a:r>
              <a:rPr lang="ru-RU" sz="4400" i="1" dirty="0" smtClean="0"/>
              <a:t>Архангельск</a:t>
            </a:r>
          </a:p>
          <a:p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nogtiki.com/data/design/ethnic_nail_art/gjel_element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92895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285728"/>
            <a:ext cx="5111750" cy="5853113"/>
          </a:xfrm>
        </p:spPr>
        <p:txBody>
          <a:bodyPr/>
          <a:lstStyle/>
          <a:p>
            <a:pPr algn="ctr">
              <a:buNone/>
            </a:pPr>
            <a:r>
              <a:rPr lang="ru-RU" sz="4800" i="1" u="sng" dirty="0" smtClean="0">
                <a:solidFill>
                  <a:srgbClr val="0070C0"/>
                </a:solidFill>
              </a:rPr>
              <a:t>Первые гжельские изделия –</a:t>
            </a:r>
          </a:p>
          <a:p>
            <a:pPr algn="ctr">
              <a:buNone/>
            </a:pPr>
            <a:endParaRPr lang="ru-RU" sz="4800" i="1" u="sng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4800" i="1" dirty="0" smtClean="0"/>
              <a:t> из мела</a:t>
            </a:r>
          </a:p>
          <a:p>
            <a:pPr marL="514350" indent="-514350">
              <a:buAutoNum type="arabicPeriod" startAt="2"/>
            </a:pPr>
            <a:r>
              <a:rPr lang="ru-RU" sz="4800" i="1" dirty="0" smtClean="0"/>
              <a:t> из глины</a:t>
            </a:r>
          </a:p>
          <a:p>
            <a:pPr marL="514350" indent="-514350">
              <a:buNone/>
            </a:pPr>
            <a:r>
              <a:rPr lang="ru-RU" sz="4800" i="1" dirty="0" smtClean="0"/>
              <a:t>3.  из гипса</a:t>
            </a:r>
            <a:endParaRPr lang="ru-RU" sz="48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http://lol54.ru/uploads/posts/2011-09/thumbs/1315315291_0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3000397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i="1" u="sng" dirty="0" smtClean="0">
                <a:solidFill>
                  <a:srgbClr val="0070C0"/>
                </a:solidFill>
              </a:rPr>
              <a:t>Слово «Гжель» родственное слову</a:t>
            </a:r>
          </a:p>
          <a:p>
            <a:pPr marL="914400" indent="-914400">
              <a:buAutoNum type="arabicPeriod"/>
            </a:pPr>
            <a:r>
              <a:rPr lang="ru-RU" sz="4800" i="1" dirty="0" smtClean="0"/>
              <a:t>жечь</a:t>
            </a:r>
          </a:p>
          <a:p>
            <a:pPr marL="914400" indent="-914400">
              <a:buNone/>
            </a:pPr>
            <a:r>
              <a:rPr lang="ru-RU" sz="4800" i="1" dirty="0" smtClean="0"/>
              <a:t>2.  желание</a:t>
            </a:r>
          </a:p>
          <a:p>
            <a:pPr marL="914400" indent="-914400">
              <a:buNone/>
            </a:pPr>
            <a:r>
              <a:rPr lang="ru-RU" sz="4800" i="1" dirty="0" smtClean="0"/>
              <a:t>3.  железо</a:t>
            </a:r>
          </a:p>
          <a:p>
            <a:pPr>
              <a:buNone/>
            </a:pPr>
            <a:endParaRPr lang="ru-RU" sz="4800" dirty="0" smtClean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www.souvenirdvor.ru/published/publicdata/SOUVENIRSOUV/attachments/SC/products_pictures/54%20043_en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59"/>
            <a:ext cx="3000396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i="1" u="sng" dirty="0" smtClean="0">
                <a:solidFill>
                  <a:srgbClr val="0070C0"/>
                </a:solidFill>
              </a:rPr>
              <a:t>Роспись Гжели выполняется</a:t>
            </a:r>
          </a:p>
          <a:p>
            <a:pPr marL="514350" indent="-514350">
              <a:buAutoNum type="arabicPeriod"/>
            </a:pPr>
            <a:r>
              <a:rPr lang="ru-RU" sz="4800" i="1" dirty="0" smtClean="0"/>
              <a:t>синей акварельной краской </a:t>
            </a:r>
          </a:p>
          <a:p>
            <a:pPr marL="514350" indent="-514350">
              <a:buAutoNum type="arabicPeriod"/>
            </a:pPr>
            <a:r>
              <a:rPr lang="ru-RU" sz="4800" i="1" dirty="0" smtClean="0"/>
              <a:t>чернилами</a:t>
            </a:r>
          </a:p>
          <a:p>
            <a:pPr marL="514350" indent="-514350">
              <a:buAutoNum type="arabicPeriod"/>
            </a:pPr>
            <a:r>
              <a:rPr lang="ru-RU" sz="4800" i="1" dirty="0" smtClean="0"/>
              <a:t>кобальтом</a:t>
            </a:r>
            <a:endParaRPr lang="ru-RU" sz="48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СИНЕОКАЯ ГЖ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214423"/>
            <a:ext cx="300039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Фарфоровые чайники,</a:t>
            </a:r>
          </a:p>
          <a:p>
            <a:r>
              <a:rPr lang="ru-RU" sz="2400" b="1" i="1" dirty="0" smtClean="0"/>
              <a:t>Подсвечники, часы,</a:t>
            </a:r>
          </a:p>
          <a:p>
            <a:r>
              <a:rPr lang="ru-RU" sz="2400" b="1" i="1" dirty="0" smtClean="0"/>
              <a:t>Животные и птицы</a:t>
            </a:r>
          </a:p>
          <a:p>
            <a:r>
              <a:rPr lang="ru-RU" sz="2400" b="1" i="1" dirty="0" smtClean="0"/>
              <a:t>Невиданной красы.</a:t>
            </a:r>
          </a:p>
          <a:p>
            <a:r>
              <a:rPr lang="ru-RU" sz="2400" b="1" i="1" dirty="0" smtClean="0"/>
              <a:t>Деревня в Подмосковье</a:t>
            </a:r>
          </a:p>
          <a:p>
            <a:r>
              <a:rPr lang="ru-RU" sz="2400" b="1" i="1" dirty="0" smtClean="0"/>
              <a:t>Прославилась теперь.</a:t>
            </a:r>
          </a:p>
          <a:p>
            <a:r>
              <a:rPr lang="ru-RU" sz="2400" b="1" i="1" dirty="0" smtClean="0"/>
              <a:t>Известно всем в народе</a:t>
            </a:r>
          </a:p>
          <a:p>
            <a:r>
              <a:rPr lang="ru-RU" sz="2400" b="1" i="1" dirty="0" smtClean="0"/>
              <a:t>Её названье –</a:t>
            </a:r>
            <a:r>
              <a:rPr lang="ru-RU" sz="2800" b="1" i="1" dirty="0" smtClean="0">
                <a:solidFill>
                  <a:srgbClr val="0070C0"/>
                </a:solidFill>
              </a:rPr>
              <a:t>       Гжель        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crazymama.ru/images/bonus/big18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8576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allart.ru/images/stories/ForAticles/master/gzhel/gjel-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714752"/>
            <a:ext cx="4020068" cy="259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1.imgsmail.ru/imgpreview?key=http%3A//narpromysel.ru/UserFiles/Image/img931%5F27766%5Fbig.jpg&amp;mb=imgdb_preview_1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714752"/>
            <a:ext cx="24288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sz="2400" i="1" dirty="0" smtClean="0"/>
              <a:t> </a:t>
            </a:r>
            <a:endParaRPr lang="ru-RU" sz="2400" dirty="0" smtClean="0"/>
          </a:p>
          <a:p>
            <a:r>
              <a:rPr lang="ru-RU" sz="2400" i="1" dirty="0" smtClean="0"/>
              <a:t>Сине–голубые</a:t>
            </a:r>
            <a:endParaRPr lang="ru-RU" sz="2400" dirty="0" smtClean="0"/>
          </a:p>
          <a:p>
            <a:r>
              <a:rPr lang="ru-RU" sz="2400" i="1" dirty="0" smtClean="0"/>
              <a:t>розы, листья, птицы.</a:t>
            </a:r>
            <a:endParaRPr lang="ru-RU" sz="2400" dirty="0" smtClean="0"/>
          </a:p>
          <a:p>
            <a:r>
              <a:rPr lang="ru-RU" sz="2400" i="1" dirty="0" smtClean="0"/>
              <a:t>Увидев вас впервые,</a:t>
            </a:r>
            <a:endParaRPr lang="ru-RU" sz="2400" dirty="0" smtClean="0"/>
          </a:p>
          <a:p>
            <a:r>
              <a:rPr lang="ru-RU" sz="2400" i="1" dirty="0" smtClean="0"/>
              <a:t>Каждый удивится.</a:t>
            </a:r>
            <a:endParaRPr lang="ru-RU" sz="2400" dirty="0" smtClean="0"/>
          </a:p>
          <a:p>
            <a:r>
              <a:rPr lang="ru-RU" sz="2400" i="1" dirty="0" smtClean="0"/>
              <a:t>Чудо на фарфоре-</a:t>
            </a:r>
            <a:endParaRPr lang="ru-RU" sz="2400" dirty="0" smtClean="0"/>
          </a:p>
          <a:p>
            <a:r>
              <a:rPr lang="ru-RU" sz="2400" i="1" dirty="0" smtClean="0"/>
              <a:t>Синяя купель.</a:t>
            </a:r>
            <a:endParaRPr lang="ru-RU" sz="2400" dirty="0" smtClean="0"/>
          </a:p>
          <a:p>
            <a:r>
              <a:rPr lang="ru-RU" sz="2400" i="1" dirty="0" smtClean="0"/>
              <a:t>Это называется</a:t>
            </a:r>
            <a:endParaRPr lang="ru-RU" sz="2400" dirty="0" smtClean="0"/>
          </a:p>
          <a:p>
            <a:r>
              <a:rPr lang="ru-RU" sz="2400" i="1" dirty="0" smtClean="0"/>
              <a:t>Просто роспись …</a:t>
            </a:r>
          </a:p>
          <a:p>
            <a:pPr algn="ctr"/>
            <a:r>
              <a:rPr lang="ru-RU" sz="6000" i="1" dirty="0" smtClean="0">
                <a:solidFill>
                  <a:srgbClr val="0070C0"/>
                </a:solidFill>
              </a:rPr>
              <a:t>Гжель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7" name="Содержимое 6" descr="http://hope-designer.ru/wp-content/uploads/2011/10/2011-10-20_1239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85794"/>
            <a:ext cx="50720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село Гже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производство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864396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пись ваз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3" y="142875"/>
            <a:ext cx="510859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жель вазочк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0"/>
            <a:ext cx="742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amnesia.pavelbers.com/0409200403158_G636%20Gz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592935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ussia-best.ru/published/publicdata/RUSSIABENEWSHOP/attachments/SC/products_pictures/pot%201,5L%28rfz%292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85728"/>
            <a:ext cx="67056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1.imgsmail.ru/imgpreview?key=http%3A//rfz.ru/catalog/SlivochnikVdohnovenie%5F01.jpg&amp;mb=imgdb_preview_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071966" cy="4572032"/>
          </a:xfrm>
          <a:prstGeom prst="rect">
            <a:avLst/>
          </a:prstGeom>
          <a:noFill/>
        </p:spPr>
      </p:pic>
      <p:pic>
        <p:nvPicPr>
          <p:cNvPr id="23558" name="Picture 6" descr="http://posezonam.ru/img/small/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434</Words>
  <Application>Microsoft Office PowerPoint</Application>
  <PresentationFormat>Экран (4:3)</PresentationFormat>
  <Paragraphs>69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Гжельская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Мазок с тенью</vt:lpstr>
      <vt:lpstr>Бордюры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fhfh</dc:title>
  <dc:creator>1</dc:creator>
  <cp:lastModifiedBy>Методический кабинет</cp:lastModifiedBy>
  <cp:revision>47</cp:revision>
  <dcterms:created xsi:type="dcterms:W3CDTF">2012-03-02T12:08:26Z</dcterms:created>
  <dcterms:modified xsi:type="dcterms:W3CDTF">2002-01-01T01:08:37Z</dcterms:modified>
</cp:coreProperties>
</file>