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8" r:id="rId11"/>
    <p:sldId id="277" r:id="rId12"/>
    <p:sldId id="279" r:id="rId13"/>
    <p:sldId id="280" r:id="rId14"/>
    <p:sldId id="281" r:id="rId15"/>
    <p:sldId id="282" r:id="rId16"/>
    <p:sldId id="283" r:id="rId17"/>
    <p:sldId id="28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9E119-08E4-4360-8DE5-5DAAC8D63222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DA2BD-5913-40F9-ABDF-95CF40ECB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D8323-C62A-4FF9-B882-7AC262211083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97456-76FA-4BA7-919E-D3398646E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4AA5-88D4-48BC-91E1-DBE6D92E8E5B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5A803-4681-42CE-93F7-C55920F46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AAAC0-3333-4BD6-8F60-EAC2EDFFBEE4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60C70-F5C8-426D-B414-3EF4AEA6C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8EDD7-1C98-470E-8CDE-BD109EB3A95E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3AAC4-FDAB-4097-9EAD-B60FD407E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DCC2D-7D51-46F7-9DD6-D4AC63E7208F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790B5-8EAB-473B-AA0E-B763AAF87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0574D-6DE1-4762-A2D1-24B50FC9A99A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BD3C7-CDCD-426A-B686-4A36DBB35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AD052-794A-4BB0-ABA5-7DDFDC007339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AF712-A001-4FBC-AD8C-3452181E5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9513C-1EA6-4D0F-A6D8-D134372E3B8D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700B2-B4CD-45E5-A079-1A348A16A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44997-24A9-43E5-B11C-949EE90667FD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A47E1-13C3-4201-9DE7-57DDA8CAF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DCD16-6650-4870-B99E-A45B03ACA8BC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BA0B-9269-45FB-B476-84C8484FF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EDD2D2-14D0-4F39-B836-5517967DA9A5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EF9471-CFEE-4B04-9134-9B50C5813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3141663"/>
            <a:ext cx="7993062" cy="2497137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r>
              <a:rPr lang="ru-RU" sz="4400" i="1" smtClean="0">
                <a:solidFill>
                  <a:srgbClr val="FFFF00"/>
                </a:solidFill>
              </a:rPr>
              <a:t>Тема: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4000" b="1" i="1" smtClean="0">
                <a:solidFill>
                  <a:srgbClr val="FFFF00"/>
                </a:solidFill>
              </a:rPr>
              <a:t>Час. Минута.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4000" b="1" i="1" smtClean="0">
                <a:solidFill>
                  <a:srgbClr val="FFFF00"/>
                </a:solidFill>
              </a:rPr>
              <a:t>Определение времени по часа</a:t>
            </a:r>
            <a:r>
              <a:rPr lang="ru-RU" sz="3700" b="1" i="1" smtClean="0">
                <a:solidFill>
                  <a:srgbClr val="FFFF00"/>
                </a:solidFill>
              </a:rPr>
              <a:t>м.</a:t>
            </a:r>
          </a:p>
        </p:txBody>
      </p:sp>
      <p:pic>
        <p:nvPicPr>
          <p:cNvPr id="13314" name="Picture 8" descr="Картинка 104 из 1092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63525"/>
            <a:ext cx="3671888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33845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Calibri" pitchFamily="34" charset="0"/>
              </a:rPr>
              <a:t>   - </a:t>
            </a:r>
            <a:r>
              <a:rPr lang="ru-RU" sz="2000" smtClean="0">
                <a:latin typeface="Calibri" pitchFamily="34" charset="0"/>
              </a:rPr>
              <a:t>О чём здесь идёт речь? </a:t>
            </a:r>
            <a:endParaRPr lang="ru-RU" sz="200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latin typeface="Calibri" pitchFamily="34" charset="0"/>
              </a:rPr>
              <a:t>- Что за коротышка бегает по кругу?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latin typeface="Calibri" pitchFamily="34" charset="0"/>
              </a:rPr>
              <a:t>    - Почему её сестрица, что повыше, бегает быстрее ? </a:t>
            </a:r>
            <a:endParaRPr lang="ru-RU" sz="2000" smtClean="0">
              <a:latin typeface="Arial" charset="0"/>
            </a:endParaRPr>
          </a:p>
          <a:p>
            <a:pPr eaLnBrk="1" hangingPunct="1">
              <a:buFontTx/>
              <a:buChar char="-"/>
            </a:pPr>
            <a:r>
              <a:rPr lang="ru-RU" sz="2000" smtClean="0">
                <a:latin typeface="Calibri" pitchFamily="34" charset="0"/>
              </a:rPr>
              <a:t>Как двигается часовая стрелка? </a:t>
            </a:r>
            <a:endParaRPr lang="ru-RU" sz="2000" smtClean="0">
              <a:latin typeface="Arial" charset="0"/>
            </a:endParaRPr>
          </a:p>
          <a:p>
            <a:pPr eaLnBrk="1" hangingPunct="1">
              <a:buFontTx/>
              <a:buChar char="-"/>
            </a:pPr>
            <a:endParaRPr lang="ru-RU" sz="200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latin typeface="Calibri" pitchFamily="34" charset="0"/>
              </a:rPr>
              <a:t>    - А что происходит с минутной стрелкой? Как движется она? </a:t>
            </a:r>
            <a:endParaRPr lang="ru-RU" sz="200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latin typeface="Calibri" pitchFamily="34" charset="0"/>
              </a:rPr>
              <a:t>Сколько таких чёрточек на циферблате? Сосчитайте. </a:t>
            </a:r>
            <a:r>
              <a:rPr lang="ru-RU" sz="2000" b="1" smtClean="0">
                <a:latin typeface="Calibri" pitchFamily="34" charset="0"/>
              </a:rPr>
              <a:t>Считаем хором.</a:t>
            </a:r>
            <a:endParaRPr lang="ru-RU" sz="2000" smtClean="0">
              <a:latin typeface="Calibri" pitchFamily="34" charset="0"/>
            </a:endParaRPr>
          </a:p>
        </p:txBody>
      </p:sp>
      <p:pic>
        <p:nvPicPr>
          <p:cNvPr id="4098" name="Picture 2" descr="D:\Documents and Settings\Admin\Мои документы\Мои рисунки\Изображение\Изображение 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3789363"/>
            <a:ext cx="2305050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D:\Documents and Settings\Admin\Рабочий стол\1110201109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333375"/>
            <a:ext cx="8161338" cy="6119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7610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  </a:t>
            </a:r>
            <a:r>
              <a:rPr lang="ru-RU" sz="2400" smtClean="0">
                <a:latin typeface="Calibri" pitchFamily="34" charset="0"/>
              </a:rPr>
              <a:t>-Расстояние от одной маленькой черточки до другой маленькой чёрточки называется….</a:t>
            </a:r>
            <a:endParaRPr lang="ru-RU" sz="240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Calibri" pitchFamily="34" charset="0"/>
              </a:rPr>
              <a:t>- А весь круг, который она проходит  </a:t>
            </a:r>
            <a:r>
              <a:rPr lang="ru-RU" sz="2400" i="1" smtClean="0">
                <a:latin typeface="Calibri" pitchFamily="34" charset="0"/>
              </a:rPr>
              <a:t>…   </a:t>
            </a:r>
            <a:endParaRPr lang="ru-RU" sz="2400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400" i="1" smtClean="0">
                <a:latin typeface="Calibri" pitchFamily="34" charset="0"/>
              </a:rPr>
              <a:t>  - </a:t>
            </a:r>
            <a:r>
              <a:rPr lang="ru-RU" sz="2400" smtClean="0">
                <a:latin typeface="Calibri" pitchFamily="34" charset="0"/>
              </a:rPr>
              <a:t>Так сколько в часе минут? </a:t>
            </a:r>
            <a:endParaRPr lang="ru-RU" sz="240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400" b="1" i="1" smtClean="0">
                <a:latin typeface="Calibri" pitchFamily="34" charset="0"/>
              </a:rPr>
              <a:t>Карточка Помогайка </a:t>
            </a:r>
            <a:r>
              <a:rPr lang="ru-RU" sz="2400" i="1" smtClean="0">
                <a:latin typeface="Calibri" pitchFamily="34" charset="0"/>
              </a:rPr>
              <a:t> (закрепляется на доску) </a:t>
            </a:r>
            <a:r>
              <a:rPr lang="ru-RU" sz="2400" i="1" smtClean="0"/>
              <a:t>:</a:t>
            </a:r>
            <a:endParaRPr lang="ru-RU" sz="2400" smtClean="0"/>
          </a:p>
          <a:p>
            <a:pPr eaLnBrk="1" hangingPunct="1"/>
            <a:endParaRPr lang="ru-RU" sz="2400" smtClean="0"/>
          </a:p>
          <a:p>
            <a:pPr eaLnBrk="1" hangingPunct="1"/>
            <a:endParaRPr lang="ru-RU" sz="2400" smtClean="0"/>
          </a:p>
          <a:p>
            <a:pPr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2400" smtClean="0">
                <a:latin typeface="Calibri" pitchFamily="34" charset="0"/>
              </a:rPr>
              <a:t>-</a:t>
            </a:r>
            <a:r>
              <a:rPr lang="ru-RU" sz="2400" smtClean="0">
                <a:latin typeface="Arial" charset="0"/>
              </a:rPr>
              <a:t>Выполним задание №2</a:t>
            </a:r>
          </a:p>
          <a:p>
            <a:pPr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2400" smtClean="0">
                <a:latin typeface="Calibri" pitchFamily="34" charset="0"/>
              </a:rPr>
              <a:t>-  Сколько в одном часе минут? </a:t>
            </a:r>
            <a:endParaRPr lang="ru-RU" sz="2400" smtClean="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2400" smtClean="0">
                <a:latin typeface="Calibri" pitchFamily="34" charset="0"/>
              </a:rPr>
              <a:t>-  Как движется  часовая стрелка?</a:t>
            </a:r>
            <a:endParaRPr lang="ru-RU" sz="2400" smtClean="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2400" smtClean="0">
                <a:latin typeface="Calibri" pitchFamily="34" charset="0"/>
              </a:rPr>
              <a:t>-  Как движется минутная стрелка?</a:t>
            </a:r>
            <a:endParaRPr lang="ru-RU" sz="2400" smtClean="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2400" i="1" smtClean="0">
                <a:latin typeface="Calibri" pitchFamily="34" charset="0"/>
              </a:rPr>
              <a:t>(Работа с моделью  часов: учитель показывает  детям время и предлагает определить.)</a:t>
            </a:r>
            <a:endParaRPr lang="ru-RU" sz="2400" smtClean="0">
              <a:latin typeface="Arial" charset="0"/>
            </a:endParaRPr>
          </a:p>
          <a:p>
            <a:pPr eaLnBrk="1" hangingPunct="1"/>
            <a:endParaRPr lang="ru-RU" sz="2400" smtClean="0"/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2339975" y="2565400"/>
            <a:ext cx="2447925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dirty="0" smtClean="0"/>
              <a:t>1 час  =   60 минут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848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i="1" smtClean="0"/>
              <a:t>       Покажите на макетах часов:</a:t>
            </a:r>
            <a:endParaRPr lang="ru-RU" sz="240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i="1" smtClean="0"/>
              <a:t>     - Во сколько утром начинаются у нас уроки? (8 час)</a:t>
            </a:r>
            <a:endParaRPr lang="ru-RU" sz="240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i="1" smtClean="0"/>
              <a:t>     -  Во сколько заканчиваются уроки?  (12 час 30 минут)</a:t>
            </a:r>
            <a:endParaRPr lang="ru-RU" sz="240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i="1" smtClean="0"/>
              <a:t>     -  Во сколько вы садитесь за уроки?   ( в 4 часа дня)</a:t>
            </a:r>
            <a:endParaRPr lang="ru-RU" sz="240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i="1" smtClean="0"/>
              <a:t>     - Во сколько вы ложитесь спать?    (в 9 часов вечера)</a:t>
            </a:r>
            <a:endParaRPr lang="ru-RU" sz="240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i="1" smtClean="0"/>
              <a:t>     </a:t>
            </a:r>
            <a:r>
              <a:rPr lang="en-US" sz="2400" b="1" smtClean="0">
                <a:latin typeface="Calibri" pitchFamily="34" charset="0"/>
              </a:rPr>
              <a:t>IV</a:t>
            </a:r>
            <a:r>
              <a:rPr lang="ru-RU" sz="2400" b="1" smtClean="0">
                <a:latin typeface="Calibri" pitchFamily="34" charset="0"/>
              </a:rPr>
              <a:t>.    Физкультминутка.</a:t>
            </a:r>
            <a:endParaRPr lang="ru-RU" sz="24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latin typeface="Calibri" pitchFamily="34" charset="0"/>
              </a:rPr>
              <a:t>     </a:t>
            </a:r>
            <a:r>
              <a:rPr lang="en-US" sz="2400" b="1" smtClean="0">
                <a:latin typeface="Calibri" pitchFamily="34" charset="0"/>
              </a:rPr>
              <a:t>V</a:t>
            </a:r>
            <a:r>
              <a:rPr lang="ru-RU" sz="2400" smtClean="0">
                <a:latin typeface="Calibri" pitchFamily="34" charset="0"/>
              </a:rPr>
              <a:t>. </a:t>
            </a:r>
            <a:r>
              <a:rPr lang="ru-RU" sz="2400" b="1" smtClean="0">
                <a:latin typeface="Calibri" pitchFamily="34" charset="0"/>
              </a:rPr>
              <a:t>Закрепление изученного материала:</a:t>
            </a:r>
            <a:endParaRPr lang="ru-RU" sz="24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latin typeface="Calibri" pitchFamily="34" charset="0"/>
              </a:rPr>
              <a:t>          Работа по учебнику:</a:t>
            </a:r>
            <a:endParaRPr lang="ru-RU" sz="24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latin typeface="Calibri" pitchFamily="34" charset="0"/>
              </a:rPr>
              <a:t>          № </a:t>
            </a:r>
            <a:r>
              <a:rPr lang="ru-RU" sz="2400" b="1" smtClean="0">
                <a:latin typeface="Arial" charset="0"/>
              </a:rPr>
              <a:t>3, стр. 33</a:t>
            </a:r>
            <a:r>
              <a:rPr lang="ru-RU" sz="2400" b="1" smtClean="0">
                <a:latin typeface="Calibri" pitchFamily="34" charset="0"/>
              </a:rPr>
              <a:t>-</a:t>
            </a:r>
            <a:r>
              <a:rPr lang="ru-RU" sz="2400" smtClean="0">
                <a:latin typeface="Calibri" pitchFamily="34" charset="0"/>
              </a:rPr>
              <a:t> записать в тетрадь.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latin typeface="Calibri" pitchFamily="34" charset="0"/>
              </a:rPr>
              <a:t>         №  </a:t>
            </a:r>
            <a:r>
              <a:rPr lang="ru-RU" sz="2400" b="1" smtClean="0">
                <a:latin typeface="Arial" charset="0"/>
              </a:rPr>
              <a:t>4</a:t>
            </a:r>
            <a:r>
              <a:rPr lang="ru-RU" sz="2400" smtClean="0">
                <a:latin typeface="Calibri" pitchFamily="34" charset="0"/>
              </a:rPr>
              <a:t>-  ответить устно.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latin typeface="Calibri" pitchFamily="34" charset="0"/>
              </a:rPr>
              <a:t>          № </a:t>
            </a:r>
            <a:r>
              <a:rPr lang="ru-RU" sz="2400" b="1" smtClean="0">
                <a:latin typeface="Arial" charset="0"/>
              </a:rPr>
              <a:t>5</a:t>
            </a:r>
            <a:r>
              <a:rPr lang="ru-RU" sz="2400" b="1" smtClean="0">
                <a:latin typeface="Calibri" pitchFamily="34" charset="0"/>
              </a:rPr>
              <a:t> ,  - </a:t>
            </a:r>
            <a:r>
              <a:rPr lang="ru-RU" sz="2400" smtClean="0">
                <a:latin typeface="Calibri" pitchFamily="34" charset="0"/>
              </a:rPr>
              <a:t> работа по памятке. Один ученик  делает краткую запись на доске.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latin typeface="Calibri" pitchFamily="34" charset="0"/>
              </a:rPr>
              <a:t>           </a:t>
            </a:r>
            <a:endParaRPr lang="ru-RU" sz="24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9197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200" b="1" i="1" smtClean="0">
                <a:latin typeface="Calibri" pitchFamily="34" charset="0"/>
              </a:rPr>
              <a:t>  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200" b="1" i="1" smtClean="0">
                <a:latin typeface="Calibri" pitchFamily="34" charset="0"/>
              </a:rPr>
              <a:t>                     </a:t>
            </a:r>
            <a:r>
              <a:rPr lang="ru-RU" sz="2200" b="1" i="1" smtClean="0">
                <a:latin typeface="Arial" charset="0"/>
              </a:rPr>
              <a:t>С</a:t>
            </a:r>
            <a:r>
              <a:rPr lang="ru-RU" sz="2200" b="1" i="1" smtClean="0">
                <a:latin typeface="Calibri" pitchFamily="34" charset="0"/>
              </a:rPr>
              <a:t>.   -  </a:t>
            </a:r>
            <a:r>
              <a:rPr lang="ru-RU" sz="2200" b="1" i="1" smtClean="0">
                <a:latin typeface="Arial" charset="0"/>
              </a:rPr>
              <a:t>7 дней по 2 часа</a:t>
            </a:r>
            <a:r>
              <a:rPr lang="ru-RU" sz="2200" b="1" i="1" smtClean="0">
                <a:latin typeface="Calibri" pitchFamily="34" charset="0"/>
              </a:rPr>
              <a:t>                     </a:t>
            </a:r>
            <a:endParaRPr lang="ru-RU" sz="220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200" b="1" i="1" smtClean="0">
                <a:latin typeface="Calibri" pitchFamily="34" charset="0"/>
              </a:rPr>
              <a:t>      </a:t>
            </a:r>
            <a:r>
              <a:rPr lang="ru-RU" sz="2200" b="1" i="1" baseline="-25000" smtClean="0">
                <a:latin typeface="Calibri" pitchFamily="34" charset="0"/>
              </a:rPr>
              <a:t> </a:t>
            </a:r>
            <a:r>
              <a:rPr lang="ru-RU" sz="2200" b="1" i="1" smtClean="0">
                <a:latin typeface="Calibri" pitchFamily="34" charset="0"/>
              </a:rPr>
              <a:t>               </a:t>
            </a:r>
            <a:r>
              <a:rPr lang="ru-RU" sz="2200" b="1" i="1" smtClean="0">
                <a:latin typeface="Arial" charset="0"/>
              </a:rPr>
              <a:t>П.</a:t>
            </a:r>
            <a:r>
              <a:rPr lang="ru-RU" sz="2200" b="1" i="1" smtClean="0">
                <a:latin typeface="Calibri" pitchFamily="34" charset="0"/>
              </a:rPr>
              <a:t>   -   </a:t>
            </a:r>
            <a:r>
              <a:rPr lang="ru-RU" sz="2200" b="1" i="1" smtClean="0">
                <a:latin typeface="Arial" charset="0"/>
              </a:rPr>
              <a:t>3 дня по 1 часу</a:t>
            </a:r>
            <a:r>
              <a:rPr lang="ru-RU" sz="2200" b="1" i="1" smtClean="0">
                <a:latin typeface="Calibri" pitchFamily="34" charset="0"/>
              </a:rPr>
              <a:t>                                                                                    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200" b="1" i="1" smtClean="0">
                <a:latin typeface="Arial" charset="0"/>
              </a:rPr>
              <a:t>-Составьте план решения задачи,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200" b="1" i="1" smtClean="0">
                <a:latin typeface="Arial" charset="0"/>
              </a:rPr>
              <a:t>Запишите решение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5076825" y="620713"/>
            <a:ext cx="287338" cy="10795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5292725" y="836613"/>
            <a:ext cx="431800" cy="61753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onstantia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Documents and Settings\Admin\Мои документы\Мои рисунки\Изображение\Изображение 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3644900"/>
            <a:ext cx="4013200" cy="1497013"/>
          </a:xfrm>
        </p:spPr>
      </p:pic>
      <p:pic>
        <p:nvPicPr>
          <p:cNvPr id="29699" name="Picture 3" descr="D:\Documents and Settings\Admin\Мои документы\Мои рисунки\Изображение\Изображение 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5157788"/>
            <a:ext cx="4316412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39750" y="671513"/>
            <a:ext cx="792003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VI</a:t>
            </a:r>
            <a:r>
              <a:rPr lang="ru-RU" sz="28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.  Работа над пройденным материалом: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  Групповая работа</a:t>
            </a:r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: - </a:t>
            </a:r>
            <a:r>
              <a:rPr lang="ru-RU" sz="2800" i="1">
                <a:latin typeface="Calibri" pitchFamily="34" charset="0"/>
                <a:ea typeface="Calibri" pitchFamily="34" charset="0"/>
                <a:cs typeface="Times New Roman" pitchFamily="18" charset="0"/>
              </a:rPr>
              <a:t>на листочках нарисованы часы: определить  время  и  написать на листочках, насколько они спешат или отстают</a:t>
            </a:r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если сейчас </a:t>
            </a:r>
            <a:r>
              <a:rPr lang="ru-RU" sz="2800" i="1">
                <a:latin typeface="Calibri" pitchFamily="34" charset="0"/>
                <a:ea typeface="Calibri" pitchFamily="34" charset="0"/>
                <a:cs typeface="Times New Roman" pitchFamily="18" charset="0"/>
              </a:rPr>
              <a:t>: 1 вариант   - 5 часов;</a:t>
            </a:r>
            <a:endParaRPr lang="ru-RU" sz="2800" i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r>
              <a:rPr lang="ru-RU" sz="2800" i="1">
                <a:latin typeface="Calibri" pitchFamily="34" charset="0"/>
                <a:ea typeface="Calibri" pitchFamily="34" charset="0"/>
                <a:cs typeface="Times New Roman" pitchFamily="18" charset="0"/>
              </a:rPr>
              <a:t>2 вариант  – 8 часов.</a:t>
            </a:r>
            <a:endParaRPr lang="ru-RU" sz="2800" i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638" y="4076700"/>
            <a:ext cx="27368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j-lt"/>
              </a:rPr>
              <a:t>1 вариант.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63713" y="5589588"/>
            <a:ext cx="2663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j-lt"/>
              </a:rPr>
              <a:t>2 вариант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632450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en-US" sz="32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VIII</a:t>
            </a:r>
            <a:r>
              <a:rPr lang="ru-RU" sz="32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  Итог урока:</a:t>
            </a:r>
            <a:endParaRPr lang="ru-RU" sz="110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24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- </a:t>
            </a:r>
            <a:r>
              <a:rPr lang="ru-RU" sz="24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вспомните тему урока.</a:t>
            </a:r>
            <a:endParaRPr lang="ru-RU" sz="110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24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-  чему учились на уроке?</a:t>
            </a:r>
            <a:endParaRPr lang="ru-RU" sz="110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24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en-US" sz="32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IX</a:t>
            </a:r>
            <a:r>
              <a:rPr lang="ru-RU" sz="32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4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Рефлексия.</a:t>
            </a:r>
            <a:endParaRPr lang="ru-RU" sz="110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24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ru-RU" sz="24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  Понял очень хорошо.</a:t>
            </a:r>
            <a:endParaRPr lang="ru-RU" sz="110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24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-  Понял, но требуется помощь учителя.</a:t>
            </a:r>
            <a:endParaRPr lang="ru-RU" sz="110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0" indent="0" eaLnBrk="1" hangingPunct="1"/>
            <a:endParaRPr lang="ru-RU" smtClean="0">
              <a:ea typeface="Calibri" pitchFamily="34" charset="0"/>
              <a:cs typeface="Times New Roman" pitchFamily="18" charset="0"/>
            </a:endParaRPr>
          </a:p>
          <a:p>
            <a:pPr marL="0" indent="0" eaLnBrk="1" hangingPunct="1"/>
            <a:endParaRPr lang="ru-RU" smtClean="0"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4000" i="1" smtClean="0">
                <a:ea typeface="Calibri" pitchFamily="34" charset="0"/>
                <a:cs typeface="Times New Roman" pitchFamily="18" charset="0"/>
              </a:rPr>
              <a:t>                До  новых  встреч!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</a:t>
            </a:r>
            <a:r>
              <a:rPr lang="ru-RU" smtClean="0"/>
              <a:t>Литература: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>
                <a:latin typeface="+mj-lt"/>
              </a:rPr>
              <a:t> Математика: учебник для 2 </a:t>
            </a:r>
            <a:r>
              <a:rPr lang="ru-RU" sz="2000" dirty="0" smtClean="0">
                <a:latin typeface="+mj-lt"/>
              </a:rPr>
              <a:t>класса Т. Е. Демидовой,  С. А. Козловой, А. П. Тонких;</a:t>
            </a:r>
            <a:endParaRPr lang="ru-RU" sz="2000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>
                <a:latin typeface="+mj-lt"/>
              </a:rPr>
              <a:t>Методические </a:t>
            </a:r>
            <a:r>
              <a:rPr lang="ru-RU" sz="2000" dirty="0" smtClean="0">
                <a:latin typeface="+mj-lt"/>
              </a:rPr>
              <a:t>рекомендации к учебнику для 2 </a:t>
            </a:r>
            <a:r>
              <a:rPr lang="ru-RU" sz="2000" dirty="0" smtClean="0">
                <a:latin typeface="+mj-lt"/>
              </a:rPr>
              <a:t>класса С. А. </a:t>
            </a:r>
            <a:r>
              <a:rPr lang="ru-RU" sz="2000" dirty="0" smtClean="0">
                <a:latin typeface="+mj-lt"/>
              </a:rPr>
              <a:t>Козловой, А. Г. Рубина, А.В. </a:t>
            </a:r>
            <a:r>
              <a:rPr lang="ru-RU" sz="2000" smtClean="0">
                <a:latin typeface="+mj-lt"/>
              </a:rPr>
              <a:t>Горячева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        </a:t>
            </a:r>
            <a:r>
              <a:rPr lang="ru-RU" smtClean="0">
                <a:solidFill>
                  <a:schemeClr val="tx1"/>
                </a:solidFill>
              </a:rPr>
              <a:t>Ход  урока: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600" b="1" i="1" smtClean="0"/>
              <a:t>      </a:t>
            </a:r>
            <a:r>
              <a:rPr lang="en-US" sz="3600" b="1" i="1" smtClean="0"/>
              <a:t>I.</a:t>
            </a:r>
            <a:r>
              <a:rPr lang="ru-RU" sz="3600" b="1" i="1" smtClean="0"/>
              <a:t>  Организационный  момент:</a:t>
            </a:r>
          </a:p>
          <a:p>
            <a:pPr eaLnBrk="1" hangingPunct="1">
              <a:buFont typeface="Wingdings 2" pitchFamily="18" charset="2"/>
              <a:buNone/>
            </a:pPr>
            <a:endParaRPr lang="ru-RU" sz="3600" i="1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3600" b="1" i="1" smtClean="0"/>
              <a:t>        </a:t>
            </a:r>
            <a:r>
              <a:rPr lang="ru-RU" sz="3600" i="1" smtClean="0"/>
              <a:t>Долгожданный  дан звонок,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i="1" smtClean="0"/>
              <a:t>        Начинается  урок.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</a:t>
            </a:r>
            <a:r>
              <a:rPr lang="en-US" b="1" i="1" smtClean="0">
                <a:solidFill>
                  <a:schemeClr val="tx1"/>
                </a:solidFill>
              </a:rPr>
              <a:t>II.</a:t>
            </a:r>
            <a:r>
              <a:rPr lang="ru-RU" b="1" i="1" smtClean="0">
                <a:solidFill>
                  <a:schemeClr val="tx1"/>
                </a:solidFill>
              </a:rPr>
              <a:t>Минуты  чистописания: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000" dirty="0" smtClean="0"/>
              <a:t> </a:t>
            </a:r>
            <a:r>
              <a:rPr lang="ru-RU" sz="4000" i="1" dirty="0" smtClean="0"/>
              <a:t>- «Молчанка- </a:t>
            </a:r>
            <a:r>
              <a:rPr lang="ru-RU" sz="4000" i="1" dirty="0" err="1" smtClean="0"/>
              <a:t>повторялочка</a:t>
            </a:r>
            <a:r>
              <a:rPr lang="ru-RU" sz="4000" i="1" dirty="0" smtClean="0"/>
              <a:t>»: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i="1" dirty="0" smtClean="0"/>
              <a:t> пропись  цифр  при помощи слайдов: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dirty="0" smtClean="0"/>
              <a:t>  </a:t>
            </a:r>
            <a:r>
              <a:rPr lang="ru-RU" sz="5400" dirty="0" smtClean="0">
                <a:latin typeface="+mj-lt"/>
              </a:rPr>
              <a:t>числа  33, 34, цифры  3, 4</a:t>
            </a:r>
            <a:endParaRPr lang="ru-RU" sz="5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Line 5"/>
          <p:cNvSpPr>
            <a:spLocks noChangeShapeType="1"/>
          </p:cNvSpPr>
          <p:nvPr/>
        </p:nvSpPr>
        <p:spPr bwMode="auto">
          <a:xfrm>
            <a:off x="4213225" y="30686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1196975"/>
            <a:ext cx="5146675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8" name="AutoShape 18"/>
          <p:cNvSpPr>
            <a:spLocks noChangeArrowheads="1"/>
          </p:cNvSpPr>
          <p:nvPr/>
        </p:nvSpPr>
        <p:spPr bwMode="auto">
          <a:xfrm rot="-553793">
            <a:off x="5437188" y="2205038"/>
            <a:ext cx="911225" cy="771525"/>
          </a:xfrm>
          <a:prstGeom prst="star8">
            <a:avLst>
              <a:gd name="adj" fmla="val 1749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6388" name="Picture 1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4643438"/>
            <a:ext cx="13970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2205038"/>
            <a:ext cx="12573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3284538"/>
            <a:ext cx="1573213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500063" y="285750"/>
            <a:ext cx="1512887" cy="1584325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rgbClr val="FF0000"/>
                </a:solidFill>
                <a:latin typeface="+mj-lt"/>
              </a:rPr>
              <a:t>3</a:t>
            </a:r>
            <a:endParaRPr lang="ru-RU" dirty="0">
              <a:latin typeface="+mj-lt"/>
            </a:endParaRPr>
          </a:p>
        </p:txBody>
      </p:sp>
      <p:sp>
        <p:nvSpPr>
          <p:cNvPr id="16392" name="AutoShape 2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072188"/>
            <a:ext cx="646113" cy="549275"/>
          </a:xfrm>
          <a:prstGeom prst="actionButtonHome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8215313" y="285750"/>
            <a:ext cx="428625" cy="428625"/>
          </a:xfrm>
          <a:prstGeom prst="bevel">
            <a:avLst>
              <a:gd name="adj" fmla="val 27738"/>
            </a:avLst>
          </a:prstGeom>
          <a:solidFill>
            <a:srgbClr val="FF33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агетная рамка 10"/>
          <p:cNvSpPr/>
          <p:nvPr/>
        </p:nvSpPr>
        <p:spPr>
          <a:xfrm>
            <a:off x="7072313" y="285750"/>
            <a:ext cx="428625" cy="428625"/>
          </a:xfrm>
          <a:prstGeom prst="bevel">
            <a:avLst>
              <a:gd name="adj" fmla="val 27738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агетная рамка 11"/>
          <p:cNvSpPr/>
          <p:nvPr/>
        </p:nvSpPr>
        <p:spPr>
          <a:xfrm>
            <a:off x="7643813" y="285750"/>
            <a:ext cx="428625" cy="428625"/>
          </a:xfrm>
          <a:prstGeom prst="bevel">
            <a:avLst>
              <a:gd name="adj" fmla="val 27738"/>
            </a:avLst>
          </a:prstGeom>
          <a:solidFill>
            <a:srgbClr val="0000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2 -0.01411 L 0.04184 -0.06451 L 0.06163 -0.08417 L 0.08281 -0.10151 L 0.10087 -0.11469 L 0.12378 -0.11908 L 0.15017 -0.11908 L 0.17795 -0.11469 L 0.19757 -0.10382 L 0.20902 -0.08625 L 0.21736 -0.06451 L 0.22066 -0.04255 L 0.21892 -0.02081 L 0.20416 0.0141 L 0.19114 0.03815 L 0.17309 0.0578 L 0.15017 0.07976 L 0.11232 0.09711 L 0.14027 0.10589 L 0.16319 0.12115 L 0.18281 0.13872 L 0.20416 0.17133 L 0.21562 0.20624 L 0.22222 0.24346 L 0.21892 0.26959 L 0.21406 0.30242 L 0.19444 0.33503 L 0.18281 0.35468 L 0.16493 0.36786 L 0.14687 0.38104 L 0.12708 0.38751 L 0.10902 0.38751 L 0.08941 0.38751 L 0.06979 0.38104 L 0.05503 0.36786 L 0.03698 0.35029 L 0.01562 0.33063 L -0.0007 0.30682 L -0.01059 0.28046 L -0.01059 0.25225 " pathEditMode="relative" rAng="0" ptsTypes="AAAAAAAAAAAAAAAAAAAAAAAAAAAAAAAAAAAAAAAA">
                                      <p:cBhvr>
                                        <p:cTn id="27" dur="5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14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138" grpId="0" animBg="1"/>
      <p:bldP spid="5138" grpId="1" animBg="1"/>
      <p:bldP spid="5138" grpId="2" animBg="1"/>
      <p:bldP spid="51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1412875"/>
            <a:ext cx="48196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3" name="AutoShape 19"/>
          <p:cNvSpPr>
            <a:spLocks noChangeArrowheads="1"/>
          </p:cNvSpPr>
          <p:nvPr/>
        </p:nvSpPr>
        <p:spPr bwMode="auto">
          <a:xfrm rot="1047987">
            <a:off x="6372225" y="1555750"/>
            <a:ext cx="911225" cy="771525"/>
          </a:xfrm>
          <a:prstGeom prst="star8">
            <a:avLst>
              <a:gd name="adj" fmla="val 1749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500063" y="285750"/>
            <a:ext cx="1512887" cy="1584325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rgbClr val="FF0000"/>
                </a:solidFill>
                <a:latin typeface="+mj-lt"/>
              </a:rPr>
              <a:t>4</a:t>
            </a:r>
            <a:endParaRPr lang="ru-RU" dirty="0">
              <a:latin typeface="+mj-lt"/>
            </a:endParaRPr>
          </a:p>
        </p:txBody>
      </p:sp>
      <p:pic>
        <p:nvPicPr>
          <p:cNvPr id="17412" name="Picture 2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2143125"/>
            <a:ext cx="9429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3429000"/>
            <a:ext cx="9429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63" y="4786313"/>
            <a:ext cx="9429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3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50" y="2500313"/>
            <a:ext cx="12096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AutoShape 3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072188"/>
            <a:ext cx="646113" cy="549275"/>
          </a:xfrm>
          <a:prstGeom prst="actionButtonHome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8143875" y="285750"/>
            <a:ext cx="428625" cy="428625"/>
          </a:xfrm>
          <a:prstGeom prst="bevel">
            <a:avLst>
              <a:gd name="adj" fmla="val 27738"/>
            </a:avLst>
          </a:prstGeom>
          <a:solidFill>
            <a:srgbClr val="FF33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агетная рамка 10"/>
          <p:cNvSpPr/>
          <p:nvPr/>
        </p:nvSpPr>
        <p:spPr>
          <a:xfrm>
            <a:off x="7000875" y="285750"/>
            <a:ext cx="428625" cy="428625"/>
          </a:xfrm>
          <a:prstGeom prst="bevel">
            <a:avLst>
              <a:gd name="adj" fmla="val 27738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агетная рамка 11"/>
          <p:cNvSpPr/>
          <p:nvPr/>
        </p:nvSpPr>
        <p:spPr>
          <a:xfrm>
            <a:off x="7572375" y="285750"/>
            <a:ext cx="428625" cy="428625"/>
          </a:xfrm>
          <a:prstGeom prst="bevel">
            <a:avLst>
              <a:gd name="adj" fmla="val 27738"/>
            </a:avLst>
          </a:prstGeom>
          <a:solidFill>
            <a:srgbClr val="0000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5.83815E-6 L -0.1 0.29248 L 0.07223 0.29248 " pathEditMode="relative" ptsTypes="AAA">
                                      <p:cBhvr>
                                        <p:cTn id="27" dur="5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65 0.12855 L 0.00087 0.51283 " pathEditMode="relative" ptsTypes="AA">
                                      <p:cBhvr>
                                        <p:cTn id="30" dur="5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163" grpId="0" animBg="1"/>
      <p:bldP spid="6163" grpId="1" animBg="1"/>
      <p:bldP spid="6163" grpId="2" animBg="1"/>
      <p:bldP spid="6163" grpId="3" animBg="1"/>
      <p:bldP spid="61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313" y="1052513"/>
            <a:ext cx="8280400" cy="3908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Tx/>
              <a:buAutoNum type="romanUcPeriod" startAt="3"/>
              <a:defRPr/>
            </a:pPr>
            <a:r>
              <a:rPr lang="ru-RU" sz="4000" b="1" dirty="0">
                <a:latin typeface="+mn-lt"/>
              </a:rPr>
              <a:t>Устный  счёт: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</a:rPr>
              <a:t>      </a:t>
            </a:r>
            <a:r>
              <a:rPr lang="ru-RU" sz="3600" i="1" dirty="0">
                <a:latin typeface="+mn-lt"/>
              </a:rPr>
              <a:t>Будем сегодня опять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>
                <a:latin typeface="+mn-lt"/>
              </a:rPr>
              <a:t>      Смекать, отгадывать, решать.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>
                <a:latin typeface="+mn-lt"/>
              </a:rPr>
              <a:t>      Кто хочет получить отметку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>
                <a:latin typeface="+mn-lt"/>
              </a:rPr>
              <a:t>                                                    «пять»?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>
                <a:latin typeface="+mn-lt"/>
              </a:rPr>
              <a:t>       Тогда устный счёт пора начать!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20713"/>
            <a:ext cx="8229600" cy="5703887"/>
          </a:xfrm>
        </p:spPr>
        <p:txBody>
          <a:bodyPr>
            <a:normAutofit fontScale="925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4400" dirty="0" smtClean="0">
                <a:latin typeface="+mj-lt"/>
              </a:rPr>
              <a:t>*</a:t>
            </a:r>
            <a:r>
              <a:rPr lang="ru-RU" sz="4400" i="1" dirty="0" smtClean="0">
                <a:latin typeface="+mj-lt"/>
              </a:rPr>
              <a:t>Запишите число, которое состоит из 6 десятков  </a:t>
            </a:r>
            <a:r>
              <a:rPr lang="ru-RU" sz="4400" i="1" dirty="0" smtClean="0">
                <a:latin typeface="+mj-lt"/>
              </a:rPr>
              <a:t>7 </a:t>
            </a:r>
            <a:r>
              <a:rPr lang="ru-RU" sz="4400" i="1" dirty="0" smtClean="0">
                <a:latin typeface="+mj-lt"/>
              </a:rPr>
              <a:t>единиц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4400" i="1" dirty="0" smtClean="0">
                <a:latin typeface="+mj-lt"/>
              </a:rPr>
              <a:t>*Какое число следует за числом 17?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4400" i="1" dirty="0" smtClean="0">
                <a:latin typeface="+mj-lt"/>
              </a:rPr>
              <a:t>*Чему равняется сумма чисел </a:t>
            </a:r>
            <a:r>
              <a:rPr lang="ru-RU" sz="4400" i="1" dirty="0" smtClean="0">
                <a:latin typeface="+mj-lt"/>
              </a:rPr>
              <a:t>34 </a:t>
            </a:r>
            <a:r>
              <a:rPr lang="ru-RU" sz="4400" i="1" dirty="0" smtClean="0">
                <a:latin typeface="+mj-lt"/>
              </a:rPr>
              <a:t>и 30?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4400" i="1" dirty="0">
                <a:latin typeface="+mj-lt"/>
              </a:rPr>
              <a:t>*</a:t>
            </a:r>
            <a:r>
              <a:rPr lang="ru-RU" sz="4400" i="1" dirty="0" smtClean="0">
                <a:latin typeface="+mj-lt"/>
              </a:rPr>
              <a:t>Уменьшаемое 60, вычитаемое </a:t>
            </a:r>
            <a:r>
              <a:rPr lang="ru-RU" sz="4400" i="1" dirty="0" smtClean="0">
                <a:latin typeface="+mj-lt"/>
              </a:rPr>
              <a:t>15. Чему </a:t>
            </a:r>
            <a:r>
              <a:rPr lang="ru-RU" sz="4400" i="1" dirty="0" smtClean="0">
                <a:latin typeface="+mj-lt"/>
              </a:rPr>
              <a:t>равна разность?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4400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5400" b="1" dirty="0" smtClean="0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132138" y="4076700"/>
            <a:ext cx="36718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9600" b="1">
              <a:solidFill>
                <a:srgbClr val="FF33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95288" y="260350"/>
            <a:ext cx="8137525" cy="871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3200" i="1" dirty="0">
                <a:latin typeface="+mj-lt"/>
              </a:rPr>
              <a:t>Аня  заплатила  за  открытку  2  рубля, после чего у неё осталось одна  5 рублёвая  и одна  10 рублёвые монеты. Сколько денег было вначале?                                                            * Дима за одну минуту прочитал 50 слов.  Сколько слов он прочтёт за 2 минуты?                                                              * 2 яйца сварятся за 5 минут.  За сколько минут сварятся 6 яиц?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3600" i="1" dirty="0">
                <a:latin typeface="+mj-lt"/>
              </a:rPr>
              <a:t>  </a:t>
            </a:r>
            <a:r>
              <a:rPr lang="ru-RU" sz="2800" i="1" dirty="0">
                <a:latin typeface="+mj-lt"/>
              </a:rPr>
              <a:t>Проверка ответов: 1) взаимопроверка (меняются в парах тетрадями;                                     2) ученик  читает,  а  остальные  проверяют,  хлопком утверждая  правильность.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ru-RU" sz="3600" i="1" dirty="0">
              <a:latin typeface="+mj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4000" i="1" dirty="0"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4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65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IV. </a:t>
            </a:r>
            <a:r>
              <a:rPr lang="ru-RU" b="1" i="1" dirty="0" smtClean="0">
                <a:solidFill>
                  <a:schemeClr val="tx1"/>
                </a:solidFill>
              </a:rPr>
              <a:t>Работа над новой темой: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87450" y="1557338"/>
            <a:ext cx="7561263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2000" b="1"/>
              <a:t>Откройте стр. 32-33</a:t>
            </a:r>
          </a:p>
          <a:p>
            <a:pPr>
              <a:buFontTx/>
              <a:buChar char="-"/>
            </a:pPr>
            <a:r>
              <a:rPr lang="ru-RU" sz="2000" b="1"/>
              <a:t>Задание №1</a:t>
            </a:r>
          </a:p>
          <a:p>
            <a:pPr>
              <a:buFontTx/>
              <a:buChar char="-"/>
            </a:pPr>
            <a:r>
              <a:rPr lang="ru-RU" sz="2000"/>
              <a:t>Что вы видите на рисунках?</a:t>
            </a:r>
            <a:endParaRPr lang="ru-RU" sz="200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ru-RU" sz="2000"/>
              <a:t>Какова тема нашего урока?</a:t>
            </a:r>
          </a:p>
          <a:p>
            <a:pPr>
              <a:buFontTx/>
              <a:buChar char="-"/>
            </a:pPr>
            <a:r>
              <a:rPr lang="ru-RU" sz="2000" b="1" i="1">
                <a:latin typeface="Constantia" pitchFamily="18" charset="0"/>
              </a:rPr>
              <a:t>Цель нашего урока: </a:t>
            </a:r>
          </a:p>
          <a:p>
            <a:r>
              <a:rPr lang="ru-RU" sz="2000" b="1" i="1">
                <a:latin typeface="Constantia" pitchFamily="18" charset="0"/>
              </a:rPr>
              <a:t>                     изучить новую величину- время.</a:t>
            </a:r>
          </a:p>
          <a:p>
            <a:pPr>
              <a:buFontTx/>
              <a:buChar char="-"/>
            </a:pPr>
            <a:r>
              <a:rPr lang="ru-RU" sz="2000" b="1">
                <a:latin typeface="Calibri" pitchFamily="34" charset="0"/>
              </a:rPr>
              <a:t>Что нам поможет изучить время? </a:t>
            </a:r>
            <a:endParaRPr lang="ru-RU" sz="2000" b="1"/>
          </a:p>
          <a:p>
            <a:pPr>
              <a:buFontTx/>
              <a:buChar char="-"/>
            </a:pPr>
            <a:r>
              <a:rPr lang="ru-RU" sz="2000" b="1">
                <a:latin typeface="Calibri" pitchFamily="34" charset="0"/>
              </a:rPr>
              <a:t>А на каком уроке мы с вами уже говорили про часы?</a:t>
            </a:r>
          </a:p>
          <a:p>
            <a:endParaRPr lang="ru-RU" sz="200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ru-RU" sz="2000">
                <a:latin typeface="Calibri" pitchFamily="34" charset="0"/>
              </a:rPr>
              <a:t>Я вам загадаю загадку:</a:t>
            </a:r>
          </a:p>
          <a:p>
            <a:r>
              <a:rPr lang="ru-RU" sz="2000" i="1">
                <a:latin typeface="Constantia" pitchFamily="18" charset="0"/>
              </a:rPr>
              <a:t>            </a:t>
            </a:r>
            <a:r>
              <a:rPr lang="ru-RU" sz="2000" b="1" i="1">
                <a:latin typeface="Constantia" pitchFamily="18" charset="0"/>
              </a:rPr>
              <a:t>Две сестрицы  друг  за  другом</a:t>
            </a:r>
          </a:p>
          <a:p>
            <a:r>
              <a:rPr lang="ru-RU" sz="2000" b="1" i="1">
                <a:latin typeface="Constantia" pitchFamily="18" charset="0"/>
              </a:rPr>
              <a:t>            Пробегают круг за кругом.</a:t>
            </a:r>
          </a:p>
          <a:p>
            <a:r>
              <a:rPr lang="ru-RU" sz="2000" b="1" i="1">
                <a:latin typeface="Constantia" pitchFamily="18" charset="0"/>
              </a:rPr>
              <a:t>            Коротышка только раз,</a:t>
            </a:r>
          </a:p>
          <a:p>
            <a:r>
              <a:rPr lang="ru-RU" sz="2000" b="1" i="1">
                <a:latin typeface="Constantia" pitchFamily="18" charset="0"/>
              </a:rPr>
              <a:t>            Та, что выше, каждый час.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</TotalTime>
  <Words>722</Words>
  <Application>Microsoft Office PowerPoint</Application>
  <PresentationFormat>Экран (4:3)</PresentationFormat>
  <Paragraphs>98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Презентация PowerPoint</vt:lpstr>
      <vt:lpstr>              Ход  урока:</vt:lpstr>
      <vt:lpstr>    II.Минуты  чистописания: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IV. Работа над новой темой: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Литература:</vt:lpstr>
    </vt:vector>
  </TitlesOfParts>
  <Company>МОУ СОШ №2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  </dc:title>
  <dc:creator>Галина Матвеевна</dc:creator>
  <cp:lastModifiedBy>User</cp:lastModifiedBy>
  <cp:revision>6</cp:revision>
  <dcterms:created xsi:type="dcterms:W3CDTF">2011-11-09T03:36:04Z</dcterms:created>
  <dcterms:modified xsi:type="dcterms:W3CDTF">2014-04-01T12:17:28Z</dcterms:modified>
</cp:coreProperties>
</file>