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23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.jpeg"/><Relationship Id="rId7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image" Target="../media/image6.gif"/><Relationship Id="rId4" Type="http://schemas.openxmlformats.org/officeDocument/2006/relationships/image" Target="../media/image3.gif"/><Relationship Id="rId9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8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7" descr="f56b0a10c6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471863"/>
            <a:ext cx="4427538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8" descr="f56b0a10c6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71863"/>
            <a:ext cx="4716462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6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614738" y="5645150"/>
            <a:ext cx="1566862" cy="376238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CC3300"/>
                </a:solidFill>
              </a:rPr>
              <a:t>Начать игру</a:t>
            </a:r>
          </a:p>
        </p:txBody>
      </p:sp>
      <p:sp>
        <p:nvSpPr>
          <p:cNvPr id="5125" name="Text Box 65"/>
          <p:cNvSpPr txBox="1">
            <a:spLocks noChangeArrowheads="1"/>
          </p:cNvSpPr>
          <p:nvPr/>
        </p:nvSpPr>
        <p:spPr bwMode="auto">
          <a:xfrm>
            <a:off x="1290638" y="4292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 b="1">
              <a:latin typeface="Monotype Corsiva" pitchFamily="66" charset="0"/>
            </a:endParaRPr>
          </a:p>
        </p:txBody>
      </p:sp>
      <p:sp>
        <p:nvSpPr>
          <p:cNvPr id="5126" name="WordArt 66" descr="фон рад"/>
          <p:cNvSpPr>
            <a:spLocks noChangeArrowheads="1" noChangeShapeType="1" noTextEdit="1"/>
          </p:cNvSpPr>
          <p:nvPr/>
        </p:nvSpPr>
        <p:spPr bwMode="auto">
          <a:xfrm>
            <a:off x="1116013" y="908050"/>
            <a:ext cx="6985000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Monotype Corsiva"/>
              </a:rPr>
              <a:t>Математическая игра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Monotype Corsiva"/>
              </a:rPr>
              <a:t>"Эти забавные животные"</a:t>
            </a:r>
          </a:p>
        </p:txBody>
      </p:sp>
    </p:spTree>
    <p:extLst>
      <p:ext uri="{BB962C8B-B14F-4D97-AF65-F5344CB8AC3E}">
        <p14:creationId xmlns:p14="http://schemas.microsoft.com/office/powerpoint/2010/main" val="27024970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Рисунок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"/>
          <a:stretch>
            <a:fillRect/>
          </a:stretch>
        </p:blipFill>
        <p:spPr bwMode="auto">
          <a:xfrm>
            <a:off x="684213" y="333375"/>
            <a:ext cx="7993062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107950" y="6237288"/>
            <a:ext cx="466725" cy="395287"/>
          </a:xfrm>
          <a:prstGeom prst="actionButtonBackPrevious">
            <a:avLst/>
          </a:prstGeom>
          <a:solidFill>
            <a:srgbClr val="33CC33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flipH="1">
            <a:off x="2987675" y="331788"/>
            <a:ext cx="3851275" cy="1944687"/>
          </a:xfrm>
          <a:prstGeom prst="cloudCallout">
            <a:avLst>
              <a:gd name="adj1" fmla="val -59111"/>
              <a:gd name="adj2" fmla="val 76366"/>
            </a:avLst>
          </a:prstGeom>
          <a:solidFill>
            <a:srgbClr val="FF9966">
              <a:alpha val="6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3635375" y="620713"/>
            <a:ext cx="2520950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Что такое?</a:t>
            </a:r>
          </a:p>
        </p:txBody>
      </p:sp>
    </p:spTree>
    <p:extLst>
      <p:ext uri="{BB962C8B-B14F-4D97-AF65-F5344CB8AC3E}">
        <p14:creationId xmlns:p14="http://schemas.microsoft.com/office/powerpoint/2010/main" val="691174763"/>
      </p:ext>
    </p:extLst>
  </p:cSld>
  <p:clrMapOvr>
    <a:masterClrMapping/>
  </p:clrMapOvr>
  <p:transition advClick="0">
    <p:sndAc>
      <p:stSnd>
        <p:snd r:embed="rId2" name="Что такое, я не понимаю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61" b="86766"/>
          <a:stretch>
            <a:fillRect/>
          </a:stretch>
        </p:blipFill>
        <p:spPr bwMode="auto">
          <a:xfrm>
            <a:off x="4843463" y="44450"/>
            <a:ext cx="881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0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0" t="31616" r="4663" b="54317"/>
          <a:stretch>
            <a:fillRect/>
          </a:stretch>
        </p:blipFill>
        <p:spPr bwMode="auto">
          <a:xfrm>
            <a:off x="4105275" y="44450"/>
            <a:ext cx="7921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0" t="31616" r="61850" b="54317"/>
          <a:stretch>
            <a:fillRect/>
          </a:stretch>
        </p:blipFill>
        <p:spPr bwMode="auto">
          <a:xfrm>
            <a:off x="5962650" y="44450"/>
            <a:ext cx="6080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2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31616" r="77484" b="54317"/>
          <a:stretch>
            <a:fillRect/>
          </a:stretch>
        </p:blipFill>
        <p:spPr bwMode="auto">
          <a:xfrm>
            <a:off x="3186113" y="44450"/>
            <a:ext cx="7921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61" b="86766"/>
          <a:stretch>
            <a:fillRect/>
          </a:stretch>
        </p:blipFill>
        <p:spPr bwMode="auto">
          <a:xfrm>
            <a:off x="6570663" y="44450"/>
            <a:ext cx="881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1" descr="Рисунок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92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8" descr="Рисунок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054100"/>
            <a:ext cx="4913313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AutoShape 2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611188" cy="549275"/>
          </a:xfrm>
          <a:prstGeom prst="actionButtonHome">
            <a:avLst/>
          </a:prstGeom>
          <a:solidFill>
            <a:srgbClr val="33CC33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48249"/>
      </p:ext>
    </p:extLst>
  </p:cSld>
  <p:clrMapOvr>
    <a:masterClrMapping/>
  </p:clrMapOvr>
  <p:transition advClick="0">
    <p:sndAc>
      <p:stSnd>
        <p:snd r:embed="rId2" name="koal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96900" y="604838"/>
            <a:ext cx="7904163" cy="13112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A50021"/>
                </a:solidFill>
              </a:rPr>
              <a:t>Какое насекомое самое громкое на свете?</a:t>
            </a:r>
          </a:p>
          <a:p>
            <a:pPr algn="ctr" eaLnBrk="1" hangingPunct="1"/>
            <a:endParaRPr lang="ru-RU" sz="2800" b="1">
              <a:solidFill>
                <a:srgbClr val="A50021"/>
              </a:solidFill>
            </a:endParaRPr>
          </a:p>
          <a:p>
            <a:pPr algn="ctr" eaLnBrk="1" hangingPunct="1"/>
            <a:r>
              <a:rPr lang="ru-RU" b="1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/>
              <a:t> 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муха – 10;          </a:t>
            </a:r>
            <a:r>
              <a:rPr lang="ru-RU" sz="2400" b="1">
                <a:solidFill>
                  <a:srgbClr val="A50021"/>
                </a:solidFill>
              </a:rPr>
              <a:t>☼ цикада – 4;         ☼ кузнечик - 8</a:t>
            </a:r>
          </a:p>
        </p:txBody>
      </p:sp>
      <p:pic>
        <p:nvPicPr>
          <p:cNvPr id="16387" name="Picture 5" descr="Рисунок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2659063"/>
            <a:ext cx="2417762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Рисунок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097213"/>
            <a:ext cx="244633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Рисунок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833688"/>
            <a:ext cx="283686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156325" y="6237288"/>
            <a:ext cx="27955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990000"/>
                </a:solidFill>
              </a:rPr>
              <a:t>Найти ответ на вопрос</a:t>
            </a:r>
          </a:p>
        </p:txBody>
      </p:sp>
    </p:spTree>
    <p:extLst>
      <p:ext uri="{BB962C8B-B14F-4D97-AF65-F5344CB8AC3E}">
        <p14:creationId xmlns:p14="http://schemas.microsoft.com/office/powerpoint/2010/main" val="21617038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4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17411" name="Oval 5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17412" name="Oval 6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17413" name="Oval 7"/>
          <p:cNvSpPr>
            <a:spLocks noChangeArrowheads="1"/>
          </p:cNvSpPr>
          <p:nvPr/>
        </p:nvSpPr>
        <p:spPr bwMode="auto">
          <a:xfrm>
            <a:off x="4789488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17414" name="Oval 8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17415" name="Oval 9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8" name="Line 12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7421" name="AutoShape 15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592138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4356100" y="47942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- 6</a:t>
            </a:r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+ 4</a:t>
            </a:r>
          </a:p>
        </p:txBody>
      </p:sp>
      <p:sp>
        <p:nvSpPr>
          <p:cNvPr id="17426" name="Text Box 20"/>
          <p:cNvSpPr txBox="1">
            <a:spLocks noChangeArrowheads="1"/>
          </p:cNvSpPr>
          <p:nvPr/>
        </p:nvSpPr>
        <p:spPr bwMode="auto">
          <a:xfrm>
            <a:off x="77406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+ 6</a:t>
            </a:r>
          </a:p>
        </p:txBody>
      </p:sp>
      <p:sp>
        <p:nvSpPr>
          <p:cNvPr id="17427" name="Line 21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7428" name="AutoShape 22"/>
          <p:cNvCxnSpPr>
            <a:cxnSpLocks noChangeShapeType="1"/>
            <a:stCxn id="17411" idx="6"/>
            <a:endCxn id="17412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9" name="Line 23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0" name="Line 24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1" name="Line 25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2" name="Oval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17433" name="Oval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17434" name="Oval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17435" name="Oval 30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17436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17437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17438" name="Oval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17439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17440" name="Oval 3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17441" name="Oval 3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17442" name="Text Box 41"/>
          <p:cNvSpPr txBox="1">
            <a:spLocks noChangeArrowheads="1"/>
          </p:cNvSpPr>
          <p:nvPr/>
        </p:nvSpPr>
        <p:spPr bwMode="auto">
          <a:xfrm>
            <a:off x="511175" y="344488"/>
            <a:ext cx="809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 ☼</a:t>
            </a:r>
            <a:r>
              <a:rPr lang="ru-RU" sz="2400"/>
              <a:t> 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муха – 10;           </a:t>
            </a:r>
            <a:r>
              <a:rPr lang="ru-RU" sz="2400" b="1">
                <a:solidFill>
                  <a:srgbClr val="A50021"/>
                </a:solidFill>
              </a:rPr>
              <a:t>☼ цикада – 4;          ☼ кузнечик - 8</a:t>
            </a:r>
          </a:p>
        </p:txBody>
      </p:sp>
      <p:pic>
        <p:nvPicPr>
          <p:cNvPr id="17443" name="Picture 42" descr="Рисунок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657225"/>
            <a:ext cx="914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Picture 43" descr="Рисунок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9788"/>
            <a:ext cx="8636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5" name="Picture 44" descr="Рисунок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728663"/>
            <a:ext cx="10795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458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789488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8445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- 6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+ 4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+ 6</a:t>
            </a: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8452" name="AutoShape 20"/>
          <p:cNvCxnSpPr>
            <a:cxnSpLocks noChangeShapeType="1"/>
            <a:stCxn id="18435" idx="6"/>
            <a:endCxn id="18436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3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6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18457" name="Oval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18458" name="Oval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18459" name="Oval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18460" name="Oval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18461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18462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18463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18464" name="Oval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18465" name="Oval 34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18466" name="Text Box 42"/>
          <p:cNvSpPr txBox="1">
            <a:spLocks noChangeArrowheads="1"/>
          </p:cNvSpPr>
          <p:nvPr/>
        </p:nvSpPr>
        <p:spPr bwMode="auto">
          <a:xfrm>
            <a:off x="511175" y="344488"/>
            <a:ext cx="809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 ☼</a:t>
            </a:r>
            <a:r>
              <a:rPr lang="ru-RU" sz="2400"/>
              <a:t> 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муха – 10;           </a:t>
            </a:r>
            <a:r>
              <a:rPr lang="ru-RU" sz="2400" b="1">
                <a:solidFill>
                  <a:srgbClr val="A50021"/>
                </a:solidFill>
              </a:rPr>
              <a:t>☼ цикада – 4;          ☼ кузнечик - 8</a:t>
            </a:r>
          </a:p>
        </p:txBody>
      </p:sp>
      <p:pic>
        <p:nvPicPr>
          <p:cNvPr id="18467" name="Picture 43" descr="Рисунок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657225"/>
            <a:ext cx="914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Picture 44" descr="Рисунок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9788"/>
            <a:ext cx="8636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Picture 45" descr="Рисунок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728663"/>
            <a:ext cx="10795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4340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4789488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9469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- 6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+ 4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+ 6</a:t>
            </a: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9476" name="AutoShape 20"/>
          <p:cNvCxnSpPr>
            <a:cxnSpLocks noChangeShapeType="1"/>
            <a:stCxn id="19459" idx="6"/>
            <a:endCxn id="19460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7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80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19481" name="Oval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19482" name="Oval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19483" name="Oval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19484" name="Oval 29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19485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19486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19487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19488" name="Oval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19489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19490" name="Text Box 42"/>
          <p:cNvSpPr txBox="1">
            <a:spLocks noChangeArrowheads="1"/>
          </p:cNvSpPr>
          <p:nvPr/>
        </p:nvSpPr>
        <p:spPr bwMode="auto">
          <a:xfrm>
            <a:off x="511175" y="344488"/>
            <a:ext cx="809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 ☼</a:t>
            </a:r>
            <a:r>
              <a:rPr lang="ru-RU" sz="2400"/>
              <a:t> 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муха – 10;           </a:t>
            </a:r>
            <a:r>
              <a:rPr lang="ru-RU" sz="2400" b="1">
                <a:solidFill>
                  <a:srgbClr val="A50021"/>
                </a:solidFill>
              </a:rPr>
              <a:t>☼ цикада – 4;          ☼ кузнечик - 8</a:t>
            </a:r>
          </a:p>
        </p:txBody>
      </p:sp>
      <p:pic>
        <p:nvPicPr>
          <p:cNvPr id="19491" name="Picture 43" descr="Рисунок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657225"/>
            <a:ext cx="914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2" name="Picture 44" descr="Рисунок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9788"/>
            <a:ext cx="8636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3" name="Picture 45" descr="Рисунок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728663"/>
            <a:ext cx="10795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6277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4789488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0493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- 6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+ 4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+ 6</a:t>
            </a: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0500" name="AutoShape 20"/>
          <p:cNvCxnSpPr>
            <a:cxnSpLocks noChangeShapeType="1"/>
            <a:stCxn id="20483" idx="6"/>
            <a:endCxn id="20484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1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4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0505" name="Oval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0506" name="Oval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0507" name="Oval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0508" name="Oval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20509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20510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20511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20512" name="Oval 33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20513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20514" name="Text Box 42"/>
          <p:cNvSpPr txBox="1">
            <a:spLocks noChangeArrowheads="1"/>
          </p:cNvSpPr>
          <p:nvPr/>
        </p:nvSpPr>
        <p:spPr bwMode="auto">
          <a:xfrm>
            <a:off x="511175" y="344488"/>
            <a:ext cx="809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 ☼</a:t>
            </a:r>
            <a:r>
              <a:rPr lang="ru-RU" sz="2400"/>
              <a:t> 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муха – 10;           </a:t>
            </a:r>
            <a:r>
              <a:rPr lang="ru-RU" sz="2400" b="1">
                <a:solidFill>
                  <a:srgbClr val="A50021"/>
                </a:solidFill>
              </a:rPr>
              <a:t>☼ цикада – 4;          ☼ кузнечик - 8</a:t>
            </a:r>
          </a:p>
        </p:txBody>
      </p:sp>
      <p:pic>
        <p:nvPicPr>
          <p:cNvPr id="20515" name="Picture 43" descr="Рисунок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657225"/>
            <a:ext cx="914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Picture 44" descr="Рисунок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9788"/>
            <a:ext cx="8636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7" name="Picture 45" descr="Рисунок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728663"/>
            <a:ext cx="10795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7097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4789488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1517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- 6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+ 4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+ 6</a:t>
            </a: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1524" name="AutoShape 20"/>
          <p:cNvCxnSpPr>
            <a:cxnSpLocks noChangeShapeType="1"/>
            <a:stCxn id="21507" idx="6"/>
            <a:endCxn id="21508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5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8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1529" name="Oval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1530" name="Oval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1531" name="Oval 28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1532" name="Oval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21533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21534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21535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21536" name="Oval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21537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21538" name="Text Box 41"/>
          <p:cNvSpPr txBox="1">
            <a:spLocks noChangeArrowheads="1"/>
          </p:cNvSpPr>
          <p:nvPr/>
        </p:nvSpPr>
        <p:spPr bwMode="auto">
          <a:xfrm>
            <a:off x="511175" y="344488"/>
            <a:ext cx="809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 ☼</a:t>
            </a:r>
            <a:r>
              <a:rPr lang="ru-RU" sz="2400"/>
              <a:t> 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муха – 10;           </a:t>
            </a:r>
            <a:r>
              <a:rPr lang="ru-RU" sz="2400" b="1">
                <a:solidFill>
                  <a:srgbClr val="A50021"/>
                </a:solidFill>
              </a:rPr>
              <a:t>☼ цикада – 4;          ☼ кузнечик - 8</a:t>
            </a:r>
          </a:p>
        </p:txBody>
      </p:sp>
      <p:pic>
        <p:nvPicPr>
          <p:cNvPr id="21539" name="Picture 42" descr="Рисунок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657225"/>
            <a:ext cx="914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43" descr="Рисунок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9788"/>
            <a:ext cx="8636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44" descr="Рисунок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728663"/>
            <a:ext cx="10795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7288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4789488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4596" name="AutoShape 20"/>
          <p:cNvCxnSpPr>
            <a:cxnSpLocks noChangeShapeType="1"/>
            <a:stCxn id="24579" idx="6"/>
            <a:endCxn id="24580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7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1" name="AutoShape 4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7738" y="6283325"/>
            <a:ext cx="576262" cy="574675"/>
          </a:xfrm>
          <a:prstGeom prst="actionButtonHelp">
            <a:avLst/>
          </a:prstGeom>
          <a:solidFill>
            <a:srgbClr val="33CC33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23850" y="6956425"/>
            <a:ext cx="8640763" cy="1873250"/>
            <a:chOff x="249" y="2976"/>
            <a:chExt cx="5443" cy="1180"/>
          </a:xfrm>
        </p:grpSpPr>
        <p:pic>
          <p:nvPicPr>
            <p:cNvPr id="22546" name="Picture 49" descr="Рисунок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994"/>
              <a:ext cx="732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50" descr="Рисунок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013"/>
              <a:ext cx="721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Picture 51" descr="Рисунок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" y="2976"/>
              <a:ext cx="70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9" name="Picture 52" descr="Рисунок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" y="3020"/>
              <a:ext cx="714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53" descr="Рисунок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3022"/>
              <a:ext cx="810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Picture 54" descr="Рисунок1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8" r="20421"/>
            <a:stretch>
              <a:fillRect/>
            </a:stretch>
          </p:blipFill>
          <p:spPr bwMode="auto">
            <a:xfrm>
              <a:off x="5284" y="3022"/>
              <a:ext cx="408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55" descr="Рисунок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3013"/>
              <a:ext cx="721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3" name="Picture 56" descr="буква ы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022"/>
              <a:ext cx="713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2627313" y="-3411538"/>
            <a:ext cx="4052887" cy="3527426"/>
            <a:chOff x="1655" y="-2149"/>
            <a:chExt cx="2553" cy="2222"/>
          </a:xfrm>
        </p:grpSpPr>
        <p:pic>
          <p:nvPicPr>
            <p:cNvPr id="22544" name="Picture 59" descr="Рисунок1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-2149"/>
              <a:ext cx="2177" cy="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Text Box 60"/>
            <p:cNvSpPr txBox="1">
              <a:spLocks noChangeArrowheads="1"/>
            </p:cNvSpPr>
            <p:nvPr/>
          </p:nvSpPr>
          <p:spPr bwMode="auto">
            <a:xfrm>
              <a:off x="1655" y="-446"/>
              <a:ext cx="2553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800" b="1">
                  <a:solidFill>
                    <a:srgbClr val="A50021"/>
                  </a:solidFill>
                </a:rPr>
                <a:t>☼ цикада –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81748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7556E-17 L -0.00885 0.519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2594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1" grpId="0" animBg="1"/>
      <p:bldP spid="24582" grpId="0" animBg="1"/>
      <p:bldP spid="24583" grpId="0" animBg="1"/>
      <p:bldP spid="24595" grpId="0" animBg="1"/>
      <p:bldP spid="24597" grpId="0" animBg="1"/>
      <p:bldP spid="24598" grpId="0" animBg="1"/>
      <p:bldP spid="245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61" b="86766"/>
          <a:stretch>
            <a:fillRect/>
          </a:stretch>
        </p:blipFill>
        <p:spPr bwMode="auto">
          <a:xfrm>
            <a:off x="4483100" y="115888"/>
            <a:ext cx="881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3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31616" r="77484" b="54317"/>
          <a:stretch>
            <a:fillRect/>
          </a:stretch>
        </p:blipFill>
        <p:spPr bwMode="auto">
          <a:xfrm>
            <a:off x="3690938" y="115888"/>
            <a:ext cx="7921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4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61" b="86766"/>
          <a:stretch>
            <a:fillRect/>
          </a:stretch>
        </p:blipFill>
        <p:spPr bwMode="auto">
          <a:xfrm>
            <a:off x="6283325" y="115888"/>
            <a:ext cx="881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5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8" t="65570" r="41017" b="21458"/>
          <a:stretch>
            <a:fillRect/>
          </a:stretch>
        </p:blipFill>
        <p:spPr bwMode="auto">
          <a:xfrm>
            <a:off x="1890713" y="188913"/>
            <a:ext cx="720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6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2" t="15808" r="27141" b="71220"/>
          <a:stretch>
            <a:fillRect/>
          </a:stretch>
        </p:blipFill>
        <p:spPr bwMode="auto">
          <a:xfrm>
            <a:off x="2827338" y="188913"/>
            <a:ext cx="7191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7" descr="кошачий ал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2" r="21980" b="87006"/>
          <a:stretch>
            <a:fillRect/>
          </a:stretch>
        </p:blipFill>
        <p:spPr bwMode="auto">
          <a:xfrm>
            <a:off x="5591175" y="187325"/>
            <a:ext cx="6191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8" descr="Рисунок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98550"/>
            <a:ext cx="7783512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AutoShape 2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611188" cy="549275"/>
          </a:xfrm>
          <a:prstGeom prst="actionButtonHome">
            <a:avLst/>
          </a:prstGeom>
          <a:solidFill>
            <a:srgbClr val="33CC33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944367"/>
      </p:ext>
    </p:extLst>
  </p:cSld>
  <p:clrMapOvr>
    <a:masterClrMapping/>
  </p:clrMapOvr>
  <p:transition advClick="0">
    <p:sndAc>
      <p:stSnd>
        <p:snd r:embed="rId2" name="cikad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56b0a10c6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471863"/>
            <a:ext cx="4427538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f56b0a10c6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44875"/>
            <a:ext cx="4716462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WordArt 7" descr="фон рад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8110537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Monotype Corsiva"/>
              </a:rPr>
              <a:t>Погуляй по удивительному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Monotype Corsiva"/>
              </a:rPr>
              <a:t> миру животных</a:t>
            </a:r>
          </a:p>
        </p:txBody>
      </p:sp>
      <p:sp>
        <p:nvSpPr>
          <p:cNvPr id="6149" name="Text 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11188" y="2135188"/>
            <a:ext cx="8426450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Какое животное носит детёнышей в сумке на животе?</a:t>
            </a:r>
          </a:p>
        </p:txBody>
      </p:sp>
      <p:sp>
        <p:nvSpPr>
          <p:cNvPr id="6150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1188" y="2566988"/>
            <a:ext cx="6619875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A50021"/>
                </a:solidFill>
              </a:rPr>
              <a:t>Какое насекомое самое громкое на свете?</a:t>
            </a:r>
          </a:p>
        </p:txBody>
      </p:sp>
      <p:sp>
        <p:nvSpPr>
          <p:cNvPr id="6151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11188" y="2998788"/>
            <a:ext cx="6686550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A50021"/>
                </a:solidFill>
              </a:rPr>
              <a:t>Какое насекомое самое длинное на свете?</a:t>
            </a:r>
          </a:p>
        </p:txBody>
      </p:sp>
      <p:sp>
        <p:nvSpPr>
          <p:cNvPr id="6152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188" y="3478213"/>
            <a:ext cx="6518275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A50021"/>
                </a:solidFill>
              </a:rPr>
              <a:t>Какое животное самое сильное на свете?</a:t>
            </a:r>
          </a:p>
        </p:txBody>
      </p:sp>
      <p:sp>
        <p:nvSpPr>
          <p:cNvPr id="6153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188" y="3935413"/>
            <a:ext cx="6594475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A50021"/>
                </a:solidFill>
              </a:rPr>
              <a:t>Какое животное самое зубастое на свете?</a:t>
            </a:r>
          </a:p>
        </p:txBody>
      </p:sp>
      <p:pic>
        <p:nvPicPr>
          <p:cNvPr id="6154" name="Picture 13" descr="кнопка желт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702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4" descr="кнопка зел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84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5" descr="кнопка крас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6" descr="кнопка зел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51288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7" descr="кнопка крас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19488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 Box 18"/>
          <p:cNvSpPr txBox="1">
            <a:spLocks noChangeArrowheads="1"/>
          </p:cNvSpPr>
          <p:nvPr/>
        </p:nvSpPr>
        <p:spPr bwMode="auto">
          <a:xfrm>
            <a:off x="2063750" y="1622425"/>
            <a:ext cx="5434013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9900"/>
                </a:solidFill>
              </a:rPr>
              <a:t>(Выбрав вопрос, щёлкните на нужной кнопке)</a:t>
            </a:r>
          </a:p>
        </p:txBody>
      </p:sp>
      <p:pic>
        <p:nvPicPr>
          <p:cNvPr id="6160" name="Picture 22" descr="кнопка желт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9261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Text Box 23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611188" y="4340225"/>
            <a:ext cx="1214437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D60093"/>
                </a:solidFill>
              </a:rPr>
              <a:t>Выход</a:t>
            </a:r>
          </a:p>
        </p:txBody>
      </p:sp>
    </p:spTree>
    <p:extLst>
      <p:ext uri="{BB962C8B-B14F-4D97-AF65-F5344CB8AC3E}">
        <p14:creationId xmlns:p14="http://schemas.microsoft.com/office/powerpoint/2010/main" val="1852121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92100" y="604838"/>
            <a:ext cx="8586788" cy="13112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A50021"/>
                </a:solidFill>
              </a:rPr>
              <a:t>Какое насекомое самое длинное на свете?</a:t>
            </a:r>
          </a:p>
          <a:p>
            <a:pPr algn="ctr" eaLnBrk="1" hangingPunct="1"/>
            <a:endParaRPr lang="ru-RU" sz="2800" b="1">
              <a:solidFill>
                <a:srgbClr val="A50021"/>
              </a:solidFill>
            </a:endParaRPr>
          </a:p>
          <a:p>
            <a:pPr algn="ctr" eaLnBrk="1" hangingPunct="1"/>
            <a:r>
              <a:rPr lang="ru-RU" b="1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палочник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– 7;        </a:t>
            </a:r>
            <a:r>
              <a:rPr lang="ru-RU" sz="2400" b="1">
                <a:solidFill>
                  <a:srgbClr val="A50021"/>
                </a:solidFill>
              </a:rPr>
              <a:t>☼ стрекоза – 8;        ☼ жук-олень - 9</a:t>
            </a:r>
          </a:p>
        </p:txBody>
      </p:sp>
      <p:pic>
        <p:nvPicPr>
          <p:cNvPr id="24579" name="Picture 5" descr="Рисунок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3430588"/>
            <a:ext cx="28067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Рисунок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t="7222" b="17143"/>
          <a:stretch>
            <a:fillRect/>
          </a:stretch>
        </p:blipFill>
        <p:spPr bwMode="auto">
          <a:xfrm>
            <a:off x="73025" y="2990850"/>
            <a:ext cx="29146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Рисунок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409950"/>
            <a:ext cx="273526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156325" y="6237288"/>
            <a:ext cx="27955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990000"/>
                </a:solidFill>
              </a:rPr>
              <a:t>Найти ответ на вопрос</a:t>
            </a:r>
          </a:p>
        </p:txBody>
      </p:sp>
    </p:spTree>
    <p:extLst>
      <p:ext uri="{BB962C8B-B14F-4D97-AF65-F5344CB8AC3E}">
        <p14:creationId xmlns:p14="http://schemas.microsoft.com/office/powerpoint/2010/main" val="4546898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4789488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5613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+ 2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- 3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+ 6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+ 4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5620" name="AutoShape 20"/>
          <p:cNvCxnSpPr>
            <a:cxnSpLocks noChangeShapeType="1"/>
            <a:stCxn id="25603" idx="6"/>
            <a:endCxn id="25604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1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4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5625" name="Oval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5626" name="Oval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5627" name="Oval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5628" name="Oval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25629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25630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25631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25632" name="Oval 33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25633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25634" name="Text Box 41"/>
          <p:cNvSpPr txBox="1">
            <a:spLocks noChangeArrowheads="1"/>
          </p:cNvSpPr>
          <p:nvPr/>
        </p:nvSpPr>
        <p:spPr bwMode="auto">
          <a:xfrm>
            <a:off x="288925" y="379413"/>
            <a:ext cx="852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палочник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– 7;        </a:t>
            </a:r>
            <a:r>
              <a:rPr lang="ru-RU" sz="2400" b="1">
                <a:solidFill>
                  <a:srgbClr val="A50021"/>
                </a:solidFill>
              </a:rPr>
              <a:t>☼ стрекоза – 8;        ☼ жук-олень - 9</a:t>
            </a:r>
          </a:p>
        </p:txBody>
      </p:sp>
      <p:pic>
        <p:nvPicPr>
          <p:cNvPr id="25635" name="Picture 42" descr="Рисунок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935038"/>
            <a:ext cx="12239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6" name="Picture 43" descr="Рисунок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t="7222" b="17143"/>
          <a:stretch>
            <a:fillRect/>
          </a:stretch>
        </p:blipFill>
        <p:spPr bwMode="auto">
          <a:xfrm>
            <a:off x="900113" y="790575"/>
            <a:ext cx="1295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7" name="Picture 44" descr="Рисунок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35038"/>
            <a:ext cx="11525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9424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4789488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6637" name="AutoShape 13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92138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+ 2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- 3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356100" y="47942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+ 6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+ 4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7740650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6644" name="AutoShape 20"/>
          <p:cNvCxnSpPr>
            <a:cxnSpLocks noChangeShapeType="1"/>
            <a:stCxn id="26627" idx="6"/>
            <a:endCxn id="26628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5" name="Line 21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8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6649" name="Oval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6650" name="Oval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6651" name="Oval 28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32766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6652" name="Oval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26653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26654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26655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26656" name="Oval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26657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26658" name="Text Box 42"/>
          <p:cNvSpPr txBox="1">
            <a:spLocks noChangeArrowheads="1"/>
          </p:cNvSpPr>
          <p:nvPr/>
        </p:nvSpPr>
        <p:spPr bwMode="auto">
          <a:xfrm>
            <a:off x="288925" y="379413"/>
            <a:ext cx="852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>
                <a:solidFill>
                  <a:srgbClr val="A50021"/>
                </a:solidFill>
              </a:rPr>
              <a:t> </a:t>
            </a:r>
            <a:r>
              <a:rPr lang="ru-RU" sz="2400" b="1">
                <a:solidFill>
                  <a:srgbClr val="A50021"/>
                </a:solidFill>
              </a:rPr>
              <a:t>палочник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– 7;        </a:t>
            </a:r>
            <a:r>
              <a:rPr lang="ru-RU" sz="2400" b="1">
                <a:solidFill>
                  <a:srgbClr val="A50021"/>
                </a:solidFill>
              </a:rPr>
              <a:t>☼ стрекоза – 8;        ☼ жук-олень - 9</a:t>
            </a:r>
          </a:p>
        </p:txBody>
      </p:sp>
      <p:pic>
        <p:nvPicPr>
          <p:cNvPr id="26659" name="Picture 43" descr="Рисунок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935038"/>
            <a:ext cx="12239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0" name="Picture 44" descr="Рисунок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t="7222" b="17143"/>
          <a:stretch>
            <a:fillRect/>
          </a:stretch>
        </p:blipFill>
        <p:spPr bwMode="auto">
          <a:xfrm>
            <a:off x="900113" y="790575"/>
            <a:ext cx="1295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1" name="Picture 45" descr="Рисунок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35038"/>
            <a:ext cx="11525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4218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effectLst>
            <a:outerShdw dist="17961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>
                <a:solidFill>
                  <a:srgbClr val="990000"/>
                </a:solidFill>
              </a:rPr>
              <a:t>Какое животное носит детёнышей </a:t>
            </a:r>
            <a:br>
              <a:rPr lang="ru-RU" sz="2800" smtClean="0">
                <a:solidFill>
                  <a:srgbClr val="990000"/>
                </a:solidFill>
              </a:rPr>
            </a:br>
            <a:r>
              <a:rPr lang="ru-RU" sz="2800" smtClean="0">
                <a:solidFill>
                  <a:srgbClr val="990000"/>
                </a:solidFill>
              </a:rPr>
              <a:t>в сумке на животе?</a:t>
            </a:r>
            <a:br>
              <a:rPr lang="ru-RU" sz="2800" smtClean="0">
                <a:solidFill>
                  <a:srgbClr val="990000"/>
                </a:solidFill>
              </a:rPr>
            </a:br>
            <a:r>
              <a:rPr lang="ru-RU" sz="2800" smtClean="0">
                <a:solidFill>
                  <a:srgbClr val="990000"/>
                </a:solidFill>
              </a:rPr>
              <a:t>    </a:t>
            </a:r>
            <a:r>
              <a:rPr lang="ru-RU" sz="2400" smtClean="0">
                <a:solidFill>
                  <a:srgbClr val="990000"/>
                </a:solidFill>
              </a:rPr>
              <a:t/>
            </a:r>
            <a:br>
              <a:rPr lang="ru-RU" sz="2400" smtClean="0">
                <a:solidFill>
                  <a:srgbClr val="990000"/>
                </a:solidFill>
              </a:rPr>
            </a:br>
            <a:r>
              <a:rPr lang="ru-RU" sz="2400" smtClean="0">
                <a:solidFill>
                  <a:srgbClr val="990000"/>
                </a:solidFill>
              </a:rPr>
              <a:t> ☼ енот – 3;             ☼ коала – 2;          ☼ шимпанзе – 8</a:t>
            </a:r>
            <a:br>
              <a:rPr lang="ru-RU" sz="2400" smtClean="0">
                <a:solidFill>
                  <a:srgbClr val="990000"/>
                </a:solidFill>
              </a:rPr>
            </a:br>
            <a:endParaRPr lang="ru-RU" sz="2400" smtClean="0">
              <a:solidFill>
                <a:srgbClr val="990000"/>
              </a:solidFill>
            </a:endParaRPr>
          </a:p>
        </p:txBody>
      </p:sp>
      <p:pic>
        <p:nvPicPr>
          <p:cNvPr id="7171" name="Picture 3" descr="Рисунок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068638"/>
            <a:ext cx="2808287" cy="2257425"/>
          </a:xfrm>
          <a:prstGeom prst="rect">
            <a:avLst/>
          </a:prstGeom>
          <a:noFill/>
        </p:spPr>
      </p:pic>
      <p:pic>
        <p:nvPicPr>
          <p:cNvPr id="7172" name="Picture 4" descr="Рисунок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52738"/>
            <a:ext cx="22653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Рисунок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24175"/>
            <a:ext cx="21288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156325" y="6237288"/>
            <a:ext cx="27955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990000"/>
                </a:solidFill>
              </a:rPr>
              <a:t>Найти ответ на вопрос</a:t>
            </a:r>
          </a:p>
        </p:txBody>
      </p:sp>
    </p:spTree>
    <p:extLst>
      <p:ext uri="{BB962C8B-B14F-4D97-AF65-F5344CB8AC3E}">
        <p14:creationId xmlns:p14="http://schemas.microsoft.com/office/powerpoint/2010/main" val="31131113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Рисунок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92150"/>
            <a:ext cx="10715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Oval 4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8196" name="Oval 5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8197" name="Oval 6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8198" name="Oval 7"/>
          <p:cNvSpPr>
            <a:spLocks noChangeArrowheads="1"/>
          </p:cNvSpPr>
          <p:nvPr/>
        </p:nvSpPr>
        <p:spPr bwMode="auto">
          <a:xfrm>
            <a:off x="4789488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8199" name="Oval 8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8200" name="Oval 9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Line 15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4" name="Line 16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5" name="Line 17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8206" name="AutoShape 18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7" name="Text Box 20"/>
          <p:cNvSpPr txBox="1">
            <a:spLocks noChangeArrowheads="1"/>
          </p:cNvSpPr>
          <p:nvPr/>
        </p:nvSpPr>
        <p:spPr bwMode="auto">
          <a:xfrm>
            <a:off x="592138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- 8</a:t>
            </a:r>
          </a:p>
        </p:txBody>
      </p:sp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- 6</a:t>
            </a:r>
          </a:p>
        </p:txBody>
      </p:sp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4356100" y="47942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+ 9</a:t>
            </a:r>
          </a:p>
        </p:txBody>
      </p:sp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77406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+ 3</a:t>
            </a:r>
          </a:p>
        </p:txBody>
      </p:sp>
      <p:sp>
        <p:nvSpPr>
          <p:cNvPr id="8212" name="Line 25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8213" name="AutoShape 27"/>
          <p:cNvCxnSpPr>
            <a:cxnSpLocks noChangeShapeType="1"/>
            <a:stCxn id="8196" idx="6"/>
            <a:endCxn id="8197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4" name="Line 28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5" name="Line 29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6" name="Line 30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7" name="Text Box 31"/>
          <p:cNvSpPr txBox="1">
            <a:spLocks noChangeArrowheads="1"/>
          </p:cNvSpPr>
          <p:nvPr/>
        </p:nvSpPr>
        <p:spPr bwMode="auto">
          <a:xfrm>
            <a:off x="288925" y="307975"/>
            <a:ext cx="854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/>
              <a:t> 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енот – 3;               </a:t>
            </a:r>
            <a:r>
              <a:rPr lang="ru-RU" sz="2400" b="1">
                <a:solidFill>
                  <a:srgbClr val="A50021"/>
                </a:solidFill>
              </a:rPr>
              <a:t>☼ коала – 2;               ☼ шимпанзе - 8</a:t>
            </a:r>
          </a:p>
        </p:txBody>
      </p:sp>
      <p:sp>
        <p:nvSpPr>
          <p:cNvPr id="8218" name="Oval 3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8219" name="Oval 3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8220" name="Oval 3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8221" name="Oval 35">
            <a:hlinkClick r:id="" action="ppaction://hlinkshowjump?jump=nextslide">
              <a:snd r:embed="rId4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3278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8222" name="Oval 3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8223" name="Oval 3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8224" name="Oval 3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8225" name="Oval 3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8226" name="Oval 4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8227" name="Oval 4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pic>
        <p:nvPicPr>
          <p:cNvPr id="8228" name="Picture 64" descr="Рисунок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01688"/>
            <a:ext cx="14763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Picture 65" descr="Рисунок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692150"/>
            <a:ext cx="11049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0672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9219" name="Oval 5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9220" name="Oval 6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9221" name="Oval 7"/>
          <p:cNvSpPr>
            <a:spLocks noChangeArrowheads="1"/>
          </p:cNvSpPr>
          <p:nvPr/>
        </p:nvSpPr>
        <p:spPr bwMode="auto">
          <a:xfrm>
            <a:off x="4789488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9222" name="Oval 8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9223" name="Oval 9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9229" name="AutoShape 15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0" name="Text Box 16"/>
          <p:cNvSpPr txBox="1">
            <a:spLocks noChangeArrowheads="1"/>
          </p:cNvSpPr>
          <p:nvPr/>
        </p:nvSpPr>
        <p:spPr bwMode="auto">
          <a:xfrm>
            <a:off x="592138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- 8</a:t>
            </a:r>
          </a:p>
        </p:txBody>
      </p:sp>
      <p:sp>
        <p:nvSpPr>
          <p:cNvPr id="9231" name="Text Box 17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- 6</a:t>
            </a:r>
          </a:p>
        </p:txBody>
      </p:sp>
      <p:sp>
        <p:nvSpPr>
          <p:cNvPr id="9232" name="Text Box 18"/>
          <p:cNvSpPr txBox="1">
            <a:spLocks noChangeArrowheads="1"/>
          </p:cNvSpPr>
          <p:nvPr/>
        </p:nvSpPr>
        <p:spPr bwMode="auto">
          <a:xfrm>
            <a:off x="4356100" y="47942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9233" name="Text Box 19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+ 9</a:t>
            </a:r>
          </a:p>
        </p:txBody>
      </p:sp>
      <p:sp>
        <p:nvSpPr>
          <p:cNvPr id="9234" name="Text Box 20"/>
          <p:cNvSpPr txBox="1">
            <a:spLocks noChangeArrowheads="1"/>
          </p:cNvSpPr>
          <p:nvPr/>
        </p:nvSpPr>
        <p:spPr bwMode="auto">
          <a:xfrm>
            <a:off x="77406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+ 3</a:t>
            </a:r>
          </a:p>
        </p:txBody>
      </p:sp>
      <p:sp>
        <p:nvSpPr>
          <p:cNvPr id="9235" name="Line 21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9236" name="AutoShape 22"/>
          <p:cNvCxnSpPr>
            <a:cxnSpLocks noChangeShapeType="1"/>
            <a:stCxn id="9219" idx="6"/>
            <a:endCxn id="9220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7" name="Line 23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8" name="Line 24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9" name="Line 25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0" name="Oval 3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9241" name="Oval 3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9242" name="Oval 4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9243" name="Oval 4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78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9244" name="Oval 4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9245" name="Oval 4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9246" name="Oval 44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9247" name="Oval 4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9248" name="Oval 4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9249" name="Oval 4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pic>
        <p:nvPicPr>
          <p:cNvPr id="9250" name="Picture 48" descr="Рисунок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92150"/>
            <a:ext cx="10715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49" descr="Рисунок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01688"/>
            <a:ext cx="14763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50" descr="Рисунок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692150"/>
            <a:ext cx="11049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3" name="Text Box 51"/>
          <p:cNvSpPr txBox="1">
            <a:spLocks noChangeArrowheads="1"/>
          </p:cNvSpPr>
          <p:nvPr/>
        </p:nvSpPr>
        <p:spPr bwMode="auto">
          <a:xfrm>
            <a:off x="288925" y="307975"/>
            <a:ext cx="854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/>
              <a:t> 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енот – 3;               </a:t>
            </a:r>
            <a:r>
              <a:rPr lang="ru-RU" sz="2400" b="1">
                <a:solidFill>
                  <a:srgbClr val="A50021"/>
                </a:solidFill>
              </a:rPr>
              <a:t>☼ коала – 2;               ☼ шимпанзе - 8</a:t>
            </a:r>
          </a:p>
        </p:txBody>
      </p:sp>
    </p:spTree>
    <p:extLst>
      <p:ext uri="{BB962C8B-B14F-4D97-AF65-F5344CB8AC3E}">
        <p14:creationId xmlns:p14="http://schemas.microsoft.com/office/powerpoint/2010/main" val="18476515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10243" name="Oval 5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10245" name="Oval 7"/>
          <p:cNvSpPr>
            <a:spLocks noChangeArrowheads="1"/>
          </p:cNvSpPr>
          <p:nvPr/>
        </p:nvSpPr>
        <p:spPr bwMode="auto">
          <a:xfrm>
            <a:off x="4789488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10246" name="Oval 8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10247" name="Oval 9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0253" name="AutoShape 15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592138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- 8</a:t>
            </a:r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- 6</a:t>
            </a:r>
          </a:p>
        </p:txBody>
      </p:sp>
      <p:sp>
        <p:nvSpPr>
          <p:cNvPr id="10256" name="Text Box 18"/>
          <p:cNvSpPr txBox="1">
            <a:spLocks noChangeArrowheads="1"/>
          </p:cNvSpPr>
          <p:nvPr/>
        </p:nvSpPr>
        <p:spPr bwMode="auto">
          <a:xfrm>
            <a:off x="4356100" y="47942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+ 9</a:t>
            </a:r>
          </a:p>
        </p:txBody>
      </p:sp>
      <p:sp>
        <p:nvSpPr>
          <p:cNvPr id="10258" name="Text Box 20"/>
          <p:cNvSpPr txBox="1">
            <a:spLocks noChangeArrowheads="1"/>
          </p:cNvSpPr>
          <p:nvPr/>
        </p:nvSpPr>
        <p:spPr bwMode="auto">
          <a:xfrm>
            <a:off x="77406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+ 3</a:t>
            </a:r>
          </a:p>
        </p:txBody>
      </p:sp>
      <p:sp>
        <p:nvSpPr>
          <p:cNvPr id="10259" name="Line 21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0260" name="AutoShape 22"/>
          <p:cNvCxnSpPr>
            <a:cxnSpLocks noChangeShapeType="1"/>
            <a:stCxn id="10243" idx="6"/>
            <a:endCxn id="10244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1" name="Line 23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2" name="Line 24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3" name="Line 25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4" name="Oval 28">
            <a:hlinkClick r:id="" action="ppaction://hlinkshowjump?jump=nextslide">
              <a:snd r:embed="rId2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10265" name="Oval 2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10266" name="Oval 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10267" name="Oval 3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78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10268" name="Oval 3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10269" name="Oval 3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10270" name="Oval 3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10271" name="Oval 3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10272" name="Oval 3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10273" name="Oval 3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pic>
        <p:nvPicPr>
          <p:cNvPr id="10274" name="Picture 38" descr="Рисунок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92150"/>
            <a:ext cx="10715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39" descr="Рисунок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01688"/>
            <a:ext cx="14763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40" descr="Рисунок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692150"/>
            <a:ext cx="11049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7" name="Text Box 41"/>
          <p:cNvSpPr txBox="1">
            <a:spLocks noChangeArrowheads="1"/>
          </p:cNvSpPr>
          <p:nvPr/>
        </p:nvSpPr>
        <p:spPr bwMode="auto">
          <a:xfrm>
            <a:off x="288925" y="307975"/>
            <a:ext cx="854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/>
              <a:t> 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енот – 3;               </a:t>
            </a:r>
            <a:r>
              <a:rPr lang="ru-RU" sz="2400" b="1">
                <a:solidFill>
                  <a:srgbClr val="A50021"/>
                </a:solidFill>
              </a:rPr>
              <a:t>☼ коала – 2;               ☼ шимпанзе - 8</a:t>
            </a:r>
          </a:p>
        </p:txBody>
      </p:sp>
    </p:spTree>
    <p:extLst>
      <p:ext uri="{BB962C8B-B14F-4D97-AF65-F5344CB8AC3E}">
        <p14:creationId xmlns:p14="http://schemas.microsoft.com/office/powerpoint/2010/main" val="22673065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4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11267" name="Oval 5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11268" name="Oval 6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11269" name="Oval 7"/>
          <p:cNvSpPr>
            <a:spLocks noChangeArrowheads="1"/>
          </p:cNvSpPr>
          <p:nvPr/>
        </p:nvSpPr>
        <p:spPr bwMode="auto">
          <a:xfrm>
            <a:off x="4789488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11270" name="Oval 8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11271" name="Oval 9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12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13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Line 14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1277" name="AutoShape 15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8" name="Text Box 16"/>
          <p:cNvSpPr txBox="1">
            <a:spLocks noChangeArrowheads="1"/>
          </p:cNvSpPr>
          <p:nvPr/>
        </p:nvSpPr>
        <p:spPr bwMode="auto">
          <a:xfrm>
            <a:off x="592138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- 8</a:t>
            </a:r>
          </a:p>
        </p:txBody>
      </p:sp>
      <p:sp>
        <p:nvSpPr>
          <p:cNvPr id="11279" name="Text Box 17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- 6</a:t>
            </a:r>
          </a:p>
        </p:txBody>
      </p:sp>
      <p:sp>
        <p:nvSpPr>
          <p:cNvPr id="11280" name="Text Box 18"/>
          <p:cNvSpPr txBox="1">
            <a:spLocks noChangeArrowheads="1"/>
          </p:cNvSpPr>
          <p:nvPr/>
        </p:nvSpPr>
        <p:spPr bwMode="auto">
          <a:xfrm>
            <a:off x="4356100" y="47942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11281" name="Text Box 19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+ 9</a:t>
            </a:r>
          </a:p>
        </p:txBody>
      </p:sp>
      <p:sp>
        <p:nvSpPr>
          <p:cNvPr id="11282" name="Text Box 20"/>
          <p:cNvSpPr txBox="1">
            <a:spLocks noChangeArrowheads="1"/>
          </p:cNvSpPr>
          <p:nvPr/>
        </p:nvSpPr>
        <p:spPr bwMode="auto">
          <a:xfrm>
            <a:off x="77406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+ 3</a:t>
            </a:r>
          </a:p>
        </p:txBody>
      </p:sp>
      <p:sp>
        <p:nvSpPr>
          <p:cNvPr id="11283" name="Line 21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1284" name="AutoShape 22"/>
          <p:cNvCxnSpPr>
            <a:cxnSpLocks noChangeShapeType="1"/>
            <a:stCxn id="11267" idx="6"/>
            <a:endCxn id="11268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5" name="Line 23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6" name="Line 24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7" name="Line 25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8" name="Oval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11289" name="Oval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11290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11291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78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11292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11293" name="Oval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11294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11295" name="Oval 3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11296" name="Oval 3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11297" name="Oval 37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pic>
        <p:nvPicPr>
          <p:cNvPr id="11298" name="Picture 38" descr="Рисунок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92150"/>
            <a:ext cx="10715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Picture 39" descr="Рисунок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01688"/>
            <a:ext cx="14763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0" name="Picture 40" descr="Рисунок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692150"/>
            <a:ext cx="11049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1" name="Text Box 41"/>
          <p:cNvSpPr txBox="1">
            <a:spLocks noChangeArrowheads="1"/>
          </p:cNvSpPr>
          <p:nvPr/>
        </p:nvSpPr>
        <p:spPr bwMode="auto">
          <a:xfrm>
            <a:off x="288925" y="307975"/>
            <a:ext cx="854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/>
              <a:t> 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енот – 3;               </a:t>
            </a:r>
            <a:r>
              <a:rPr lang="ru-RU" sz="2400" b="1">
                <a:solidFill>
                  <a:srgbClr val="A50021"/>
                </a:solidFill>
              </a:rPr>
              <a:t>☼ коала – 2;               ☼ шимпанзе - 8</a:t>
            </a:r>
          </a:p>
        </p:txBody>
      </p:sp>
    </p:spTree>
    <p:extLst>
      <p:ext uri="{BB962C8B-B14F-4D97-AF65-F5344CB8AC3E}">
        <p14:creationId xmlns:p14="http://schemas.microsoft.com/office/powerpoint/2010/main" val="25115994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4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12291" name="Oval 5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12292" name="Oval 6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12293" name="Oval 7"/>
          <p:cNvSpPr>
            <a:spLocks noChangeArrowheads="1"/>
          </p:cNvSpPr>
          <p:nvPr/>
        </p:nvSpPr>
        <p:spPr bwMode="auto">
          <a:xfrm>
            <a:off x="4789488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12294" name="Oval 8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12295" name="Oval 9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b="1">
              <a:solidFill>
                <a:srgbClr val="A50021"/>
              </a:solidFill>
            </a:endParaRP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376238" y="44116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Указание:</a:t>
            </a:r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3952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>
            <a:off x="23383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>
            <a:off x="421163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0" name="Line 14"/>
          <p:cNvSpPr>
            <a:spLocks noChangeShapeType="1"/>
          </p:cNvSpPr>
          <p:nvPr/>
        </p:nvSpPr>
        <p:spPr bwMode="auto">
          <a:xfrm>
            <a:off x="6084888" y="5373688"/>
            <a:ext cx="108108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2301" name="AutoShape 15"/>
          <p:cNvCxnSpPr>
            <a:cxnSpLocks noChangeShapeType="1"/>
          </p:cNvCxnSpPr>
          <p:nvPr/>
        </p:nvCxnSpPr>
        <p:spPr bwMode="auto">
          <a:xfrm>
            <a:off x="7813675" y="5373688"/>
            <a:ext cx="863600" cy="57626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592138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- 8</a:t>
            </a:r>
          </a:p>
        </p:txBody>
      </p:sp>
      <p:sp>
        <p:nvSpPr>
          <p:cNvPr id="12303" name="Text Box 17"/>
          <p:cNvSpPr txBox="1">
            <a:spLocks noChangeArrowheads="1"/>
          </p:cNvSpPr>
          <p:nvPr/>
        </p:nvSpPr>
        <p:spPr bwMode="auto">
          <a:xfrm>
            <a:off x="2555875" y="48196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- 6</a:t>
            </a:r>
          </a:p>
        </p:txBody>
      </p:sp>
      <p:sp>
        <p:nvSpPr>
          <p:cNvPr id="12304" name="Text Box 18"/>
          <p:cNvSpPr txBox="1">
            <a:spLocks noChangeArrowheads="1"/>
          </p:cNvSpPr>
          <p:nvPr/>
        </p:nvSpPr>
        <p:spPr bwMode="auto">
          <a:xfrm>
            <a:off x="4356100" y="479425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- 5</a:t>
            </a:r>
          </a:p>
        </p:txBody>
      </p:sp>
      <p:sp>
        <p:nvSpPr>
          <p:cNvPr id="12305" name="Text Box 19"/>
          <p:cNvSpPr txBox="1">
            <a:spLocks noChangeArrowheads="1"/>
          </p:cNvSpPr>
          <p:nvPr/>
        </p:nvSpPr>
        <p:spPr bwMode="auto">
          <a:xfrm>
            <a:off x="62293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+ 9</a:t>
            </a:r>
          </a:p>
        </p:txBody>
      </p:sp>
      <p:sp>
        <p:nvSpPr>
          <p:cNvPr id="12306" name="Text Box 20"/>
          <p:cNvSpPr txBox="1">
            <a:spLocks noChangeArrowheads="1"/>
          </p:cNvSpPr>
          <p:nvPr/>
        </p:nvSpPr>
        <p:spPr bwMode="auto">
          <a:xfrm>
            <a:off x="7740650" y="481965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+ 3</a:t>
            </a:r>
          </a:p>
        </p:txBody>
      </p:sp>
      <p:sp>
        <p:nvSpPr>
          <p:cNvPr id="12307" name="Line 21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2308" name="AutoShape 22"/>
          <p:cNvCxnSpPr>
            <a:cxnSpLocks noChangeShapeType="1"/>
            <a:stCxn id="12291" idx="6"/>
            <a:endCxn id="12292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9" name="Line 23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0" name="Line 24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1" name="Line 25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2" name="Oval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7600" y="6022975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12313" name="Oval 29">
            <a:hlinkClick r:id="" action="ppaction://hlinkshowjump?jump=nextslide">
              <a:snd r:embed="rId3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183832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12314" name="Oval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9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12315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78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12316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98913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12317" name="Oval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1805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12318" name="Oval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8775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12319" name="Oval 3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9500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12320" name="Oval 3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863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12321" name="Oval 3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21388"/>
            <a:ext cx="574675" cy="574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10</a:t>
            </a:r>
          </a:p>
        </p:txBody>
      </p:sp>
      <p:pic>
        <p:nvPicPr>
          <p:cNvPr id="12322" name="Picture 38" descr="Рисунок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92150"/>
            <a:ext cx="10715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Picture 39" descr="Рисунок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01688"/>
            <a:ext cx="14763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40" descr="Рисунок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692150"/>
            <a:ext cx="11049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5" name="Text Box 41"/>
          <p:cNvSpPr txBox="1">
            <a:spLocks noChangeArrowheads="1"/>
          </p:cNvSpPr>
          <p:nvPr/>
        </p:nvSpPr>
        <p:spPr bwMode="auto">
          <a:xfrm>
            <a:off x="288925" y="307975"/>
            <a:ext cx="854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A50021"/>
                </a:solidFill>
              </a:rPr>
              <a:t>☼</a:t>
            </a:r>
            <a:r>
              <a:rPr lang="ru-RU" sz="2400"/>
              <a:t> </a:t>
            </a:r>
            <a:r>
              <a:rPr lang="ru-RU" sz="2400" b="1">
                <a:solidFill>
                  <a:srgbClr val="A50021"/>
                </a:solidFill>
                <a:cs typeface="Arial" charset="0"/>
              </a:rPr>
              <a:t>енот – 3;               </a:t>
            </a:r>
            <a:r>
              <a:rPr lang="ru-RU" sz="2400" b="1">
                <a:solidFill>
                  <a:srgbClr val="A50021"/>
                </a:solidFill>
              </a:rPr>
              <a:t>☼ коала – 2;               ☼ шимпанзе - 8</a:t>
            </a:r>
          </a:p>
        </p:txBody>
      </p:sp>
    </p:spTree>
    <p:extLst>
      <p:ext uri="{BB962C8B-B14F-4D97-AF65-F5344CB8AC3E}">
        <p14:creationId xmlns:p14="http://schemas.microsoft.com/office/powerpoint/2010/main" val="20506485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468313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90976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3349625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4789488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6229350" y="3430588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7669213" y="1990725"/>
            <a:ext cx="863600" cy="8636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rot="-2707148">
            <a:off x="1019969" y="3069432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4358" name="AutoShape 22"/>
          <p:cNvCxnSpPr>
            <a:cxnSpLocks noChangeShapeType="1"/>
            <a:stCxn id="14341" idx="6"/>
            <a:endCxn id="14342" idx="2"/>
          </p:cNvCxnSpPr>
          <p:nvPr/>
        </p:nvCxnSpPr>
        <p:spPr bwMode="auto">
          <a:xfrm>
            <a:off x="2773363" y="2422525"/>
            <a:ext cx="576262" cy="1439863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9" name="Line 23"/>
          <p:cNvSpPr>
            <a:spLocks noChangeShapeType="1"/>
          </p:cNvSpPr>
          <p:nvPr/>
        </p:nvSpPr>
        <p:spPr bwMode="auto">
          <a:xfrm rot="-2721441">
            <a:off x="3997325" y="3178175"/>
            <a:ext cx="1081088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rot="2750235">
            <a:off x="5337969" y="3150394"/>
            <a:ext cx="1152525" cy="15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rot="-2571145">
            <a:off x="6824663" y="3190875"/>
            <a:ext cx="1225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AutoShape 5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7738" y="6283325"/>
            <a:ext cx="576262" cy="574675"/>
          </a:xfrm>
          <a:prstGeom prst="actionButtonHelp">
            <a:avLst/>
          </a:prstGeom>
          <a:solidFill>
            <a:srgbClr val="33CC33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23850" y="7027863"/>
            <a:ext cx="8640763" cy="1873250"/>
            <a:chOff x="249" y="2976"/>
            <a:chExt cx="5443" cy="1180"/>
          </a:xfrm>
        </p:grpSpPr>
        <p:pic>
          <p:nvPicPr>
            <p:cNvPr id="13330" name="Picture 55" descr="Рисунок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994"/>
              <a:ext cx="732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56" descr="Рисунок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013"/>
              <a:ext cx="721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57" descr="Рисунок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" y="2976"/>
              <a:ext cx="70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58" descr="Рисунок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" y="3020"/>
              <a:ext cx="714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59" descr="Рисунок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3022"/>
              <a:ext cx="810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60" descr="Рисунок1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8" r="20421"/>
            <a:stretch>
              <a:fillRect/>
            </a:stretch>
          </p:blipFill>
          <p:spPr bwMode="auto">
            <a:xfrm>
              <a:off x="5284" y="3022"/>
              <a:ext cx="408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61" descr="Рисунок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3013"/>
              <a:ext cx="721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7" name="Picture 62" descr="буква ы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022"/>
              <a:ext cx="713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411413" y="-4275138"/>
            <a:ext cx="3676650" cy="4232275"/>
            <a:chOff x="1519" y="255"/>
            <a:chExt cx="2316" cy="2534"/>
          </a:xfrm>
        </p:grpSpPr>
        <p:pic>
          <p:nvPicPr>
            <p:cNvPr id="13328" name="Picture 65" descr="Рисунок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55"/>
              <a:ext cx="1567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9" name="Text Box 66"/>
            <p:cNvSpPr txBox="1">
              <a:spLocks noChangeArrowheads="1"/>
            </p:cNvSpPr>
            <p:nvPr/>
          </p:nvSpPr>
          <p:spPr bwMode="auto">
            <a:xfrm>
              <a:off x="1519" y="2296"/>
              <a:ext cx="231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800" b="1">
                  <a:solidFill>
                    <a:srgbClr val="A50021"/>
                  </a:solidFill>
                </a:rPr>
                <a:t>☼ коала –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6266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00417 0.6888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444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2.5E-6 -0.346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57" grpId="0" animBg="1"/>
      <p:bldP spid="14359" grpId="0" animBg="1"/>
      <p:bldP spid="14360" grpId="0" animBg="1"/>
      <p:bldP spid="1436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Экран (4:3)</PresentationFormat>
  <Paragraphs>274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   Какое животное носит детёнышей  в сумке на животе?       ☼ енот – 3;             ☼ коала – 2;          ☼ шимпанзе – 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</cp:revision>
  <dcterms:modified xsi:type="dcterms:W3CDTF">2014-04-08T11:47:37Z</dcterms:modified>
</cp:coreProperties>
</file>