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0" r:id="rId5"/>
    <p:sldId id="262" r:id="rId6"/>
    <p:sldId id="266" r:id="rId7"/>
    <p:sldId id="263" r:id="rId8"/>
    <p:sldId id="264" r:id="rId9"/>
    <p:sldId id="265" r:id="rId10"/>
    <p:sldId id="267" r:id="rId11"/>
    <p:sldId id="268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3894-CE5C-481E-943F-0F27E7C3C39C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A5D63-0BDE-4881-B80D-596619C2A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uzkarapuz.org/81464-ramka-veselaya-matematika.html-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Приемы устных и письменных вычислений в пределах 1000,Display Only,A,0,60,4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53.radikal.ru/i142/0911/6c/8963eb244f5f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3042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Приёмы устных и</a:t>
            </a:r>
            <a:b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  <a:r>
              <a:rPr lang="ru-RU" sz="4000" b="1" dirty="0">
                <a:solidFill>
                  <a:srgbClr val="FF0000"/>
                </a:solidFill>
                <a:latin typeface="Cambria" pitchFamily="18" charset="0"/>
              </a:rPr>
              <a:t>письменных </a:t>
            </a:r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вычислений </a:t>
            </a:r>
            <a:b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в </a:t>
            </a:r>
            <a:r>
              <a:rPr lang="ru-RU" sz="4000" b="1" dirty="0">
                <a:solidFill>
                  <a:srgbClr val="FF0000"/>
                </a:solidFill>
                <a:latin typeface="Cambria" pitchFamily="18" charset="0"/>
              </a:rPr>
              <a:t>пределах </a:t>
            </a:r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1000</a:t>
            </a:r>
            <a:b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4000" b="1" dirty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40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4000" b="1" dirty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40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Cambria" pitchFamily="18" charset="0"/>
              </a:rPr>
              <a:t>Математика. 3 класс</a:t>
            </a:r>
            <a:r>
              <a:rPr lang="en-US" sz="3600" b="1" dirty="0" smtClean="0">
                <a:solidFill>
                  <a:srgbClr val="0070C0"/>
                </a:solidFill>
                <a:latin typeface="Cambria" pitchFamily="18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rgbClr val="00B050"/>
                </a:solidFill>
                <a:latin typeface="Cambria" pitchFamily="18" charset="0"/>
              </a:rPr>
              <a:t>Тест 6</a:t>
            </a:r>
            <a:r>
              <a:rPr lang="ru-RU" sz="3600" b="1" dirty="0" smtClean="0">
                <a:solidFill>
                  <a:srgbClr val="0070C0"/>
                </a:solidFill>
                <a:latin typeface="Cambria" pitchFamily="18" charset="0"/>
              </a:rPr>
              <a:t/>
            </a:r>
            <a:br>
              <a:rPr lang="ru-RU" sz="3600" b="1" dirty="0" smtClean="0">
                <a:solidFill>
                  <a:srgbClr val="0070C0"/>
                </a:solidFill>
                <a:latin typeface="Cambria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Cambria" pitchFamily="18" charset="0"/>
              </a:rPr>
            </a:br>
            <a:endParaRPr lang="ru-RU" sz="36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9,4 Answers,D,120,74,2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136904" cy="2952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2520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9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Какие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числа пропущены?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 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  25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aseline="30000" dirty="0">
                <a:solidFill>
                  <a:schemeClr val="tx1"/>
                </a:solidFill>
                <a:latin typeface="Cambria" pitchFamily="18" charset="0"/>
              </a:rPr>
              <a:t>+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17….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904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717032"/>
            <a:ext cx="8424936" cy="230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7543" y="3933056"/>
          <a:ext cx="8136905" cy="1800200"/>
        </p:xfrm>
        <a:graphic>
          <a:graphicData uri="http://schemas.openxmlformats.org/drawingml/2006/table">
            <a:tbl>
              <a:tblPr/>
              <a:tblGrid>
                <a:gridCol w="1977720"/>
                <a:gridCol w="1977720"/>
                <a:gridCol w="1977720"/>
                <a:gridCol w="2203745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7 и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6 и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6 и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7 и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115616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0384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148064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16428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1988840"/>
            <a:ext cx="28803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11960" y="1628800"/>
            <a:ext cx="28803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139952" y="2492896"/>
            <a:ext cx="864096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10,4 Answers,D,120,75,3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136904" cy="194421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1584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10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какое неравенство надо поставить знак « &gt;»?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2708920"/>
            <a:ext cx="6624736" cy="3672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339752" y="306896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339752" y="393305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339752" y="472514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339752" y="558924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524000" y="2924944"/>
          <a:ext cx="6096000" cy="3312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896"/>
                <a:gridCol w="3984104"/>
              </a:tblGrid>
              <a:tr h="8280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 м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….. 200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см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300 г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….. 3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кг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180 мин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…. 3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ч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дм</a:t>
                      </a:r>
                      <a:r>
                        <a:rPr lang="ru-RU" sz="2800" b="1" baseline="3000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800" b="1" baseline="3000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2800" b="1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..... 80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см</a:t>
                      </a:r>
                      <a:r>
                        <a:rPr lang="ru-RU" sz="2800" b="1" baseline="30000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611560" y="692696"/>
            <a:ext cx="7992888" cy="5760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ru-RU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Источники</a:t>
            </a:r>
          </a:p>
          <a:p>
            <a:pPr algn="ctr"/>
            <a:endParaRPr lang="ru-RU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800" dirty="0" smtClean="0">
                <a:hlinkClick r:id="rId3"/>
              </a:rPr>
              <a:t>http://puzkarapuz.org/81464-ramka-veselaya-matematika.html</a:t>
            </a:r>
            <a:r>
              <a:rPr lang="ru-RU" sz="2800" dirty="0" smtClean="0">
                <a:hlinkClick r:id="rId3"/>
              </a:rPr>
              <a:t>-</a:t>
            </a:r>
            <a:r>
              <a:rPr lang="ru-RU" sz="2800" dirty="0" smtClean="0">
                <a:solidFill>
                  <a:schemeClr val="tx1"/>
                </a:solidFill>
              </a:rPr>
              <a:t>рамка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2500 </a:t>
            </a:r>
            <a:r>
              <a:rPr lang="ru-RU" sz="2800" dirty="0">
                <a:solidFill>
                  <a:schemeClr val="tx1"/>
                </a:solidFill>
              </a:rPr>
              <a:t>задач по математике, 1-3 : / Пособие для начальной школы. – К. : ГИППВ, 2004.240 с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Мокрушина О.А. Поурочные разработки по математике к учебному комплекту М.И. М</a:t>
            </a:r>
            <a:r>
              <a:rPr lang="ru-RU" sz="2800" dirty="0" smtClean="0">
                <a:solidFill>
                  <a:schemeClr val="tx1"/>
                </a:solidFill>
              </a:rPr>
              <a:t>оро</a:t>
            </a:r>
            <a:r>
              <a:rPr lang="ru-RU" sz="2800" dirty="0">
                <a:solidFill>
                  <a:schemeClr val="tx1"/>
                </a:solidFill>
              </a:rPr>
              <a:t>, М. А. Бантовой и др. – М.: ВАКО, 2005. – 432 с. – ( В помощь школьному учителю)</a:t>
            </a:r>
          </a:p>
          <a:p>
            <a:r>
              <a:rPr lang="ru-RU" sz="2800" dirty="0">
                <a:solidFill>
                  <a:schemeClr val="tx1"/>
                </a:solidFill>
              </a:rPr>
              <a:t> </a:t>
            </a:r>
          </a:p>
          <a:p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 </a:t>
            </a:r>
          </a:p>
          <a:p>
            <a:endParaRPr lang="ru-RU" sz="2800" dirty="0">
              <a:solidFill>
                <a:schemeClr val="tx1"/>
              </a:solidFill>
            </a:endParaRPr>
          </a:p>
          <a:p>
            <a:pPr algn="ctr"/>
            <a:endParaRPr lang="ru-RU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1,4 Answers,A,120,77,32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136904" cy="2952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2520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1 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dirty="0" smtClean="0"/>
              <a:t>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Первое слагаемое 260, второе слагаемое 3. Чему равна сумма этих чисел?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 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717032"/>
            <a:ext cx="8424936" cy="230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7543" y="3933056"/>
          <a:ext cx="8136905" cy="1800200"/>
        </p:xfrm>
        <a:graphic>
          <a:graphicData uri="http://schemas.openxmlformats.org/drawingml/2006/table">
            <a:tbl>
              <a:tblPr/>
              <a:tblGrid>
                <a:gridCol w="1977720"/>
                <a:gridCol w="1977720"/>
                <a:gridCol w="1977720"/>
                <a:gridCol w="2203745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560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463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115616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0384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148064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16428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2,4 Answers,B,120,70,2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76672"/>
            <a:ext cx="8136904" cy="34563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31683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2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Какие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числа пропущены?</a:t>
            </a:r>
          </a:p>
          <a:p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 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005064"/>
            <a:ext cx="8424936" cy="2520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7543" y="4221089"/>
          <a:ext cx="8136905" cy="2160240"/>
        </p:xfrm>
        <a:graphic>
          <a:graphicData uri="http://schemas.openxmlformats.org/drawingml/2006/table">
            <a:tbl>
              <a:tblPr/>
              <a:tblGrid>
                <a:gridCol w="1977720"/>
                <a:gridCol w="1977720"/>
                <a:gridCol w="1977720"/>
                <a:gridCol w="2203745"/>
              </a:tblGrid>
              <a:tr h="957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30, 50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30, 60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20, 60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20, 50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187624" y="4437112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03848" y="4437112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220072" y="4437112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164288" y="4437112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851920" y="2132856"/>
          <a:ext cx="1368152" cy="147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4076"/>
                <a:gridCol w="684076"/>
              </a:tblGrid>
              <a:tr h="22174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Равнобедренный треугольник 15"/>
          <p:cNvSpPr/>
          <p:nvPr/>
        </p:nvSpPr>
        <p:spPr>
          <a:xfrm>
            <a:off x="3851920" y="1412776"/>
            <a:ext cx="1368152" cy="720080"/>
          </a:xfrm>
          <a:prstGeom prst="triangle">
            <a:avLst>
              <a:gd name="adj" fmla="val 49281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110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3,4 Answers,A,120,76,51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136904" cy="194421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1584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3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каком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выражении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допущена ошибка?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2708920"/>
            <a:ext cx="6624736" cy="3672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339752" y="306896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339752" y="393305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339752" y="472514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339752" y="558924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524000" y="2924944"/>
          <a:ext cx="6096000" cy="3312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896"/>
                <a:gridCol w="3984104"/>
              </a:tblGrid>
              <a:tr h="8280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509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– 500 = 90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670 : 10 =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67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570 + 20 =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590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40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• 4 = 160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4,4 Answers,D,120,64,3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136904" cy="2952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2520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4 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На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сколько 9 сотен больше, чем 9 десятков?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717032"/>
            <a:ext cx="8424936" cy="230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7543" y="3933056"/>
          <a:ext cx="8136905" cy="1800200"/>
        </p:xfrm>
        <a:graphic>
          <a:graphicData uri="http://schemas.openxmlformats.org/drawingml/2006/table">
            <a:tbl>
              <a:tblPr/>
              <a:tblGrid>
                <a:gridCol w="1977720"/>
                <a:gridCol w="1977720"/>
                <a:gridCol w="1977720"/>
                <a:gridCol w="2203745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990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891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810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115616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0384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148064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16428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5,4 Answers,A,120,67,2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136904" cy="2952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2520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5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Найди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значение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выражения: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378</a:t>
            </a:r>
          </a:p>
          <a:p>
            <a:pPr algn="ctr"/>
            <a:r>
              <a:rPr lang="ru-RU" sz="2800" baseline="30000" dirty="0">
                <a:solidFill>
                  <a:schemeClr val="tx1"/>
                </a:solidFill>
                <a:latin typeface="Cambria" pitchFamily="18" charset="0"/>
              </a:rPr>
              <a:t>+</a:t>
            </a:r>
            <a:r>
              <a:rPr lang="ru-RU" sz="2800" u="sng" dirty="0">
                <a:solidFill>
                  <a:schemeClr val="tx1"/>
                </a:solidFill>
                <a:latin typeface="Cambria" pitchFamily="18" charset="0"/>
              </a:rPr>
              <a:t>159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717032"/>
            <a:ext cx="8424936" cy="230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7543" y="3933056"/>
          <a:ext cx="8136905" cy="1800200"/>
        </p:xfrm>
        <a:graphic>
          <a:graphicData uri="http://schemas.openxmlformats.org/drawingml/2006/table">
            <a:tbl>
              <a:tblPr/>
              <a:tblGrid>
                <a:gridCol w="1977720"/>
                <a:gridCol w="1977720"/>
                <a:gridCol w="1977720"/>
                <a:gridCol w="2203745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537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536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527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437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115616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0384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148064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16428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6,4 Answers,D,120,69,2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136904" cy="2952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2520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6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Реши уравнение: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x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: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7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= 140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717032"/>
            <a:ext cx="8424936" cy="230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7543" y="3933056"/>
          <a:ext cx="8136905" cy="1800200"/>
        </p:xfrm>
        <a:graphic>
          <a:graphicData uri="http://schemas.openxmlformats.org/drawingml/2006/table">
            <a:tbl>
              <a:tblPr/>
              <a:tblGrid>
                <a:gridCol w="1977720"/>
                <a:gridCol w="1977720"/>
                <a:gridCol w="1977720"/>
                <a:gridCol w="2203745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133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147</a:t>
                      </a:r>
                      <a:endParaRPr lang="ru-RU" sz="2800" b="1">
                        <a:solidFill>
                          <a:srgbClr val="FF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980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115616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0384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148064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164288" y="414908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7,4 Answers,B,120,79,4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136904" cy="23042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208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7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У Миши было 1000 рублей. 600 рублей он потратил на книгу, за 250 рублей купил диск. Сколько денег у него осталось?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Выбери правильный вариант решения.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2708920"/>
            <a:ext cx="6624736" cy="3672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339752" y="306896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339752" y="393305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339752" y="472514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339752" y="558924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524000" y="2924944"/>
          <a:ext cx="6096000" cy="3312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896"/>
                <a:gridCol w="3984104"/>
              </a:tblGrid>
              <a:tr h="8280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1000 – (600 – 250)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1000 – ( 600 + 250)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1000 – 600 + 250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1000 + 600 – 250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8,4 Answers,B,120,80,49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http://static.diary.ru/userdir/1/4/6/9/1469250/62171187.jpg"/>
          <p:cNvPicPr/>
          <p:nvPr/>
        </p:nvPicPr>
        <p:blipFill>
          <a:blip r:embed="rId2" cstate="print"/>
          <a:srcRect l="15574"/>
          <a:stretch>
            <a:fillRect/>
          </a:stretch>
        </p:blipFill>
        <p:spPr bwMode="auto">
          <a:xfrm rot="10800000">
            <a:off x="251517" y="188640"/>
            <a:ext cx="871296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04664"/>
            <a:ext cx="8136904" cy="194421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776864" cy="1584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Вопрос № 8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каком выражении ответ 600?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2708920"/>
            <a:ext cx="6624736" cy="3672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339752" y="306896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339752" y="393305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339752" y="4725144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339752" y="5589240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524000" y="2924944"/>
          <a:ext cx="6096000" cy="3312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896"/>
                <a:gridCol w="3984104"/>
              </a:tblGrid>
              <a:tr h="8280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( 380 + 620 ) : 200 =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( 202 – 200 ) • 300 = 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54 : 6 • 100 = </a:t>
                      </a:r>
                    </a:p>
                  </a:txBody>
                  <a:tcPr marL="68580" marR="68580" marT="0" marB="0"/>
                </a:tc>
              </a:tr>
              <a:tr h="8280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900 – 200 • 4 =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417</Words>
  <Application>Microsoft Office PowerPoint</Application>
  <PresentationFormat>Экран (4:3)</PresentationFormat>
  <Paragraphs>289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    Приёмы устных и   письменных  вычислений  в пределах 1000    Математика. 3 класс Тест 6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Математика 3 класс  </dc:title>
  <dc:creator>MURZIK</dc:creator>
  <cp:lastModifiedBy>Александр Трефилов В</cp:lastModifiedBy>
  <cp:revision>17</cp:revision>
  <dcterms:created xsi:type="dcterms:W3CDTF">2011-09-04T15:58:15Z</dcterms:created>
  <dcterms:modified xsi:type="dcterms:W3CDTF">2011-09-23T10:16:50Z</dcterms:modified>
</cp:coreProperties>
</file>