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Default Extension="bin" ContentType="application/vnd.ms-office.activeX"/>
  <Override PartName="/ppt/notesSlides/notesSlide1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activeX/activeX1.xml" ContentType="application/vnd.ms-office.activeX+xml"/>
  <Override PartName="/ppt/tags/tag2.xml" ContentType="application/vnd.openxmlformats-officedocument.presentationml.tags+xml"/>
  <Default Extension="jpeg" ContentType="image/jpeg"/>
  <Override PartName="/ppt/tags/tag3.xml" ContentType="application/vnd.openxmlformats-officedocument.presentationml.tags+xml"/>
  <Override PartName="/ppt/vbaProject.bin" ContentType="application/vnd.ms-office.vbaProject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cuID" Type="http://schemas.microsoft.com/office/2006/relationships/ui/extensibility" Target="customUI/customUI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8" r:id="rId3"/>
    <p:sldId id="259" r:id="rId4"/>
    <p:sldId id="260" r:id="rId5"/>
    <p:sldId id="257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7" autoAdjust="0"/>
    <p:restoredTop sz="94660"/>
  </p:normalViewPr>
  <p:slideViewPr>
    <p:cSldViewPr>
      <p:cViewPr varScale="1">
        <p:scale>
          <a:sx n="38" d="100"/>
          <a:sy n="38" d="100"/>
        </p:scale>
        <p:origin x="-156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microsoft.com/office/2006/relationships/vbaProject" Target="vbaProject.bin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DDD22A-0AA9-4CF5-9010-F4F19F86E8A8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A68681-29FD-449C-94B3-EDED9152E23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077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Версия </a:t>
            </a:r>
            <a:r>
              <a:rPr lang="ru-RU" smtClean="0"/>
              <a:t>от 30.01.2012 </a:t>
            </a:r>
            <a:r>
              <a:rPr lang="ru-RU" dirty="0" smtClean="0"/>
              <a:t>г. Последнюю версию конструктора смотрите на сайте «Тестирование в </a:t>
            </a:r>
            <a:r>
              <a:rPr lang="en-US" dirty="0" smtClean="0"/>
              <a:t>MS PowerPoint</a:t>
            </a:r>
            <a:r>
              <a:rPr lang="ru-RU" dirty="0" smtClean="0"/>
              <a:t>» http://www.rosinka.vrn.ru/pp/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3037422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dirty="0" smtClean="0"/>
              <a:t>В  конструкторе использована идея перемещения объектов в режиме просмотра демонстрации, предложенная Гансом </a:t>
            </a:r>
            <a:r>
              <a:rPr lang="ru-RU" dirty="0" err="1" smtClean="0"/>
              <a:t>Хофманом</a:t>
            </a:r>
            <a:r>
              <a:rPr lang="ru-RU" dirty="0" smtClean="0"/>
              <a:t> (</a:t>
            </a:r>
            <a:r>
              <a:rPr lang="ru-RU" dirty="0" err="1" smtClean="0"/>
              <a:t>Hans</a:t>
            </a:r>
            <a:r>
              <a:rPr lang="ru-RU" dirty="0" smtClean="0"/>
              <a:t> </a:t>
            </a:r>
            <a:r>
              <a:rPr lang="ru-RU" dirty="0" err="1" smtClean="0"/>
              <a:t>Werner</a:t>
            </a:r>
            <a:r>
              <a:rPr lang="ru-RU" dirty="0" smtClean="0"/>
              <a:t> </a:t>
            </a:r>
            <a:r>
              <a:rPr lang="ru-RU" dirty="0" err="1" smtClean="0"/>
              <a:t>Hofmann</a:t>
            </a:r>
            <a:r>
              <a:rPr lang="ru-RU" dirty="0" smtClean="0"/>
              <a:t> </a:t>
            </a:r>
            <a:r>
              <a:rPr lang="en-US" dirty="0" smtClean="0"/>
              <a:t>hw@lemitec.de</a:t>
            </a:r>
            <a:r>
              <a:rPr lang="ru-RU" smtClean="0"/>
              <a:t>)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A68681-29FD-449C-94B3-EDED9152E235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75441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411560" y="3212976"/>
            <a:ext cx="6400800" cy="648072"/>
          </a:xfrm>
        </p:spPr>
        <p:txBody>
          <a:bodyPr/>
          <a:lstStyle>
            <a:lvl1pPr marL="342900" indent="-342900" algn="ctr">
              <a:spcBef>
                <a:spcPct val="20000"/>
              </a:spcBef>
              <a:buNone/>
              <a:defRPr baseline="0"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marL="342900" indent="-342900" algn="ctr">
              <a:spcBef>
                <a:spcPct val="20000"/>
              </a:spcBef>
            </a:pPr>
            <a:r>
              <a:rPr lang="ru-RU" sz="3200" dirty="0" smtClean="0">
                <a:latin typeface="Arial" charset="0"/>
              </a:rPr>
              <a:t>по предмету, теме</a:t>
            </a:r>
            <a:endParaRPr lang="ru-RU" sz="3200" dirty="0">
              <a:latin typeface="Arial" charset="0"/>
            </a:endParaRP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дание и отве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 hasCustomPrompt="1"/>
          </p:nvPr>
        </p:nvSpPr>
        <p:spPr>
          <a:xfrm>
            <a:off x="1276672" y="198120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1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Содержимое 2"/>
          <p:cNvSpPr>
            <a:spLocks noGrp="1"/>
          </p:cNvSpPr>
          <p:nvPr>
            <p:ph idx="13" hasCustomPrompt="1"/>
          </p:nvPr>
        </p:nvSpPr>
        <p:spPr>
          <a:xfrm>
            <a:off x="1276672" y="2615164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2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idx="14" hasCustomPrompt="1"/>
          </p:nvPr>
        </p:nvSpPr>
        <p:spPr>
          <a:xfrm>
            <a:off x="1276672" y="3249128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3</a:t>
            </a:r>
          </a:p>
        </p:txBody>
      </p:sp>
      <p:sp>
        <p:nvSpPr>
          <p:cNvPr id="9" name="Содержимое 2"/>
          <p:cNvSpPr>
            <a:spLocks noGrp="1"/>
          </p:cNvSpPr>
          <p:nvPr>
            <p:ph idx="15" hasCustomPrompt="1"/>
          </p:nvPr>
        </p:nvSpPr>
        <p:spPr>
          <a:xfrm>
            <a:off x="1276672" y="3883092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4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idx="16" hasCustomPrompt="1"/>
          </p:nvPr>
        </p:nvSpPr>
        <p:spPr>
          <a:xfrm>
            <a:off x="1276672" y="4517056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5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idx="17" hasCustomPrompt="1"/>
          </p:nvPr>
        </p:nvSpPr>
        <p:spPr>
          <a:xfrm>
            <a:off x="1276672" y="5151020"/>
            <a:ext cx="7543800" cy="511696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 sz="2400"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lang="ru-RU" sz="2400" dirty="0" smtClean="0">
                <a:latin typeface="Arial" charset="0"/>
              </a:rPr>
              <a:t>Вариант ответа № 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еремещаемые объек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76864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695803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Ввод отве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1"/>
            <a:ext cx="7704856" cy="3240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9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43608" y="116632"/>
            <a:ext cx="7704856" cy="1431925"/>
          </a:xfrm>
        </p:spPr>
        <p:txBody>
          <a:bodyPr anchor="t"/>
          <a:lstStyle>
            <a:lvl1pPr algn="l">
              <a:defRPr b="0"/>
            </a:lvl1pPr>
          </a:lstStyle>
          <a:p>
            <a:r>
              <a:rPr lang="ru-RU" sz="4400" dirty="0" smtClean="0">
                <a:solidFill>
                  <a:schemeClr val="tx2"/>
                </a:solidFill>
                <a:latin typeface="Arial" charset="0"/>
              </a:rPr>
              <a:t>Текст задания</a:t>
            </a:r>
            <a:endParaRPr lang="ru-RU" sz="4400" dirty="0">
              <a:solidFill>
                <a:schemeClr val="tx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9003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нформацион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1066800" y="304800"/>
            <a:ext cx="7543800" cy="1431925"/>
          </a:xfrm>
        </p:spPr>
        <p:txBody>
          <a:bodyPr anchor="t"/>
          <a:lstStyle>
            <a:lvl1pPr>
              <a:defRPr b="0"/>
            </a:lvl1pPr>
          </a:lstStyle>
          <a:p>
            <a:r>
              <a:rPr lang="ru-RU" dirty="0" smtClean="0"/>
              <a:t>Текст заголовка</a:t>
            </a:r>
            <a:endParaRPr lang="ru-RU" dirty="0"/>
          </a:p>
        </p:txBody>
      </p:sp>
      <p:sp>
        <p:nvSpPr>
          <p:cNvPr id="8" name="Объект 2"/>
          <p:cNvSpPr>
            <a:spLocks noGrp="1"/>
          </p:cNvSpPr>
          <p:nvPr>
            <p:ph idx="1"/>
          </p:nvPr>
        </p:nvSpPr>
        <p:spPr>
          <a:xfrm>
            <a:off x="1043608" y="1988840"/>
            <a:ext cx="7643192" cy="39604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19811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71683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/>
              <a:ahLst/>
              <a:cxnLst>
                <a:cxn ang="0">
                  <a:pos x="0" y="3159"/>
                </a:cxn>
                <a:cxn ang="0">
                  <a:pos x="5184" y="3159"/>
                </a:cxn>
                <a:cxn ang="0">
                  <a:pos x="5184" y="0"/>
                </a:cxn>
                <a:cxn ang="0">
                  <a:pos x="0" y="0"/>
                </a:cxn>
                <a:cxn ang="0">
                  <a:pos x="0" y="3159"/>
                </a:cxn>
                <a:cxn ang="0">
                  <a:pos x="0" y="3159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sp>
          <p:nvSpPr>
            <p:cNvPr id="71684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3159"/>
                </a:cxn>
                <a:cxn ang="0">
                  <a:pos x="556" y="3159"/>
                </a:cxn>
                <a:cxn ang="0">
                  <a:pos x="55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ru-RU"/>
            </a:p>
          </p:txBody>
        </p:sp>
        <p:grpSp>
          <p:nvGrpSpPr>
            <p:cNvPr id="2058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71686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695"/>
                  </a:cxn>
                  <a:cxn ang="0">
                    <a:pos x="12" y="695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7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/>
                <a:ahLst/>
                <a:cxnLst>
                  <a:cxn ang="0">
                    <a:pos x="0" y="2697"/>
                  </a:cxn>
                  <a:cxn ang="0">
                    <a:pos x="12" y="2697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697"/>
                  </a:cxn>
                  <a:cxn ang="0">
                    <a:pos x="0" y="2697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8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/>
                <a:ahLst/>
                <a:cxnLst>
                  <a:cxn ang="0">
                    <a:pos x="4724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4724" y="12"/>
                  </a:cxn>
                  <a:cxn ang="0">
                    <a:pos x="4724" y="0"/>
                  </a:cxn>
                  <a:cxn ang="0">
                    <a:pos x="4724" y="0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89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/>
                <a:ahLst/>
                <a:cxnLst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0" y="252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0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/>
                <a:ahLst/>
                <a:cxnLst>
                  <a:cxn ang="0">
                    <a:pos x="12" y="0"/>
                  </a:cxn>
                  <a:cxn ang="0">
                    <a:pos x="0" y="0"/>
                  </a:cxn>
                  <a:cxn ang="0">
                    <a:pos x="0" y="252"/>
                  </a:cxn>
                  <a:cxn ang="0">
                    <a:pos x="12" y="252"/>
                  </a:cxn>
                  <a:cxn ang="0">
                    <a:pos x="12" y="0"/>
                  </a:cxn>
                  <a:cxn ang="0">
                    <a:pos x="12" y="0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1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2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3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/>
                <a:ahLst/>
                <a:cxnLst>
                  <a:cxn ang="0">
                    <a:pos x="251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251" y="12"/>
                  </a:cxn>
                  <a:cxn ang="0">
                    <a:pos x="251" y="0"/>
                  </a:cxn>
                  <a:cxn ang="0">
                    <a:pos x="251" y="0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  <p:sp>
            <p:nvSpPr>
              <p:cNvPr id="71694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ru-RU"/>
              </a:p>
            </p:txBody>
          </p:sp>
        </p:grpSp>
      </p:grpSp>
      <p:sp>
        <p:nvSpPr>
          <p:cNvPr id="2051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2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71697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30131662-8875-4E84-BC6B-F057167AD8AA}" type="datetimeFigureOut">
              <a:rPr lang="ru-RU" smtClean="0"/>
              <a:pPr/>
              <a:t>30.03.2013</a:t>
            </a:fld>
            <a:endParaRPr lang="ru-RU"/>
          </a:p>
        </p:txBody>
      </p:sp>
      <p:sp>
        <p:nvSpPr>
          <p:cNvPr id="71698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ru-RU"/>
          </a:p>
        </p:txBody>
      </p:sp>
      <p:sp>
        <p:nvSpPr>
          <p:cNvPr id="71699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897A61F3-101E-4C70-910F-5EEC02D723F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ahoma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slideLayout" Target="../slideLayouts/slideLayout3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Fir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312"/>
            <a:ext cx="9144000" cy="6207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Tx_min"/>
          <p:cNvSpPr txBox="1">
            <a:spLocks noChangeArrowheads="1"/>
          </p:cNvSpPr>
          <p:nvPr/>
        </p:nvSpPr>
        <p:spPr bwMode="auto">
          <a:xfrm>
            <a:off x="8629650" y="6441306"/>
            <a:ext cx="43180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мин.</a:t>
            </a:r>
          </a:p>
        </p:txBody>
      </p:sp>
      <p:sp>
        <p:nvSpPr>
          <p:cNvPr id="4" name="Out_Tim"/>
          <p:cNvSpPr txBox="1">
            <a:spLocks noChangeArrowheads="1"/>
          </p:cNvSpPr>
          <p:nvPr/>
        </p:nvSpPr>
        <p:spPr bwMode="auto">
          <a:xfrm>
            <a:off x="8053388" y="6385743"/>
            <a:ext cx="503237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en-US" b="1" smtClean="0">
                <a:solidFill>
                  <a:schemeClr val="hlink"/>
                </a:solidFill>
                <a:latin typeface="Arial" charset="0"/>
              </a:rPr>
              <a:t>5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5" name="Tx_Tim"/>
          <p:cNvSpPr txBox="1">
            <a:spLocks noChangeArrowheads="1"/>
          </p:cNvSpPr>
          <p:nvPr/>
        </p:nvSpPr>
        <p:spPr bwMode="auto">
          <a:xfrm>
            <a:off x="6227763" y="6441306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Время тестирования</a:t>
            </a:r>
          </a:p>
        </p:txBody>
      </p:sp>
      <p:sp>
        <p:nvSpPr>
          <p:cNvPr id="6" name="Dalee">
            <a:hlinkClick r:id="" action="ppaction://macro?name=Pusk" highlightClick="1"/>
          </p:cNvPr>
          <p:cNvSpPr>
            <a:spLocks noChangeArrowheads="1"/>
          </p:cNvSpPr>
          <p:nvPr/>
        </p:nvSpPr>
        <p:spPr bwMode="auto">
          <a:xfrm>
            <a:off x="3492500" y="6378600"/>
            <a:ext cx="2159000" cy="338137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>
                <a:solidFill>
                  <a:schemeClr val="tx2"/>
                </a:solidFill>
                <a:latin typeface="Arial" charset="0"/>
                <a:cs typeface="Arial" charset="0"/>
                <a:sym typeface="Webdings" pitchFamily="18" charset="2"/>
              </a:rPr>
              <a:t>Начать тестирование</a:t>
            </a:r>
          </a:p>
        </p:txBody>
      </p:sp>
      <p:sp>
        <p:nvSpPr>
          <p:cNvPr id="7" name="Out_Zd"/>
          <p:cNvSpPr txBox="1">
            <a:spLocks noChangeArrowheads="1"/>
          </p:cNvSpPr>
          <p:nvPr/>
        </p:nvSpPr>
        <p:spPr bwMode="auto">
          <a:xfrm>
            <a:off x="1835150" y="6385743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r>
              <a:rPr lang="ru-RU" b="1" smtClean="0">
                <a:solidFill>
                  <a:schemeClr val="hlink"/>
                </a:solidFill>
                <a:latin typeface="Arial" charset="0"/>
              </a:rPr>
              <a:t>3</a:t>
            </a:r>
            <a:endParaRPr lang="ru-RU" b="1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8" name="Tx_Zd"/>
          <p:cNvSpPr txBox="1">
            <a:spLocks noChangeArrowheads="1"/>
          </p:cNvSpPr>
          <p:nvPr/>
        </p:nvSpPr>
        <p:spPr bwMode="auto">
          <a:xfrm>
            <a:off x="539750" y="6441306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9" name="Text FI"/>
          <p:cNvSpPr txBox="1">
            <a:spLocks noChangeArrowheads="1"/>
          </p:cNvSpPr>
          <p:nvPr/>
        </p:nvSpPr>
        <p:spPr bwMode="auto">
          <a:xfrm>
            <a:off x="3300413" y="5156200"/>
            <a:ext cx="252095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18000" tIns="10800" rIns="18000" bIns="10800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>
                <a:latin typeface="Arial" charset="0"/>
              </a:rPr>
              <a:t>Введите фамилию и имя</a:t>
            </a:r>
          </a:p>
        </p:txBody>
      </p:sp>
      <p:grpSp>
        <p:nvGrpSpPr>
          <p:cNvPr id="10" name="Logo"/>
          <p:cNvGrpSpPr>
            <a:grpSpLocks/>
          </p:cNvGrpSpPr>
          <p:nvPr/>
        </p:nvGrpSpPr>
        <p:grpSpPr bwMode="auto">
          <a:xfrm>
            <a:off x="227013" y="908050"/>
            <a:ext cx="463550" cy="369888"/>
            <a:chOff x="143" y="794"/>
            <a:chExt cx="292" cy="233"/>
          </a:xfrm>
        </p:grpSpPr>
        <p:grpSp>
          <p:nvGrpSpPr>
            <p:cNvPr id="11" name="Group 21"/>
            <p:cNvGrpSpPr>
              <a:grpSpLocks noChangeAspect="1"/>
            </p:cNvGrpSpPr>
            <p:nvPr/>
          </p:nvGrpSpPr>
          <p:grpSpPr bwMode="auto">
            <a:xfrm>
              <a:off x="144" y="801"/>
              <a:ext cx="291" cy="225"/>
              <a:chOff x="2229" y="6190"/>
              <a:chExt cx="3621" cy="2813"/>
            </a:xfrm>
          </p:grpSpPr>
          <p:sp>
            <p:nvSpPr>
              <p:cNvPr id="21" name="Frfm 14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2" name="Frfm 13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3" name="Frfm 12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4" name="Frfm 11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" name="Frfm 10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6" name="Frfm 9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7" name="Frfm 8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2" name="Group 29"/>
            <p:cNvGrpSpPr>
              <a:grpSpLocks noChangeAspect="1"/>
            </p:cNvGrpSpPr>
            <p:nvPr/>
          </p:nvGrpSpPr>
          <p:grpSpPr bwMode="auto">
            <a:xfrm rot="10800000">
              <a:off x="143" y="794"/>
              <a:ext cx="291" cy="225"/>
              <a:chOff x="2229" y="6190"/>
              <a:chExt cx="3621" cy="2813"/>
            </a:xfrm>
          </p:grpSpPr>
          <p:sp>
            <p:nvSpPr>
              <p:cNvPr id="14" name="Frfm 7"/>
              <p:cNvSpPr>
                <a:spLocks noChangeAspect="1"/>
              </p:cNvSpPr>
              <p:nvPr/>
            </p:nvSpPr>
            <p:spPr bwMode="auto">
              <a:xfrm>
                <a:off x="2229" y="6190"/>
                <a:ext cx="3621" cy="2813"/>
              </a:xfrm>
              <a:custGeom>
                <a:avLst/>
                <a:gdLst>
                  <a:gd name="T0" fmla="*/ 3612 w 3621"/>
                  <a:gd name="T1" fmla="*/ 2813 h 2813"/>
                  <a:gd name="T2" fmla="*/ 12 w 3621"/>
                  <a:gd name="T3" fmla="*/ 2809 h 2813"/>
                  <a:gd name="T4" fmla="*/ 12 w 3621"/>
                  <a:gd name="T5" fmla="*/ 0 h 2813"/>
                  <a:gd name="T6" fmla="*/ 3612 w 3621"/>
                  <a:gd name="T7" fmla="*/ 2813 h 281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3621"/>
                  <a:gd name="T13" fmla="*/ 0 h 2813"/>
                  <a:gd name="T14" fmla="*/ 3621 w 3621"/>
                  <a:gd name="T15" fmla="*/ 2813 h 281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3621" h="2813">
                    <a:moveTo>
                      <a:pt x="3612" y="2813"/>
                    </a:moveTo>
                    <a:cubicBezTo>
                      <a:pt x="1812" y="2811"/>
                      <a:pt x="12" y="2809"/>
                      <a:pt x="12" y="2809"/>
                    </a:cubicBezTo>
                    <a:cubicBezTo>
                      <a:pt x="12" y="2809"/>
                      <a:pt x="12" y="1404"/>
                      <a:pt x="12" y="0"/>
                    </a:cubicBezTo>
                    <a:cubicBezTo>
                      <a:pt x="0" y="1469"/>
                      <a:pt x="3621" y="1235"/>
                      <a:pt x="3612" y="2813"/>
                    </a:cubicBezTo>
                    <a:close/>
                  </a:path>
                </a:pathLst>
              </a:custGeom>
              <a:solidFill>
                <a:schemeClr val="bg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" name="Frfm 6"/>
              <p:cNvSpPr>
                <a:spLocks noChangeAspect="1"/>
              </p:cNvSpPr>
              <p:nvPr/>
            </p:nvSpPr>
            <p:spPr bwMode="auto">
              <a:xfrm>
                <a:off x="2406" y="6795"/>
                <a:ext cx="876" cy="1770"/>
              </a:xfrm>
              <a:custGeom>
                <a:avLst/>
                <a:gdLst>
                  <a:gd name="T0" fmla="*/ 0 w 876"/>
                  <a:gd name="T1" fmla="*/ 0 h 1770"/>
                  <a:gd name="T2" fmla="*/ 876 w 876"/>
                  <a:gd name="T3" fmla="*/ 594 h 1770"/>
                  <a:gd name="T4" fmla="*/ 538 w 876"/>
                  <a:gd name="T5" fmla="*/ 1625 h 1770"/>
                  <a:gd name="T6" fmla="*/ 0 w 876"/>
                  <a:gd name="T7" fmla="*/ 1770 h 1770"/>
                  <a:gd name="T8" fmla="*/ 0 w 876"/>
                  <a:gd name="T9" fmla="*/ 0 h 177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876"/>
                  <a:gd name="T16" fmla="*/ 0 h 1770"/>
                  <a:gd name="T17" fmla="*/ 876 w 876"/>
                  <a:gd name="T18" fmla="*/ 1770 h 177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876" h="1770">
                    <a:moveTo>
                      <a:pt x="0" y="0"/>
                    </a:moveTo>
                    <a:cubicBezTo>
                      <a:pt x="126" y="237"/>
                      <a:pt x="648" y="513"/>
                      <a:pt x="876" y="594"/>
                    </a:cubicBezTo>
                    <a:lnTo>
                      <a:pt x="538" y="1625"/>
                    </a:lnTo>
                    <a:cubicBezTo>
                      <a:pt x="258" y="1442"/>
                      <a:pt x="0" y="1635"/>
                      <a:pt x="0" y="177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" name="Frfm 5"/>
              <p:cNvSpPr>
                <a:spLocks noChangeAspect="1"/>
              </p:cNvSpPr>
              <p:nvPr/>
            </p:nvSpPr>
            <p:spPr bwMode="auto">
              <a:xfrm>
                <a:off x="2406" y="8628"/>
                <a:ext cx="285" cy="206"/>
              </a:xfrm>
              <a:custGeom>
                <a:avLst/>
                <a:gdLst>
                  <a:gd name="T0" fmla="*/ 0 w 285"/>
                  <a:gd name="T1" fmla="*/ 0 h 206"/>
                  <a:gd name="T2" fmla="*/ 2 w 285"/>
                  <a:gd name="T3" fmla="*/ 198 h 206"/>
                  <a:gd name="T4" fmla="*/ 285 w 285"/>
                  <a:gd name="T5" fmla="*/ 206 h 206"/>
                  <a:gd name="T6" fmla="*/ 0 w 285"/>
                  <a:gd name="T7" fmla="*/ 0 h 206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85"/>
                  <a:gd name="T13" fmla="*/ 0 h 206"/>
                  <a:gd name="T14" fmla="*/ 285 w 285"/>
                  <a:gd name="T15" fmla="*/ 206 h 206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85" h="206">
                    <a:moveTo>
                      <a:pt x="0" y="0"/>
                    </a:moveTo>
                    <a:cubicBezTo>
                      <a:pt x="1" y="99"/>
                      <a:pt x="2" y="198"/>
                      <a:pt x="2" y="198"/>
                    </a:cubicBezTo>
                    <a:lnTo>
                      <a:pt x="285" y="206"/>
                    </a:lnTo>
                    <a:cubicBezTo>
                      <a:pt x="132" y="186"/>
                      <a:pt x="3" y="9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" name="Frfm 4"/>
              <p:cNvSpPr>
                <a:spLocks noChangeAspect="1"/>
              </p:cNvSpPr>
              <p:nvPr/>
            </p:nvSpPr>
            <p:spPr bwMode="auto">
              <a:xfrm>
                <a:off x="2808" y="7443"/>
                <a:ext cx="861" cy="1391"/>
              </a:xfrm>
              <a:custGeom>
                <a:avLst/>
                <a:gdLst>
                  <a:gd name="T0" fmla="*/ 855 w 861"/>
                  <a:gd name="T1" fmla="*/ 1382 h 1391"/>
                  <a:gd name="T2" fmla="*/ 861 w 861"/>
                  <a:gd name="T3" fmla="*/ 96 h 1391"/>
                  <a:gd name="T4" fmla="*/ 609 w 861"/>
                  <a:gd name="T5" fmla="*/ 0 h 1391"/>
                  <a:gd name="T6" fmla="*/ 228 w 861"/>
                  <a:gd name="T7" fmla="*/ 1196 h 1391"/>
                  <a:gd name="T8" fmla="*/ 0 w 861"/>
                  <a:gd name="T9" fmla="*/ 1391 h 1391"/>
                  <a:gd name="T10" fmla="*/ 855 w 861"/>
                  <a:gd name="T11" fmla="*/ 1382 h 139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61"/>
                  <a:gd name="T19" fmla="*/ 0 h 1391"/>
                  <a:gd name="T20" fmla="*/ 861 w 861"/>
                  <a:gd name="T21" fmla="*/ 1391 h 139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61" h="1391">
                    <a:moveTo>
                      <a:pt x="855" y="1382"/>
                    </a:moveTo>
                    <a:lnTo>
                      <a:pt x="861" y="96"/>
                    </a:lnTo>
                    <a:lnTo>
                      <a:pt x="609" y="0"/>
                    </a:lnTo>
                    <a:lnTo>
                      <a:pt x="228" y="1196"/>
                    </a:lnTo>
                    <a:cubicBezTo>
                      <a:pt x="228" y="1196"/>
                      <a:pt x="183" y="1349"/>
                      <a:pt x="0" y="1391"/>
                    </a:cubicBezTo>
                    <a:lnTo>
                      <a:pt x="855" y="1382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" name="Frfm 3"/>
              <p:cNvSpPr>
                <a:spLocks noChangeAspect="1"/>
              </p:cNvSpPr>
              <p:nvPr/>
            </p:nvSpPr>
            <p:spPr bwMode="auto">
              <a:xfrm>
                <a:off x="3804" y="7596"/>
                <a:ext cx="444" cy="1229"/>
              </a:xfrm>
              <a:custGeom>
                <a:avLst/>
                <a:gdLst>
                  <a:gd name="T0" fmla="*/ 0 w 444"/>
                  <a:gd name="T1" fmla="*/ 0 h 1229"/>
                  <a:gd name="T2" fmla="*/ 0 w 444"/>
                  <a:gd name="T3" fmla="*/ 1229 h 1229"/>
                  <a:gd name="T4" fmla="*/ 444 w 444"/>
                  <a:gd name="T5" fmla="*/ 1229 h 1229"/>
                  <a:gd name="T6" fmla="*/ 438 w 444"/>
                  <a:gd name="T7" fmla="*/ 153 h 1229"/>
                  <a:gd name="T8" fmla="*/ 0 w 444"/>
                  <a:gd name="T9" fmla="*/ 0 h 1229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44"/>
                  <a:gd name="T16" fmla="*/ 0 h 1229"/>
                  <a:gd name="T17" fmla="*/ 444 w 444"/>
                  <a:gd name="T18" fmla="*/ 1229 h 1229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44" h="1229">
                    <a:moveTo>
                      <a:pt x="0" y="0"/>
                    </a:moveTo>
                    <a:lnTo>
                      <a:pt x="0" y="1229"/>
                    </a:lnTo>
                    <a:lnTo>
                      <a:pt x="444" y="1229"/>
                    </a:lnTo>
                    <a:lnTo>
                      <a:pt x="438" y="153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" name="Frfm 2"/>
              <p:cNvSpPr>
                <a:spLocks noChangeAspect="1"/>
              </p:cNvSpPr>
              <p:nvPr/>
            </p:nvSpPr>
            <p:spPr bwMode="auto">
              <a:xfrm>
                <a:off x="4389" y="7800"/>
                <a:ext cx="207" cy="659"/>
              </a:xfrm>
              <a:custGeom>
                <a:avLst/>
                <a:gdLst>
                  <a:gd name="T0" fmla="*/ 12 w 207"/>
                  <a:gd name="T1" fmla="*/ 659 h 659"/>
                  <a:gd name="T2" fmla="*/ 0 w 207"/>
                  <a:gd name="T3" fmla="*/ 0 h 659"/>
                  <a:gd name="T4" fmla="*/ 207 w 207"/>
                  <a:gd name="T5" fmla="*/ 84 h 659"/>
                  <a:gd name="T6" fmla="*/ 12 w 207"/>
                  <a:gd name="T7" fmla="*/ 659 h 65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207"/>
                  <a:gd name="T13" fmla="*/ 0 h 659"/>
                  <a:gd name="T14" fmla="*/ 207 w 207"/>
                  <a:gd name="T15" fmla="*/ 659 h 65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07" h="659">
                    <a:moveTo>
                      <a:pt x="12" y="659"/>
                    </a:moveTo>
                    <a:lnTo>
                      <a:pt x="0" y="0"/>
                    </a:lnTo>
                    <a:lnTo>
                      <a:pt x="207" y="84"/>
                    </a:lnTo>
                    <a:lnTo>
                      <a:pt x="12" y="659"/>
                    </a:ln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" name="Frfm 1"/>
              <p:cNvSpPr>
                <a:spLocks noChangeAspect="1"/>
              </p:cNvSpPr>
              <p:nvPr/>
            </p:nvSpPr>
            <p:spPr bwMode="auto">
              <a:xfrm>
                <a:off x="4437" y="7938"/>
                <a:ext cx="1365" cy="885"/>
              </a:xfrm>
              <a:custGeom>
                <a:avLst/>
                <a:gdLst>
                  <a:gd name="T0" fmla="*/ 294 w 1365"/>
                  <a:gd name="T1" fmla="*/ 0 h 885"/>
                  <a:gd name="T2" fmla="*/ 0 w 1365"/>
                  <a:gd name="T3" fmla="*/ 884 h 885"/>
                  <a:gd name="T4" fmla="*/ 1365 w 1365"/>
                  <a:gd name="T5" fmla="*/ 885 h 885"/>
                  <a:gd name="T6" fmla="*/ 294 w 1365"/>
                  <a:gd name="T7" fmla="*/ 0 h 885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365"/>
                  <a:gd name="T13" fmla="*/ 0 h 885"/>
                  <a:gd name="T14" fmla="*/ 1365 w 1365"/>
                  <a:gd name="T15" fmla="*/ 885 h 885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365" h="885">
                    <a:moveTo>
                      <a:pt x="294" y="0"/>
                    </a:moveTo>
                    <a:cubicBezTo>
                      <a:pt x="147" y="442"/>
                      <a:pt x="0" y="884"/>
                      <a:pt x="0" y="884"/>
                    </a:cubicBezTo>
                    <a:lnTo>
                      <a:pt x="1365" y="885"/>
                    </a:lnTo>
                    <a:cubicBezTo>
                      <a:pt x="1245" y="516"/>
                      <a:pt x="900" y="270"/>
                      <a:pt x="294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3" name="Rect1">
              <a:hlinkClick r:id="" action="ppaction://macro?name=AddCmdBar"/>
            </p:cNvPr>
            <p:cNvSpPr>
              <a:spLocks noChangeAspect="1" noChangeArrowheads="1"/>
            </p:cNvSpPr>
            <p:nvPr/>
          </p:nvSpPr>
          <p:spPr bwMode="auto">
            <a:xfrm>
              <a:off x="145" y="798"/>
              <a:ext cx="288" cy="229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3175">
              <a:solidFill>
                <a:schemeClr val="folHlink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8" name="Headline"/>
          <p:cNvSpPr/>
          <p:nvPr/>
        </p:nvSpPr>
        <p:spPr>
          <a:xfrm>
            <a:off x="3300413" y="1772816"/>
            <a:ext cx="2497800" cy="1323439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8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Тест</a:t>
            </a:r>
            <a:endParaRPr lang="ru-RU" sz="80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9" name="Подзаголовок 2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 математике в 1 классе</a:t>
            </a:r>
            <a:endParaRPr lang="ru-RU" dirty="0"/>
          </a:p>
        </p:txBody>
      </p:sp>
    </p:spTree>
    <p:custDataLst>
      <p:tags r:id="rId2"/>
    </p:custDataLst>
    <p:controls>
      <p:control spid="1090" name="TextBox1" r:id="rId3" imgW="2952720" imgH="285840"/>
    </p:controls>
    <p:extLst>
      <p:ext uri="{BB962C8B-B14F-4D97-AF65-F5344CB8AC3E}">
        <p14:creationId xmlns:p14="http://schemas.microsoft.com/office/powerpoint/2010/main" xmlns="" val="21041193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1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4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grpSp>
        <p:nvGrpSpPr>
          <p:cNvPr id="18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3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4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5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4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19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0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1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0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5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6" name="Prkl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7" name="Oval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ellipse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Oval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Metka" hidden="1">
              <a:hlinkClick r:id="" action="ppaction://macro?name=Obr_FP"/>
            </p:cNvPr>
            <p:cNvSpPr/>
            <p:nvPr/>
          </p:nvSpPr>
          <p:spPr>
            <a:xfrm>
              <a:off x="570230" y="2159000"/>
              <a:ext cx="144780" cy="144779"/>
            </a:xfrm>
            <a:prstGeom prst="ellipse">
              <a:avLst/>
            </a:prstGeom>
            <a:solidFill>
              <a:schemeClr val="hlink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39552" y="116632"/>
            <a:ext cx="8604448" cy="1431925"/>
          </a:xfrm>
        </p:spPr>
        <p:txBody>
          <a:bodyPr/>
          <a:lstStyle/>
          <a:p>
            <a:r>
              <a:rPr lang="ru-RU" sz="2800" dirty="0" smtClean="0">
                <a:solidFill>
                  <a:srgbClr val="7030A0"/>
                </a:solidFill>
              </a:rPr>
              <a:t>В коробке лежит 4 красных, 8 зеленых, и 3 синих карандаша. Сколько карандашей лежит в коробке?</a:t>
            </a:r>
            <a:endParaRPr lang="ru-RU" sz="2800" dirty="0">
              <a:solidFill>
                <a:srgbClr val="7030A0"/>
              </a:solidFill>
            </a:endParaRPr>
          </a:p>
        </p:txBody>
      </p:sp>
      <p:sp>
        <p:nvSpPr>
          <p:cNvPr id="32" name="Содержимое 3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4+8=12</a:t>
            </a:r>
            <a:endParaRPr lang="ru-RU" dirty="0"/>
          </a:p>
        </p:txBody>
      </p:sp>
      <p:sp>
        <p:nvSpPr>
          <p:cNvPr id="33" name="Содержимое 32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8+3=11</a:t>
            </a:r>
            <a:endParaRPr lang="ru-RU" dirty="0"/>
          </a:p>
        </p:txBody>
      </p:sp>
      <p:sp>
        <p:nvSpPr>
          <p:cNvPr id="34" name="Содержимое 33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4+8+3=15</a:t>
            </a:r>
            <a:endParaRPr lang="ru-RU" dirty="0"/>
          </a:p>
        </p:txBody>
      </p:sp>
      <p:pic>
        <p:nvPicPr>
          <p:cNvPr id="10242" name="Picture 2" descr="C:\Users\Public\Pictures\18323_content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55976" y="1988840"/>
            <a:ext cx="4464496" cy="3888432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Далее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2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3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grpSp>
        <p:nvGrpSpPr>
          <p:cNvPr id="19" name="KAN 1"/>
          <p:cNvGrpSpPr/>
          <p:nvPr/>
        </p:nvGrpSpPr>
        <p:grpSpPr>
          <a:xfrm>
            <a:off x="444500" y="2032000"/>
            <a:ext cx="647700" cy="397510"/>
            <a:chOff x="444500" y="2032000"/>
            <a:chExt cx="647700" cy="397510"/>
          </a:xfrm>
        </p:grpSpPr>
        <p:sp>
          <p:nvSpPr>
            <p:cNvPr id="14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1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15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6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7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25" name="KAN 2"/>
          <p:cNvGrpSpPr/>
          <p:nvPr/>
        </p:nvGrpSpPr>
        <p:grpSpPr>
          <a:xfrm>
            <a:off x="444500" y="2667000"/>
            <a:ext cx="647700" cy="397510"/>
            <a:chOff x="444500" y="2032000"/>
            <a:chExt cx="647700" cy="397510"/>
          </a:xfrm>
        </p:grpSpPr>
        <p:sp>
          <p:nvSpPr>
            <p:cNvPr id="20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2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1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3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4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1" name="KAN 3"/>
          <p:cNvGrpSpPr/>
          <p:nvPr/>
        </p:nvGrpSpPr>
        <p:grpSpPr>
          <a:xfrm>
            <a:off x="444500" y="3302000"/>
            <a:ext cx="647700" cy="397510"/>
            <a:chOff x="444500" y="2032000"/>
            <a:chExt cx="647700" cy="397510"/>
          </a:xfrm>
        </p:grpSpPr>
        <p:sp>
          <p:nvSpPr>
            <p:cNvPr id="26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3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27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8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9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0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37" name="KAN 4"/>
          <p:cNvGrpSpPr/>
          <p:nvPr/>
        </p:nvGrpSpPr>
        <p:grpSpPr>
          <a:xfrm>
            <a:off x="444500" y="3937000"/>
            <a:ext cx="647700" cy="397510"/>
            <a:chOff x="444500" y="2032000"/>
            <a:chExt cx="647700" cy="397510"/>
          </a:xfrm>
        </p:grpSpPr>
        <p:sp>
          <p:nvSpPr>
            <p:cNvPr id="32" name="Fon">
              <a:hlinkClick r:id="" action="ppaction://macro?name=Obr_FP"/>
            </p:cNvPr>
            <p:cNvSpPr/>
            <p:nvPr/>
          </p:nvSpPr>
          <p:spPr>
            <a:xfrm>
              <a:off x="444500" y="2032000"/>
              <a:ext cx="647700" cy="397510"/>
            </a:xfrm>
            <a:prstGeom prst="rect">
              <a:avLst/>
            </a:prstGeom>
            <a:solidFill>
              <a:schemeClr val="accent1"/>
            </a:solidFill>
            <a:ln w="9525" cmpd="sng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ru-RU" b="1" smtClean="0">
                  <a:solidFill>
                    <a:schemeClr val="tx1"/>
                  </a:solidFill>
                  <a:effectLst>
                    <a:prstShdw prst="shdw14" dist="35921" dir="2700000">
                      <a:scrgbClr r="0" g="0" b="0">
                        <a:alpha val="43000"/>
                      </a:scrgbClr>
                    </a:prstShdw>
                  </a:effectLst>
                  <a:latin typeface="Arial"/>
                </a:rPr>
                <a:t>4</a:t>
              </a:r>
              <a:endParaRPr lang="ru-RU" b="1">
                <a:solidFill>
                  <a:schemeClr val="tx1"/>
                </a:solidFill>
                <a:effectLst>
                  <a:prstShdw prst="shdw14" dist="35921" dir="2700000">
                    <a:scrgbClr r="0" g="0" b="0">
                      <a:alpha val="43000"/>
                    </a:scrgbClr>
                  </a:prstShdw>
                </a:effectLst>
                <a:latin typeface="Arial"/>
              </a:endParaRPr>
            </a:p>
          </p:txBody>
        </p:sp>
        <p:sp>
          <p:nvSpPr>
            <p:cNvPr id="33" name="Flag">
              <a:hlinkClick r:id="" action="ppaction://macro?name=Obr_FP"/>
            </p:cNvPr>
            <p:cNvSpPr/>
            <p:nvPr/>
          </p:nvSpPr>
          <p:spPr>
            <a:xfrm>
              <a:off x="463550" y="2051050"/>
              <a:ext cx="358775" cy="358775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27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4" name="Rect_1">
              <a:hlinkClick r:id="" action="ppaction://macro?name=Obr_FP"/>
            </p:cNvPr>
            <p:cNvSpPr/>
            <p:nvPr/>
          </p:nvSpPr>
          <p:spPr>
            <a:xfrm>
              <a:off x="499109" y="2085975"/>
              <a:ext cx="287910" cy="287908"/>
            </a:xfrm>
            <a:prstGeom prst="rect">
              <a:avLst/>
            </a:prstGeom>
            <a:gradFill flip="none" rotWithShape="1">
              <a:gsLst>
                <a:gs pos="0">
                  <a:srgbClr val="E1DFC1"/>
                </a:gs>
                <a:gs pos="100000">
                  <a:srgbClr val="000000"/>
                </a:gs>
              </a:gsLst>
              <a:lin ang="1350000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Rect_2">
              <a:hlinkClick r:id="" action="ppaction://macro?name=Obr_FP"/>
            </p:cNvPr>
            <p:cNvSpPr/>
            <p:nvPr/>
          </p:nvSpPr>
          <p:spPr>
            <a:xfrm>
              <a:off x="534923" y="2122170"/>
              <a:ext cx="215900" cy="2159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6" name="Metka" hidden="1">
              <a:hlinkClick r:id="" action="ppaction://macro?name=Obr_FP"/>
            </p:cNvPr>
            <p:cNvSpPr/>
            <p:nvPr/>
          </p:nvSpPr>
          <p:spPr>
            <a:xfrm>
              <a:off x="553719" y="2139950"/>
              <a:ext cx="179072" cy="184151"/>
            </a:xfrm>
            <a:custGeom>
              <a:avLst/>
              <a:gdLst/>
              <a:ahLst/>
              <a:cxnLst/>
              <a:rect l="0" t="0" r="0" b="0"/>
              <a:pathLst>
                <a:path w="179072" h="184151">
                  <a:moveTo>
                    <a:pt x="0" y="38100"/>
                  </a:moveTo>
                  <a:lnTo>
                    <a:pt x="81281" y="101600"/>
                  </a:lnTo>
                  <a:lnTo>
                    <a:pt x="179071" y="0"/>
                  </a:lnTo>
                  <a:lnTo>
                    <a:pt x="179071" y="82550"/>
                  </a:lnTo>
                  <a:lnTo>
                    <a:pt x="81281" y="184150"/>
                  </a:lnTo>
                  <a:lnTo>
                    <a:pt x="0" y="120650"/>
                  </a:lnTo>
                </a:path>
              </a:pathLst>
            </a:custGeom>
            <a:solidFill>
              <a:schemeClr val="hlink"/>
            </a:solidFill>
            <a:ln>
              <a:noFill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7030A0"/>
                </a:solidFill>
              </a:rPr>
              <a:t>Вычти сумму из числа           18-(7+2)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9" name="Содержимое 3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18-9</a:t>
            </a:r>
            <a:endParaRPr lang="ru-RU" dirty="0"/>
          </a:p>
        </p:txBody>
      </p:sp>
      <p:sp>
        <p:nvSpPr>
          <p:cNvPr id="40" name="Содержимое 39"/>
          <p:cNvSpPr>
            <a:spLocks noGrp="1"/>
          </p:cNvSpPr>
          <p:nvPr>
            <p:ph idx="13"/>
          </p:nvPr>
        </p:nvSpPr>
        <p:spPr/>
        <p:txBody>
          <a:bodyPr/>
          <a:lstStyle/>
          <a:p>
            <a:r>
              <a:rPr lang="ru-RU" dirty="0" smtClean="0"/>
              <a:t>18-7+2</a:t>
            </a:r>
            <a:endParaRPr lang="ru-RU" dirty="0"/>
          </a:p>
        </p:txBody>
      </p:sp>
      <p:sp>
        <p:nvSpPr>
          <p:cNvPr id="41" name="Содержимое 40"/>
          <p:cNvSpPr>
            <a:spLocks noGrp="1"/>
          </p:cNvSpPr>
          <p:nvPr>
            <p:ph idx="14"/>
          </p:nvPr>
        </p:nvSpPr>
        <p:spPr/>
        <p:txBody>
          <a:bodyPr/>
          <a:lstStyle/>
          <a:p>
            <a:r>
              <a:rPr lang="ru-RU" dirty="0" smtClean="0"/>
              <a:t>(18-7)-2</a:t>
            </a:r>
            <a:endParaRPr lang="ru-RU" dirty="0"/>
          </a:p>
        </p:txBody>
      </p:sp>
      <p:sp>
        <p:nvSpPr>
          <p:cNvPr id="42" name="Содержимое 41"/>
          <p:cNvSpPr>
            <a:spLocks noGrp="1"/>
          </p:cNvSpPr>
          <p:nvPr>
            <p:ph idx="15"/>
          </p:nvPr>
        </p:nvSpPr>
        <p:spPr/>
        <p:txBody>
          <a:bodyPr/>
          <a:lstStyle/>
          <a:p>
            <a:r>
              <a:rPr lang="ru-RU" dirty="0" smtClean="0"/>
              <a:t>18+7+2</a:t>
            </a:r>
            <a:endParaRPr lang="ru-RU" dirty="0"/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6248400"/>
            <a:ext cx="9144000" cy="596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Panel"/>
          <p:cNvSpPr/>
          <p:nvPr/>
        </p:nvSpPr>
        <p:spPr>
          <a:xfrm>
            <a:off x="0" y="6235700"/>
            <a:ext cx="9144000" cy="619125"/>
          </a:xfrm>
          <a:prstGeom prst="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Back"/>
          <p:cNvGrpSpPr/>
          <p:nvPr/>
        </p:nvGrpSpPr>
        <p:grpSpPr>
          <a:xfrm>
            <a:off x="6712712" y="6395211"/>
            <a:ext cx="290068" cy="301753"/>
            <a:chOff x="6712712" y="6395211"/>
            <a:chExt cx="290068" cy="301753"/>
          </a:xfrm>
        </p:grpSpPr>
        <p:sp>
          <p:nvSpPr>
            <p:cNvPr id="4" name="Treug1"/>
            <p:cNvSpPr/>
            <p:nvPr/>
          </p:nvSpPr>
          <p:spPr>
            <a:xfrm rot="16200000">
              <a:off x="6705600" y="6402323"/>
              <a:ext cx="298450" cy="284225"/>
            </a:xfrm>
            <a:prstGeom prst="triangle">
              <a:avLst/>
            </a:pr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reug2"/>
            <p:cNvSpPr/>
            <p:nvPr/>
          </p:nvSpPr>
          <p:spPr>
            <a:xfrm rot="16200000">
              <a:off x="6722618" y="6416802"/>
              <a:ext cx="287274" cy="273050"/>
            </a:xfrm>
            <a:prstGeom prst="triangle">
              <a:avLst/>
            </a:prstGeom>
            <a:solidFill>
              <a:srgbClr val="77777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reug3">
              <a:hlinkClick r:id="" action="ppaction://hlinkshowjump?jump=previousslide"/>
            </p:cNvPr>
            <p:cNvSpPr/>
            <p:nvPr/>
          </p:nvSpPr>
          <p:spPr>
            <a:xfrm rot="16200000">
              <a:off x="6726301" y="6423914"/>
              <a:ext cx="266318" cy="251968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8" name="Out_Tim"/>
          <p:cNvSpPr txBox="1"/>
          <p:nvPr/>
        </p:nvSpPr>
        <p:spPr>
          <a:xfrm>
            <a:off x="8102600" y="6438900"/>
            <a:ext cx="647700" cy="212879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endParaRPr lang="ru-RU" sz="1300">
              <a:solidFill>
                <a:schemeClr val="hlink"/>
              </a:solidFill>
              <a:latin typeface="Arial"/>
            </a:endParaRPr>
          </a:p>
        </p:txBody>
      </p:sp>
      <p:sp>
        <p:nvSpPr>
          <p:cNvPr id="9" name="Dalee">
            <a:hlinkClick r:id="" action="ppaction://macro?name=Next_Slide"/>
          </p:cNvPr>
          <p:cNvSpPr/>
          <p:nvPr/>
        </p:nvSpPr>
        <p:spPr>
          <a:xfrm>
            <a:off x="7086600" y="6395211"/>
            <a:ext cx="939800" cy="304800"/>
          </a:xfrm>
          <a:prstGeom prst="actionButtonBlank">
            <a:avLst/>
          </a:prstGeom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smtClean="0">
                <a:solidFill>
                  <a:schemeClr val="tx2"/>
                </a:solidFill>
                <a:latin typeface="Arial"/>
              </a:rPr>
              <a:t>Итоги</a:t>
            </a:r>
            <a:endParaRPr lang="ru-RU" sz="1400" b="1">
              <a:solidFill>
                <a:schemeClr val="tx2"/>
              </a:solidFill>
              <a:latin typeface="Arial"/>
            </a:endParaRPr>
          </a:p>
        </p:txBody>
      </p:sp>
      <p:sp>
        <p:nvSpPr>
          <p:cNvPr id="10" name="Out_Zd"/>
          <p:cNvSpPr txBox="1"/>
          <p:nvPr/>
        </p:nvSpPr>
        <p:spPr>
          <a:xfrm>
            <a:off x="1333500" y="6424044"/>
            <a:ext cx="504190" cy="289823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</a:ln>
        </p:spPr>
        <p:txBody>
          <a:bodyPr vert="horz" lIns="12700" tIns="6350" rIns="12700" bIns="6350" rtlCol="0" anchor="ctr" anchorCtr="1">
            <a:spAutoFit/>
          </a:bodyPr>
          <a:lstStyle/>
          <a:p>
            <a:r>
              <a:rPr lang="ru-RU" b="1" smtClean="0">
                <a:solidFill>
                  <a:schemeClr val="hlink"/>
                </a:solidFill>
                <a:latin typeface="Arial"/>
              </a:rPr>
              <a:t>3</a:t>
            </a:r>
            <a:endParaRPr lang="ru-RU" b="1">
              <a:solidFill>
                <a:schemeClr val="hlink"/>
              </a:solidFill>
              <a:latin typeface="Arial"/>
            </a:endParaRPr>
          </a:p>
        </p:txBody>
      </p:sp>
      <p:sp>
        <p:nvSpPr>
          <p:cNvPr id="11" name="Tx_Zd"/>
          <p:cNvSpPr txBox="1"/>
          <p:nvPr/>
        </p:nvSpPr>
        <p:spPr>
          <a:xfrm>
            <a:off x="508000" y="6438900"/>
            <a:ext cx="762000" cy="215444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400" smtClean="0">
                <a:solidFill>
                  <a:schemeClr val="tx2"/>
                </a:solidFill>
                <a:latin typeface="Arial"/>
              </a:rPr>
              <a:t>Задание</a:t>
            </a:r>
            <a:endParaRPr lang="ru-RU" sz="14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2" name="Cena"/>
          <p:cNvSpPr txBox="1"/>
          <p:nvPr/>
        </p:nvSpPr>
        <p:spPr>
          <a:xfrm>
            <a:off x="1866900" y="6468109"/>
            <a:ext cx="431800" cy="153888"/>
          </a:xfrm>
          <a:prstGeom prst="rect">
            <a:avLst/>
          </a:prstGeom>
          <a:noFill/>
        </p:spPr>
        <p:txBody>
          <a:bodyPr vert="horz" lIns="0" tIns="0" rIns="0" bIns="0" rtlCol="0" anchor="ctr">
            <a:spAutoFit/>
          </a:bodyPr>
          <a:lstStyle/>
          <a:p>
            <a:pPr algn="r"/>
            <a:r>
              <a:rPr lang="ru-RU" sz="1000" smtClean="0">
                <a:solidFill>
                  <a:schemeClr val="tx2"/>
                </a:solidFill>
                <a:latin typeface="Arial"/>
              </a:rPr>
              <a:t>4 бал.</a:t>
            </a:r>
            <a:endParaRPr lang="ru-RU" sz="1000">
              <a:solidFill>
                <a:schemeClr val="tx2"/>
              </a:solidFill>
              <a:latin typeface="Arial"/>
            </a:endParaRPr>
          </a:p>
        </p:txBody>
      </p:sp>
      <p:sp>
        <p:nvSpPr>
          <p:cNvPr id="13" name="Warning"/>
          <p:cNvSpPr/>
          <p:nvPr/>
        </p:nvSpPr>
        <p:spPr>
          <a:xfrm>
            <a:off x="2794000" y="6405879"/>
            <a:ext cx="2882900" cy="284480"/>
          </a:xfrm>
          <a:prstGeom prst="roundRect">
            <a:avLst/>
          </a:prstGeom>
          <a:gradFill flip="none" rotWithShape="1">
            <a:gsLst>
              <a:gs pos="50000">
                <a:srgbClr val="E1DFC1"/>
              </a:gs>
              <a:gs pos="0">
                <a:srgbClr val="C2C0BA"/>
              </a:gs>
              <a:gs pos="100000">
                <a:srgbClr val="C2C0BA"/>
              </a:gs>
            </a:gsLst>
            <a:lin ang="16200000" scaled="1"/>
            <a:tileRect/>
          </a:gradFill>
          <a:ln w="38100" cmpd="dbl">
            <a:solidFill>
              <a:schemeClr val="hlink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smtClean="0">
                <a:solidFill>
                  <a:schemeClr val="tx1"/>
                </a:solidFill>
                <a:latin typeface="Arial"/>
              </a:rPr>
              <a:t>Выберите все правильные ответы!</a:t>
            </a:r>
            <a:endParaRPr lang="ru-RU" sz="1200">
              <a:solidFill>
                <a:schemeClr val="tx1"/>
              </a:solidFill>
              <a:latin typeface="Arial"/>
            </a:endParaRPr>
          </a:p>
        </p:txBody>
      </p:sp>
      <p:sp>
        <p:nvSpPr>
          <p:cNvPr id="18" name="POS 1"/>
          <p:cNvSpPr/>
          <p:nvPr/>
        </p:nvSpPr>
        <p:spPr>
          <a:xfrm>
            <a:off x="1043608" y="2420888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endParaRPr lang="ru-RU" sz="1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19" name="POS 2"/>
          <p:cNvSpPr/>
          <p:nvPr/>
        </p:nvSpPr>
        <p:spPr>
          <a:xfrm>
            <a:off x="3419872" y="2276872"/>
            <a:ext cx="672976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Arial"/>
              </a:rPr>
              <a:t>2</a:t>
            </a:r>
            <a:endParaRPr lang="ru-RU" sz="1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0" name="POS 3"/>
          <p:cNvSpPr/>
          <p:nvPr/>
        </p:nvSpPr>
        <p:spPr>
          <a:xfrm>
            <a:off x="5156200" y="2286000"/>
            <a:ext cx="88900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000" dirty="0" smtClean="0">
                <a:solidFill>
                  <a:schemeClr val="tx1"/>
                </a:solidFill>
                <a:latin typeface="Arial"/>
              </a:rPr>
              <a:t>3</a:t>
            </a:r>
            <a:endParaRPr lang="ru-RU" sz="1000" dirty="0">
              <a:solidFill>
                <a:schemeClr val="tx1"/>
              </a:solidFill>
              <a:latin typeface="Arial"/>
            </a:endParaRPr>
          </a:p>
        </p:txBody>
      </p:sp>
      <p:sp>
        <p:nvSpPr>
          <p:cNvPr id="21" name="POS 4"/>
          <p:cNvSpPr/>
          <p:nvPr/>
        </p:nvSpPr>
        <p:spPr>
          <a:xfrm>
            <a:off x="7956376" y="2132856"/>
            <a:ext cx="528960" cy="533400"/>
          </a:xfrm>
          <a:prstGeom prst="rect">
            <a:avLst/>
          </a:prstGeom>
          <a:solidFill>
            <a:srgbClr val="F4F4EC">
              <a:alpha val="50000"/>
            </a:srgbClr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sz="1000" smtClean="0">
                <a:solidFill>
                  <a:schemeClr val="tx1"/>
                </a:solidFill>
                <a:latin typeface="Arial"/>
              </a:rPr>
              <a:t>4</a:t>
            </a:r>
            <a:endParaRPr lang="ru-RU" sz="1000">
              <a:solidFill>
                <a:schemeClr val="tx1"/>
              </a:solidFill>
              <a:latin typeface="Arial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Отметь многоугольники</a:t>
            </a:r>
            <a:endParaRPr lang="ru-RU" dirty="0"/>
          </a:p>
        </p:txBody>
      </p:sp>
      <p:sp>
        <p:nvSpPr>
          <p:cNvPr id="23" name="Равнобедренный треугольник 22"/>
          <p:cNvSpPr/>
          <p:nvPr/>
        </p:nvSpPr>
        <p:spPr>
          <a:xfrm>
            <a:off x="539552" y="1484784"/>
            <a:ext cx="2016224" cy="1656184"/>
          </a:xfrm>
          <a:prstGeom prst="triangle">
            <a:avLst>
              <a:gd name="adj" fmla="val 42042"/>
            </a:avLst>
          </a:prstGeom>
          <a:solidFill>
            <a:srgbClr val="FF0000"/>
          </a:solidFill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7740352" y="1988840"/>
            <a:ext cx="914400" cy="914400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4860032" y="1916832"/>
            <a:ext cx="1800200" cy="1058416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3203848" y="1484784"/>
            <a:ext cx="986408" cy="2088232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KAN 2">
            <a:hlinkClick r:id="" action="ppaction://macro?name=MovePos"/>
          </p:cNvPr>
          <p:cNvSpPr/>
          <p:nvPr>
            <p:custDataLst>
              <p:tags r:id="rId2"/>
            </p:custDataLst>
          </p:nvPr>
        </p:nvSpPr>
        <p:spPr>
          <a:xfrm>
            <a:off x="3898900" y="4445000"/>
            <a:ext cx="115212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"/>
              </a:rPr>
              <a:t>овал</a:t>
            </a:r>
            <a:endParaRPr lang="ru-RU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14" name="KAN 1">
            <a:hlinkClick r:id="" action="ppaction://macro?name=MovePos"/>
          </p:cNvPr>
          <p:cNvSpPr/>
          <p:nvPr>
            <p:custDataLst>
              <p:tags r:id="rId3"/>
            </p:custDataLst>
          </p:nvPr>
        </p:nvSpPr>
        <p:spPr>
          <a:xfrm>
            <a:off x="2425700" y="4445000"/>
            <a:ext cx="2880320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"/>
              </a:rPr>
              <a:t>прямоугольник</a:t>
            </a:r>
            <a:endParaRPr lang="ru-RU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17" name="KAN 4">
            <a:hlinkClick r:id="" action="ppaction://macro?name=MovePos"/>
          </p:cNvPr>
          <p:cNvSpPr/>
          <p:nvPr>
            <p:custDataLst>
              <p:tags r:id="rId4"/>
            </p:custDataLst>
          </p:nvPr>
        </p:nvSpPr>
        <p:spPr>
          <a:xfrm>
            <a:off x="6845300" y="4445000"/>
            <a:ext cx="1512168" cy="457200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"/>
              </a:rPr>
              <a:t>квадрат</a:t>
            </a:r>
            <a:endParaRPr lang="ru-RU" dirty="0">
              <a:solidFill>
                <a:srgbClr val="7030A0"/>
              </a:solidFill>
              <a:latin typeface="Arial"/>
            </a:endParaRPr>
          </a:p>
        </p:txBody>
      </p:sp>
      <p:sp>
        <p:nvSpPr>
          <p:cNvPr id="16" name="KAN 3">
            <a:hlinkClick r:id="" action="ppaction://macro?name=MovePos"/>
          </p:cNvPr>
          <p:cNvSpPr/>
          <p:nvPr>
            <p:custDataLst>
              <p:tags r:id="rId5"/>
            </p:custDataLst>
          </p:nvPr>
        </p:nvSpPr>
        <p:spPr>
          <a:xfrm>
            <a:off x="5372100" y="4445000"/>
            <a:ext cx="1144116" cy="648072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/>
            </a:solidFill>
          </a:ln>
          <a:effectLst>
            <a:prstShdw prst="shdw6" dist="53881" dir="2700003">
              <a:srgbClr val="808080">
                <a:alpha val="50000"/>
              </a:s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1"/>
          <a:lstStyle/>
          <a:p>
            <a:pPr algn="ctr"/>
            <a:r>
              <a:rPr lang="ru-RU" dirty="0" smtClean="0">
                <a:solidFill>
                  <a:srgbClr val="7030A0"/>
                </a:solidFill>
                <a:latin typeface="Arial"/>
              </a:rPr>
              <a:t>треугольник</a:t>
            </a:r>
            <a:endParaRPr lang="ru-RU" dirty="0">
              <a:solidFill>
                <a:srgbClr val="7030A0"/>
              </a:solidFill>
              <a:latin typeface="Arial"/>
            </a:endParaRPr>
          </a:p>
        </p:txBody>
      </p:sp>
    </p:spTree>
    <p:custDataLst>
      <p:tags r:id="rId1"/>
    </p:custData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_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anel"/>
          <p:cNvSpPr>
            <a:spLocks noChangeArrowheads="1"/>
          </p:cNvSpPr>
          <p:nvPr/>
        </p:nvSpPr>
        <p:spPr bwMode="auto">
          <a:xfrm>
            <a:off x="0" y="6237288"/>
            <a:ext cx="9144000" cy="620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1"/>
              </a:gs>
              <a:gs pos="100000">
                <a:schemeClr val="bg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defRPr/>
            </a:pPr>
            <a:endParaRPr lang="ru-RU">
              <a:solidFill>
                <a:srgbClr val="BAC9D0"/>
              </a:solidFill>
              <a:latin typeface="Arial" charset="0"/>
            </a:endParaRPr>
          </a:p>
        </p:txBody>
      </p:sp>
      <p:sp>
        <p:nvSpPr>
          <p:cNvPr id="3" name="Out_Tim"/>
          <p:cNvSpPr txBox="1">
            <a:spLocks noChangeArrowheads="1"/>
          </p:cNvSpPr>
          <p:nvPr/>
        </p:nvSpPr>
        <p:spPr bwMode="auto">
          <a:xfrm>
            <a:off x="8101013" y="6436711"/>
            <a:ext cx="647700" cy="221866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>
            <a:spAutoFit/>
          </a:bodyPr>
          <a:lstStyle/>
          <a:p>
            <a:pPr algn="ctr">
              <a:spcBef>
                <a:spcPct val="50000"/>
              </a:spcBef>
            </a:pPr>
            <a:endParaRPr lang="ru-RU" sz="130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4" name="Tx_Tim"/>
          <p:cNvSpPr txBox="1">
            <a:spLocks noChangeArrowheads="1"/>
          </p:cNvSpPr>
          <p:nvPr/>
        </p:nvSpPr>
        <p:spPr bwMode="auto">
          <a:xfrm>
            <a:off x="6307138" y="6440488"/>
            <a:ext cx="17287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>
                <a:solidFill>
                  <a:schemeClr val="tx2"/>
                </a:solidFill>
                <a:latin typeface="Arial" charset="0"/>
              </a:rPr>
              <a:t>Затрачено времени</a:t>
            </a:r>
          </a:p>
        </p:txBody>
      </p:sp>
      <p:sp>
        <p:nvSpPr>
          <p:cNvPr id="5" name="Exit">
            <a:hlinkClick r:id="" action="ppaction://hlinkshowjump?jump=endshow" highlightClick="1"/>
          </p:cNvPr>
          <p:cNvSpPr>
            <a:spLocks noChangeArrowheads="1"/>
          </p:cNvSpPr>
          <p:nvPr/>
        </p:nvSpPr>
        <p:spPr bwMode="auto">
          <a:xfrm>
            <a:off x="4716463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Выход</a:t>
            </a:r>
            <a:endParaRPr lang="ru-RU" sz="1400" b="1" dirty="0">
              <a:solidFill>
                <a:schemeClr val="tx2"/>
              </a:solidFill>
              <a:latin typeface="Arial" charset="0"/>
              <a:sym typeface="Webdings" pitchFamily="18" charset="2"/>
            </a:endParaRPr>
          </a:p>
        </p:txBody>
      </p:sp>
      <p:sp>
        <p:nvSpPr>
          <p:cNvPr id="6" name="Again">
            <a:hlinkClick r:id="" action="ppaction://hlinkshowjump?jump=firstslide" highlightClick="1"/>
          </p:cNvPr>
          <p:cNvSpPr>
            <a:spLocks noChangeArrowheads="1"/>
          </p:cNvSpPr>
          <p:nvPr/>
        </p:nvSpPr>
        <p:spPr bwMode="auto">
          <a:xfrm>
            <a:off x="3563938" y="6384925"/>
            <a:ext cx="863600" cy="323850"/>
          </a:xfrm>
          <a:prstGeom prst="actionButtonBlank">
            <a:avLst/>
          </a:prstGeom>
          <a:solidFill>
            <a:schemeClr val="accent1"/>
          </a:solidFill>
          <a:ln w="3175">
            <a:solidFill>
              <a:schemeClr val="tx2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400" b="1" dirty="0">
                <a:solidFill>
                  <a:schemeClr val="tx2"/>
                </a:solidFill>
                <a:latin typeface="Arial" charset="0"/>
              </a:rPr>
              <a:t>Снова</a:t>
            </a:r>
          </a:p>
        </p:txBody>
      </p:sp>
      <p:sp>
        <p:nvSpPr>
          <p:cNvPr id="7" name="Cena"/>
          <p:cNvSpPr>
            <a:spLocks noChangeArrowheads="1"/>
          </p:cNvSpPr>
          <p:nvPr/>
        </p:nvSpPr>
        <p:spPr bwMode="auto">
          <a:xfrm>
            <a:off x="2424113" y="6440488"/>
            <a:ext cx="563562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r>
              <a:rPr lang="ru-RU" sz="1000" smtClean="0">
                <a:solidFill>
                  <a:schemeClr val="tx2"/>
                </a:solidFill>
              </a:rPr>
              <a:t> бал.</a:t>
            </a:r>
            <a:endParaRPr lang="ru-RU" sz="1000">
              <a:solidFill>
                <a:schemeClr val="tx2"/>
              </a:solidFill>
            </a:endParaRPr>
          </a:p>
        </p:txBody>
      </p:sp>
      <p:sp>
        <p:nvSpPr>
          <p:cNvPr id="8" name="Out_Zd"/>
          <p:cNvSpPr txBox="1">
            <a:spLocks noChangeArrowheads="1"/>
          </p:cNvSpPr>
          <p:nvPr/>
        </p:nvSpPr>
        <p:spPr bwMode="auto">
          <a:xfrm>
            <a:off x="1835150" y="6384925"/>
            <a:ext cx="503238" cy="323850"/>
          </a:xfrm>
          <a:prstGeom prst="rect">
            <a:avLst/>
          </a:prstGeom>
          <a:solidFill>
            <a:schemeClr val="bg1"/>
          </a:solidFill>
          <a:ln w="38100" cmpd="dbl">
            <a:solidFill>
              <a:schemeClr val="accent1"/>
            </a:solidFill>
            <a:miter lim="800000"/>
            <a:headEnd/>
            <a:tailEnd/>
          </a:ln>
        </p:spPr>
        <p:txBody>
          <a:bodyPr lIns="18000" tIns="10800" rIns="18000" bIns="10800" anchor="ctr"/>
          <a:lstStyle/>
          <a:p>
            <a:pPr algn="ctr">
              <a:spcBef>
                <a:spcPct val="50000"/>
              </a:spcBef>
            </a:pPr>
            <a:endParaRPr lang="ru-RU" b="1" dirty="0">
              <a:solidFill>
                <a:schemeClr val="hlink"/>
              </a:solidFill>
              <a:latin typeface="Arial" charset="0"/>
            </a:endParaRPr>
          </a:p>
        </p:txBody>
      </p:sp>
      <p:sp>
        <p:nvSpPr>
          <p:cNvPr id="9" name="Tx_Zd"/>
          <p:cNvSpPr txBox="1">
            <a:spLocks noChangeArrowheads="1"/>
          </p:cNvSpPr>
          <p:nvPr/>
        </p:nvSpPr>
        <p:spPr bwMode="auto">
          <a:xfrm>
            <a:off x="539750" y="6440488"/>
            <a:ext cx="1223963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r">
              <a:spcBef>
                <a:spcPct val="50000"/>
              </a:spcBef>
            </a:pPr>
            <a:r>
              <a:rPr lang="ru-RU" sz="1400" dirty="0">
                <a:solidFill>
                  <a:schemeClr val="tx2"/>
                </a:solidFill>
                <a:latin typeface="Arial" charset="0"/>
              </a:rPr>
              <a:t>Всего заданий</a:t>
            </a:r>
          </a:p>
        </p:txBody>
      </p:sp>
      <p:sp>
        <p:nvSpPr>
          <p:cNvPr id="10" name="Out_osh"/>
          <p:cNvSpPr txBox="1">
            <a:spLocks noChangeArrowheads="1"/>
          </p:cNvSpPr>
          <p:nvPr/>
        </p:nvSpPr>
        <p:spPr bwMode="auto">
          <a:xfrm>
            <a:off x="2627313" y="4830763"/>
            <a:ext cx="5976937" cy="254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000">
              <a:latin typeface="Arial" charset="0"/>
            </a:endParaRPr>
          </a:p>
        </p:txBody>
      </p:sp>
      <p:sp>
        <p:nvSpPr>
          <p:cNvPr id="11" name="T_osh"/>
          <p:cNvSpPr txBox="1">
            <a:spLocks noChangeArrowheads="1"/>
          </p:cNvSpPr>
          <p:nvPr/>
        </p:nvSpPr>
        <p:spPr bwMode="auto">
          <a:xfrm>
            <a:off x="1330325" y="4678363"/>
            <a:ext cx="1368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Ins="0"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000">
                <a:latin typeface="Arial" charset="0"/>
              </a:rPr>
              <a:t>Ошибки в выборе ответов на задания:</a:t>
            </a:r>
          </a:p>
        </p:txBody>
      </p:sp>
      <p:sp>
        <p:nvSpPr>
          <p:cNvPr id="12" name="Out_oc"/>
          <p:cNvSpPr txBox="1">
            <a:spLocks noChangeArrowheads="1"/>
          </p:cNvSpPr>
          <p:nvPr/>
        </p:nvSpPr>
        <p:spPr bwMode="auto">
          <a:xfrm>
            <a:off x="7020250" y="3101975"/>
            <a:ext cx="1584000" cy="122396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18000" rIns="18000" anchor="ctr"/>
          <a:lstStyle/>
          <a:p>
            <a:pPr algn="ctr">
              <a:spcBef>
                <a:spcPct val="50000"/>
              </a:spcBef>
              <a:defRPr/>
            </a:pPr>
            <a:endParaRPr lang="ru-RU" sz="6600" b="1">
              <a:solidFill>
                <a:schemeClr val="hlink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</a:endParaRPr>
          </a:p>
        </p:txBody>
      </p:sp>
      <p:sp>
        <p:nvSpPr>
          <p:cNvPr id="13" name="Out_prb"/>
          <p:cNvSpPr txBox="1">
            <a:spLocks noChangeArrowheads="1"/>
          </p:cNvSpPr>
          <p:nvPr/>
        </p:nvSpPr>
        <p:spPr bwMode="auto">
          <a:xfrm>
            <a:off x="6047744" y="381952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4" name="Out_bal"/>
          <p:cNvSpPr txBox="1">
            <a:spLocks noChangeArrowheads="1"/>
          </p:cNvSpPr>
          <p:nvPr/>
        </p:nvSpPr>
        <p:spPr bwMode="auto">
          <a:xfrm>
            <a:off x="5075238" y="38163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5" name="Out_proc"/>
          <p:cNvSpPr txBox="1">
            <a:spLocks noChangeArrowheads="1"/>
          </p:cNvSpPr>
          <p:nvPr/>
        </p:nvSpPr>
        <p:spPr bwMode="auto">
          <a:xfrm>
            <a:off x="6047744" y="3105150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6" name="Out_ver"/>
          <p:cNvSpPr txBox="1">
            <a:spLocks noChangeArrowheads="1"/>
          </p:cNvSpPr>
          <p:nvPr/>
        </p:nvSpPr>
        <p:spPr bwMode="auto">
          <a:xfrm>
            <a:off x="5075238" y="3101975"/>
            <a:ext cx="864000" cy="5032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18000" rIns="18000" anchor="ctr"/>
          <a:lstStyle/>
          <a:p>
            <a:pPr algn="ctr">
              <a:spcBef>
                <a:spcPct val="50000"/>
              </a:spcBef>
            </a:pPr>
            <a:endParaRPr lang="ru-RU" sz="2400" b="1">
              <a:latin typeface="Arial" charset="0"/>
            </a:endParaRPr>
          </a:p>
        </p:txBody>
      </p:sp>
      <p:sp>
        <p:nvSpPr>
          <p:cNvPr id="17" name="Tx_NabBall"/>
          <p:cNvSpPr>
            <a:spLocks noChangeArrowheads="1"/>
          </p:cNvSpPr>
          <p:nvPr/>
        </p:nvSpPr>
        <p:spPr bwMode="auto">
          <a:xfrm>
            <a:off x="788988" y="3773488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Набранных баллов</a:t>
            </a:r>
          </a:p>
        </p:txBody>
      </p:sp>
      <p:sp>
        <p:nvSpPr>
          <p:cNvPr id="18" name="Tx_PrOtv"/>
          <p:cNvSpPr>
            <a:spLocks noChangeArrowheads="1"/>
          </p:cNvSpPr>
          <p:nvPr/>
        </p:nvSpPr>
        <p:spPr bwMode="auto">
          <a:xfrm>
            <a:off x="788988" y="3052763"/>
            <a:ext cx="4208462" cy="5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r">
              <a:lnSpc>
                <a:spcPct val="90000"/>
              </a:lnSpc>
              <a:spcBef>
                <a:spcPct val="20000"/>
              </a:spcBef>
            </a:pPr>
            <a:r>
              <a:rPr lang="ru-RU" sz="3200" dirty="0">
                <a:latin typeface="Arial" charset="0"/>
              </a:rPr>
              <a:t>Правильных ответов</a:t>
            </a:r>
          </a:p>
        </p:txBody>
      </p:sp>
      <p:sp>
        <p:nvSpPr>
          <p:cNvPr id="19" name="Tx_Ocen"/>
          <p:cNvSpPr>
            <a:spLocks noChangeArrowheads="1"/>
          </p:cNvSpPr>
          <p:nvPr/>
        </p:nvSpPr>
        <p:spPr bwMode="auto">
          <a:xfrm>
            <a:off x="6964002" y="2518097"/>
            <a:ext cx="16891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90000"/>
              </a:lnSpc>
              <a:spcBef>
                <a:spcPct val="20000"/>
              </a:spcBef>
            </a:pPr>
            <a:r>
              <a:rPr lang="ru-RU" sz="3200" b="1" dirty="0">
                <a:solidFill>
                  <a:schemeClr val="tx2"/>
                </a:solidFill>
                <a:latin typeface="Arial" charset="0"/>
              </a:rPr>
              <a:t>Оценка</a:t>
            </a:r>
          </a:p>
        </p:txBody>
      </p:sp>
      <p:sp>
        <p:nvSpPr>
          <p:cNvPr id="20" name="Zhdi" hidden="1"/>
          <p:cNvSpPr>
            <a:spLocks noChangeArrowheads="1"/>
          </p:cNvSpPr>
          <p:nvPr/>
        </p:nvSpPr>
        <p:spPr bwMode="auto">
          <a:xfrm>
            <a:off x="2592388" y="1793875"/>
            <a:ext cx="3959225" cy="11430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69850" cmpd="thickThin" algn="ctr">
            <a:solidFill>
              <a:schemeClr val="accent2"/>
            </a:solidFill>
            <a:round/>
            <a:headEnd/>
            <a:tailEnd/>
          </a:ln>
          <a:effectLst>
            <a:outerShdw dist="107763" dir="2700000" algn="ctr" rotWithShape="0">
              <a:srgbClr val="000000">
                <a:alpha val="50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r>
              <a:rPr lang="ru-RU" sz="4000" b="1"/>
              <a:t>Подождите!</a:t>
            </a:r>
          </a:p>
          <a:p>
            <a:pPr algn="ctr">
              <a:defRPr/>
            </a:pPr>
            <a:r>
              <a:rPr lang="ru-RU"/>
              <a:t>Идет обработка данных</a:t>
            </a:r>
          </a:p>
        </p:txBody>
      </p:sp>
      <p:sp>
        <p:nvSpPr>
          <p:cNvPr id="21" name="RezTest"/>
          <p:cNvSpPr/>
          <p:nvPr/>
        </p:nvSpPr>
        <p:spPr>
          <a:xfrm>
            <a:off x="2146497" y="123181"/>
            <a:ext cx="4851007" cy="16312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ru-RU" sz="60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Результаты</a:t>
            </a:r>
            <a: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/>
            </a:r>
            <a:br>
              <a:rPr lang="ru-RU" sz="72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</a:br>
            <a:r>
              <a:rPr lang="ru-RU" sz="3600" b="1" dirty="0" smtClean="0">
                <a:ln w="17780" cmpd="sng">
                  <a:noFill/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25400" dir="5400000" algn="tl">
                    <a:srgbClr val="000000">
                      <a:alpha val="33000"/>
                    </a:srgbClr>
                  </a:outerShdw>
                </a:effectLst>
              </a:rPr>
              <a:t>тестирования</a:t>
            </a:r>
            <a:endParaRPr lang="ru-RU" sz="3600" b="1" cap="none" spc="0" dirty="0">
              <a:ln w="17780" cmpd="sng">
                <a:noFill/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254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22" name="Улыбающееся лицо 21"/>
          <p:cNvSpPr/>
          <p:nvPr/>
        </p:nvSpPr>
        <p:spPr>
          <a:xfrm>
            <a:off x="6000760" y="2143116"/>
            <a:ext cx="2857520" cy="3000396"/>
          </a:xfrm>
          <a:prstGeom prst="smileyFace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ятно 1 22"/>
          <p:cNvSpPr/>
          <p:nvPr/>
        </p:nvSpPr>
        <p:spPr>
          <a:xfrm>
            <a:off x="5000628" y="3500438"/>
            <a:ext cx="1214446" cy="1285884"/>
          </a:xfrm>
          <a:prstGeom prst="irregularSeal1">
            <a:avLst/>
          </a:prstGeom>
          <a:solidFill>
            <a:schemeClr val="tx1">
              <a:lumMod val="75000"/>
              <a:lumOff val="2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Прямоугольник 23"/>
          <p:cNvSpPr/>
          <p:nvPr/>
        </p:nvSpPr>
        <p:spPr>
          <a:xfrm>
            <a:off x="1214414" y="3714752"/>
            <a:ext cx="3643338" cy="71438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37931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Click="0"/>
    </mc:Choice>
    <mc:Fallback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O" val="True"/>
  <p:tag name="TFT" val="True"/>
  <p:tag name="TFS" val="False"/>
  <p:tag name="TTIM" val="5"/>
  <p:tag name="TK" val="0.9"/>
  <p:tag name="TFM" val="True"/>
  <p:tag name="TSB" val="5"/>
  <p:tag name="TFO" val="False"/>
  <p:tag name="TFF" val="True"/>
  <p:tag name="TFC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3"/>
  <p:tag name="KP" val="0"/>
  <p:tag name="V" val="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0"/>
  <p:tag name="V" val="5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O" val="4"/>
  <p:tag name="KP" val="4"/>
  <p:tag name="V" val="15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307"/>
  <p:tag name="Y" val="350"/>
  <p:tag name="V" val="4"/>
  <p:tag name="R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191"/>
  <p:tag name="Y" val="350"/>
  <p:tag name="V" val="2"/>
  <p:tag name="R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539"/>
  <p:tag name="Y" val="350"/>
  <p:tag name="V" val="8"/>
  <p:tag name="R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X" val="423"/>
  <p:tag name="Y" val="350"/>
  <p:tag name="V" val="1"/>
  <p:tag name="R" val="False"/>
</p:tagLst>
</file>

<file path=ppt/theme/theme1.xml><?xml version="1.0" encoding="utf-8"?>
<a:theme xmlns:a="http://schemas.openxmlformats.org/drawingml/2006/main" name="Сумерки">
  <a:themeElements>
    <a:clrScheme name="Сумерки 9">
      <a:dk1>
        <a:srgbClr val="4A2500"/>
      </a:dk1>
      <a:lt1>
        <a:srgbClr val="C2C0BA"/>
      </a:lt1>
      <a:dk2>
        <a:srgbClr val="788569"/>
      </a:dk2>
      <a:lt2>
        <a:srgbClr val="F4F4EC"/>
      </a:lt2>
      <a:accent1>
        <a:srgbClr val="E1DFC1"/>
      </a:accent1>
      <a:accent2>
        <a:srgbClr val="A5A7AF"/>
      </a:accent2>
      <a:accent3>
        <a:srgbClr val="DDDCD9"/>
      </a:accent3>
      <a:accent4>
        <a:srgbClr val="3E1E00"/>
      </a:accent4>
      <a:accent5>
        <a:srgbClr val="EEECDD"/>
      </a:accent5>
      <a:accent6>
        <a:srgbClr val="95979E"/>
      </a:accent6>
      <a:hlink>
        <a:srgbClr val="9C9800"/>
      </a:hlink>
      <a:folHlink>
        <a:srgbClr val="666633"/>
      </a:folHlink>
    </a:clrScheme>
    <a:fontScheme name="Сумерки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Сумерки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0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1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2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3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4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5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Сумерки 16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7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8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Сумерки 1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57653F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UI/_rels/customUI.xml.rels><?xml version="1.0" encoding="UTF-8" standalone="yes"?>
<Relationships xmlns="http://schemas.openxmlformats.org/package/2006/relationships"><Relationship Id="fix3_png" Type="http://schemas.openxmlformats.org/officeDocument/2006/relationships/image" Target="images/fix3.png"/><Relationship Id="Delmac_png" Type="http://schemas.openxmlformats.org/officeDocument/2006/relationships/image" Target="images/Delmac.png"/><Relationship Id="ocenka_png" Type="http://schemas.openxmlformats.org/officeDocument/2006/relationships/image" Target="images/ocenka.png"/><Relationship Id="NewName_png" Type="http://schemas.openxmlformats.org/officeDocument/2006/relationships/image" Target="images/NewName.png"/><Relationship Id="Office-2004_jpg" Type="http://schemas.openxmlformats.org/officeDocument/2006/relationships/image" Target="NULL"/><Relationship Id="Timer_png" Type="http://schemas.openxmlformats.org/officeDocument/2006/relationships/image" Target="NULL"/><Relationship Id="Hour_png" Type="http://schemas.openxmlformats.org/officeDocument/2006/relationships/image" Target="images/Hour.png"/><Relationship Id="Vopros_png" Type="http://schemas.openxmlformats.org/officeDocument/2006/relationships/image" Target="images/Vopros.png"/><Relationship Id="Vosst_png" Type="http://schemas.openxmlformats.org/officeDocument/2006/relationships/image" Target="images/Vosst.png"/></Relationships>
</file>

<file path=customUI/customUI.xml><?xml version="1.0" encoding="utf-8"?>
<!--RibbonX Visual Designer 1.92 for Microsoft PowerPoint 14.0. XML Code produced on 2011.08.13-->
<customUI xmlns="http://schemas.microsoft.com/office/2006/01/customui">
  <ribbon>
    <tabs>
      <tab id="TabTest" insertBeforeMso="TabDesign" label="Тестирование" visible="true">
        <!--Osnovnye nastroiki testa-->
        <!--Vstavka slaydov razlichnyh tipov-->
        <group id="Group2" label="Вставка слайдов">
          <menu id="Menu1" imageMso="ActiveXRadioButton" label="Единственный выбор" supertip="Вставка слайда с переключателями для задания с выбором единственного правильного ответа">
            <button id="Button1" label="2 ответа" onAction="IS120"/>
            <button id="Button2" label="3 ответа" onAction="IS130"/>
            <button id="Button3" label="4 ответа" onAction="IS140"/>
            <button id="Button4" label="5 ответов" onAction="IS150"/>
            <button id="Button5" label="6 ответов" onAction="IS160"/>
          </menu>
          <menu id="Menu2" imageMso="SourceControlOptions" label="Множественный выбор" supertip="Вставка слайда с флажками для задания с выбором нескольких правильных ответов">
            <button id="Button7" label="2 ответа" onAction="IS220"/>
            <button id="Button8" label="3 ответа" onAction="IS230"/>
            <button id="Button9" label="4 ответа" onAction="IS240"/>
            <button id="Button10" label="5 ответов" onAction="IS250"/>
            <button id="Button11" label="6 ответов" onAction="IS260"/>
          </menu>
          <menu id="Menu3" imageMso="ReplicationRecoverDesignMaster" label="Соответствие" supertip="Вставка слайда с перемещаемыми объектами и объектами конечных позиций для заданий на установление соответствия и упорядочение">
            <menu id="Menu4" label="1 объект">
              <button id="Button13" label="1 позиция" onAction="IS311"/>
              <button id="Button14" label="2 позиции" onAction="IS312"/>
              <button id="Button15" label="3 позиции" onAction="IS313"/>
              <button id="Button16" label="4 позиции" onAction="IS314"/>
              <button id="Button17" label="5 позиций" onAction="IS315"/>
              <button id="Button18" label="6 позиций" onAction="IS316"/>
              <button id="Button19" label="7 позиций" onAction="IS317"/>
              <button id="Button20" label="8 позиций" onAction="IS318"/>
              <button id="Button21" label="9 позиций" onAction="IS319"/>
              <button id="Button22" label="10 позиций" onAction="IS310"/>
            </menu>
            <menu id="Menu6" label="2 объекта">
              <button id="Button23" label="1 позиция" onAction="IS321"/>
              <button id="Button24" label="2 позиции" onAction="IS322"/>
              <button id="Button25" label="3 позиции" onAction="IS323"/>
              <button id="Button26" label="4 позиции" onAction="IS324"/>
              <button id="Button27" label="5 позиций" onAction="IS325"/>
              <button id="Button28" label="6 позиций" onAction="IS326"/>
              <button id="Button29" label="7 позиций" onAction="IS327"/>
              <button id="Button30" label="8 позиций" onAction="IS328"/>
              <button id="Button31" label="9 позиций" onAction="IS329"/>
              <button id="Button32" label="10 позиций" onAction="IS320"/>
            </menu>
            <menu id="Menu7" label="3 объекта">
              <button id="Button33" label="1 позиция" onAction="IS331"/>
              <button id="Button34" label="2 позиции" onAction="IS332"/>
              <button id="Button35" label="3 позиции" onAction="IS333"/>
              <button id="Button36" label="4 позиции" onAction="IS334"/>
              <button id="Button37" label="5 позиций" onAction="IS335"/>
              <button id="Button38" label="6 позиций" onAction="IS336"/>
              <button id="Button39" label="7 позиций" onAction="IS337"/>
              <button id="Button40" label="8 позиций" onAction="IS338"/>
              <button id="Button41" label="9 позиций" onAction="IS339"/>
              <button id="Button42" label="10 позиций" onAction="IS330"/>
            </menu>
            <menu id="Menu8" label="4 объекта">
              <button id="Button43" label="1 позиция" onAction="IS341"/>
              <button id="Button44" label="2 позиции" onAction="IS342"/>
              <button id="Button45" label="3 позиции" onAction="IS342"/>
              <button id="Button46" label="4 позиции" onAction="IS344"/>
              <button id="Button47" label="5 позиций" onAction="IS345"/>
              <button id="Button48" label="6 позиций" onAction="IS346"/>
              <button id="Button49" label="7 позиций" onAction="IS347"/>
              <button id="Button50" label="8 позиций" onAction="IS348"/>
              <button id="Button51" label="9 позиций" onAction="IS349"/>
              <button id="Button52" label="10 позиций" onAction="IS340"/>
            </menu>
            <menu id="Menu9" label="5 объектов">
              <button id="Button53" label="1 позиция" onAction="IS351"/>
              <button id="Button54" label="2 позиции" onAction="IS352"/>
              <button id="Button55" label="3 позиции" onAction="IS353"/>
              <button id="Button56" label="4 позиции" onAction="IS354"/>
              <button id="Button57" label="5 позиций" onAction="IS355"/>
              <button id="Button58" label="6 позиций" onAction="IS356"/>
              <button id="Button59" label="7 позиций" onAction="IS357"/>
              <button id="Button60" label="8 позиций" onAction="IS358"/>
              <button id="Button61" label="9 позиций" onAction="IS359"/>
              <button id="Button62" label="10 позиций" onAction="IS350"/>
            </menu>
            <menu id="Menu10" label="6 объектов">
              <button id="Button63" label="1 позиция" onAction="IS361"/>
              <button id="Button64" label="2 позиции" onAction="IS362"/>
              <button id="Button65" label="3 позиции" onAction="IS363"/>
              <button id="Button66" label="4 позиции" onAction="IS364"/>
              <button id="Button67" label="5 позиций" onAction="IS365"/>
              <button id="Button68" label="6 позиций" onAction="IS366"/>
              <button id="Button69" label="7 позиций" onAction="IS367"/>
              <button id="Button70" label="8 позиций" onAction="IS368"/>
              <button id="Button71" label="9 позиций" onAction="IS369"/>
              <button id="Button72" label="10 позиций" onAction="IS360"/>
            </menu>
            <menu id="Menu12" label="7 объектов">
              <button id="Button73" label="1 позиция" onAction="IS371"/>
              <button id="Button74" label="2 позиции" onAction="IS372"/>
              <button id="Button75" label="3 позиции" onAction="IS373"/>
              <button id="Button76" label="4 позиции" onAction="IS374"/>
              <button id="Button77" label="5 позиций" onAction="IS375"/>
              <button id="Button78" label="6 позиций" onAction="IS376"/>
              <button id="Button79" label="7 позиций" onAction="IS377"/>
              <button id="Button80" label="8 позиций" onAction="IS378"/>
              <button id="Button81" label="9 позиций" onAction="IS379"/>
              <button id="Button82" label="10 позиций" onAction="IS370"/>
            </menu>
            <menu id="Menu13" label="8 объектов">
              <button id="Button83" label="1 позиция" onAction="IS381"/>
              <button id="Button84" label="2 позиции" onAction="IS382"/>
              <button id="Button85" label="3 позиции" onAction="IS383"/>
              <button id="Button86" label="4 позиции" onAction="IS384"/>
              <button id="Button87" label="5 позиций" onAction="IS385"/>
              <button id="Button88" label="6 позиций" onAction="IS386"/>
              <button id="Button89" label="7 позиций" onAction="IS387"/>
              <button id="Button90" label="8 позиций" onAction="IS388"/>
              <button id="Button91" label="9 позиций" onAction="IS389"/>
              <button id="Button92" label="10 позиций" onAction="IS380"/>
            </menu>
            <menu id="Menu14" label="9 объектов">
              <button id="Button93" label="1 позиция" onAction="IS391"/>
              <button id="Button94" label="2 позиции" onAction="IS392"/>
              <button id="Button95" label="3 позиции" onAction="IS393"/>
              <button id="Button96" label="4 позиции" onAction="IS394"/>
              <button id="Button97" label="5 позиций" onAction="IS395"/>
              <button id="Button98" label="6 позиций" onAction="IS396"/>
              <button id="Button99" label="7 позиций" onAction="IS397"/>
              <button id="Button100" label="8 позиций" onAction="IS398"/>
              <button id="Button101" label="9 позиций" onAction="IS399"/>
              <button id="Button102" label="10 позиций" onAction="IS390"/>
            </menu>
            <menu id="Menu15" label="10 объектов">
              <button id="Button103" label="1 позиция" onAction="IS301"/>
              <button id="Button104" label="2 позиции" onAction="IS302"/>
              <button id="Button105" label="3 позиции" onAction="IS303"/>
              <button id="Button106" label="4 позиции" onAction="IS304"/>
              <button id="Button107" label="5 позиций" onAction="IS305"/>
              <button id="Button108" label="6 позиций" onAction="IS306"/>
              <button id="Button109" label="7 позиций" onAction="IS307"/>
              <button id="Button110" label="8 позиций" onAction="IS308"/>
              <button id="Button111" label="9 позиций" onAction="IS309"/>
              <button id="Button112" label="10 позиций" onAction="IS300"/>
            </menu>
          </menu>
          <button id="Button122" imageMso="ActiveXTextBox" label="Ввод ответа" supertip="Вставка слайда с заданием, в котором надо ввести ответ в текстовой форме" onAction="IS410"/>
          <button id="Button123" imageMso="NewContact" label="Информация" supertip="Вставка слайда для дополнительной информации или задания, не требующего ответа" onAction="IS500"/>
          <button id="RndSlide" imageMso="SmartArtRightToLeft" label="Перемешать" supertip="Перемешать слайды заданий в произвольном порядке" onAction="Tasovat"/>
        </group>
        <group id="GroupOtvety" label="Ответы" visible="true">
          <button enabled="true" id="BtOtvety" image="Vopros_png" label="Правильные ответы" showImage="true" showLabel="true" size="large" supertip="Ввод правильных ответов на задания теста" visible="true" onAction="TunOtvety"/>
        </group>
        <group id="GroupOcenka" label="Оценка" visible="true">
          <button enabled="true" id="BtOcenka" image="ocenka_png" label="Уровень требований" showImage="true" size="large" supertip="Настройка уровня требовательности к оценке" visible="true" onAction="TunOcenka"/>
        </group>
        <group id="GroupTime" label="Таймер" visible="true">
          <button id="BtTimer" image="Hour_png" label="Настройки" showImage="true" showLabel="true" size="large" supertip="Настройки использования таймера" visible="true" onAction="TunTimer"/>
        </group>
        <group id="GroupObjeck" label="Объекты" visible="true">
          <button enabled="true" id="BtName" image="NewName_png" label="Именовать" showImage="true" showLabel="true" size="large" supertip="Именование перемещаемых объектов, объектов конечных позиций и прочих объектов" visible="true" onAction="NewName"/>
          <button enabled="true" id="BtFix" image="fix3_png" label="Фиксировать" showImage="true" showLabel="true" size="large" supertip="Фиксация исходной позиции перемещаемых объектов, отображение-скрытие меток флажков и переключателей" visible="true" onAction="FixObj"/>
          <button enabled="true" id="BtFlagPerekl" image="Vosst_png" label="Обновить" showImage="true" showLabel="true" size="large" supertip="Обновление внешнего вида флажков или переключателей после преобразования одного из них" visible="true" onAction="ReconFP"/>
        </group>
        <group id="GrDelMac" label="Макросы" visible="true">
          <button enabled="true" id="BtDelMac" image="Delmac_png" label="Выключить Включить" showImage="true" showLabel="true" size="large" supertip="Отключение и включение макросов Office 2007-2010, несовместимых с Office 2003, для обеспечения работоспособности теста при сохранении в формате pps или ppt" visible="true" onAction="DelMacros"/>
        </group>
        <group id="GrOutRez" label="Результаты" visible="true">
          <checkBox description="description" enabled="true" id="ChOutFile" label="Результаты в файл" supertip="Выводить результаты тестирования в текстовый файл" visible="true" getPressed="ChOutFile_getPressed" onAction="ChB_RezTx"/>
          <checkBox enabled="true" id="ChUchetOshibok" label="Отчет об ошибках" supertip="Выводить отчет об ошибках на последний слайд" visible="true" getPressed="ChUchetOshibok_getPressed" onAction="ChB_OtOsh"/>
          <labelControl id="labC1" label="Ввывод результатов"/>
        </group>
      </tab>
    </tabs>
  </ribbon>
</customUI>
</file>

<file path=docProps/app.xml><?xml version="1.0" encoding="utf-8"?>
<Properties xmlns="http://schemas.openxmlformats.org/officeDocument/2006/extended-properties" xmlns:vt="http://schemas.openxmlformats.org/officeDocument/2006/docPropsVTypes">
  <Template>Копия TestKit</Template>
  <TotalTime>1318</TotalTime>
  <Words>172</Words>
  <Application>Microsoft Office PowerPoint</Application>
  <PresentationFormat>Экран (4:3)</PresentationFormat>
  <Paragraphs>63</Paragraphs>
  <Slides>5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Сумерки</vt:lpstr>
      <vt:lpstr>Слайд 1</vt:lpstr>
      <vt:lpstr>В коробке лежит 4 красных, 8 зеленых, и 3 синих карандаша. Сколько карандашей лежит в коробке?</vt:lpstr>
      <vt:lpstr>Вычти сумму из числа           18-(7+2)</vt:lpstr>
      <vt:lpstr>Отметь многоугольники</vt:lpstr>
      <vt:lpstr>Слайд 5</vt:lpstr>
    </vt:vector>
  </TitlesOfParts>
  <Company>Россошанская школа-интернат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Конструктор тестовPowerPoint</dc:title>
  <dc:creator>Комаровский Анатолий Николаевич</dc:creator>
  <dc:description>В  конструкторе использована идея перемещения объектов в режиме демонстрации, предложенная Гансом Хофманом (Hans Werner Hofmann hw@lemitec.de)</dc:description>
  <cp:lastModifiedBy>777</cp:lastModifiedBy>
  <cp:revision>174</cp:revision>
  <dcterms:created xsi:type="dcterms:W3CDTF">2011-08-18T05:12:14Z</dcterms:created>
  <dcterms:modified xsi:type="dcterms:W3CDTF">2013-03-30T16:48:37Z</dcterms:modified>
</cp:coreProperties>
</file>