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9" r:id="rId2"/>
    <p:sldId id="265" r:id="rId3"/>
    <p:sldId id="270" r:id="rId4"/>
    <p:sldId id="268" r:id="rId5"/>
    <p:sldId id="271" r:id="rId6"/>
    <p:sldId id="276" r:id="rId7"/>
    <p:sldId id="273" r:id="rId8"/>
    <p:sldId id="277" r:id="rId9"/>
    <p:sldId id="278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DF7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98" autoAdjust="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1CB69F7-D3E8-4E00-B337-96B69272AA1A}" type="datetimeFigureOut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F5994F-28D2-4BA8-BB8E-425FA3032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E441B-C3B6-4000-8C19-CFB3955353E9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3ACD8-E923-419F-AA39-F6BFD3D06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DE793-86A7-4BE8-8830-33AE95D79BED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8F34-D927-4458-9145-B4757B50B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0200-CB78-4120-A28D-4B9FAD407CA9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1F32A-C00E-4692-ADAD-77B35D992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5415-00A5-441C-AEAF-325FBDDA3E20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9DC7C-A71F-463E-8A0D-F71B9939B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81AB-97B5-428A-8130-7616EAA4E1C7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59FC-1937-4DF1-BAA0-50075C949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1A27-B11A-4C8A-A44B-699102A0D3B4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465D3-ACD5-485C-B04C-EFD2EA581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694D2-1B5D-4B6A-818D-D74D08C43D27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8A0C-341B-4BC4-857C-53A41C699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7C089-EC66-45DB-AB20-794585331BBE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1D6B-C8B7-4D25-A42F-62ACFC64F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5C83-A04F-4727-9B00-FCB571DE990A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DCB0B-4BA8-44E0-BC7A-1E60B91B7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53127-4A54-41BD-8C34-F9B44269CB20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40A0F-2A28-4A42-9340-D251CC1C6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703C7-5453-446D-92E0-E35C7B432064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93C59-8EED-4F82-A729-8AE1480D1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78AC8C-730D-44ED-9BF9-5B3E0D8C6A53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Скорова Н.К. ГБОУ СОШ 420 Москва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C3A0B3-BC67-4864-972F-231000D00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ransition spd="med">
    <p:pull dir="r"/>
  </p:transition>
  <p:timing>
    <p:tnLst>
      <p:par>
        <p:cTn id="1" dur="indefinite" restart="never" nodeType="tmRoot"/>
      </p:par>
    </p:tnLst>
  </p:timing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sgendalogy.com/wp-content/themes/thesis-151/rotator/family_tree.jpg" TargetMode="External"/><Relationship Id="rId2" Type="http://schemas.openxmlformats.org/officeDocument/2006/relationships/hyperlink" Target="http://us.123rf.com/400wm/400/400/bedolaga/brdolaga1009/bedolaga100900035/7869532-red-apple-with-green-leaf-isolated-on-whit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tma-club.ru/themes/default/cont_image/greenleaf.gif" TargetMode="External"/><Relationship Id="rId5" Type="http://schemas.openxmlformats.org/officeDocument/2006/relationships/hyperlink" Target="http://pink-apple.de/index.bmp" TargetMode="External"/><Relationship Id="rId4" Type="http://schemas.openxmlformats.org/officeDocument/2006/relationships/hyperlink" Target="http://www.neatsolutions.com/Images/Products/VWXYZ/yellow_apple_notepad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User\Desktop\Module_2%203b\03%20-%20Unit%203a%20-%20Ex.%203,%20p.%2029.mp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4176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2 </a:t>
            </a:r>
            <a:r>
              <a:rPr lang="ru-RU" sz="4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3</a:t>
            </a:r>
            <a:r>
              <a:rPr lang="en-US" sz="4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dirty="0">
              <a:ln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family_tree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2267744" y="1412776"/>
            <a:ext cx="4569371" cy="4569371"/>
          </a:xfrm>
          <a:effectLst>
            <a:softEdge rad="635000"/>
          </a:effectLst>
        </p:spPr>
      </p:pic>
      <p:sp>
        <p:nvSpPr>
          <p:cNvPr id="5" name="TextBox 4"/>
          <p:cNvSpPr txBox="1"/>
          <p:nvPr/>
        </p:nvSpPr>
        <p:spPr>
          <a:xfrm>
            <a:off x="1643042" y="1857364"/>
            <a:ext cx="6143668" cy="45858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</a:t>
            </a:r>
            <a:endParaRPr lang="en-US" sz="2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Скорова Надежда Константиновна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учитель английского языка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      ГБОУ СОШ 420 г. Москва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475" y="1700213"/>
            <a:ext cx="2305050" cy="720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My family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498FEFD-A720-49EE-B93A-76578239B2C1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Скорова Н.К. ГБОУ СОШ 420 Москва</a:t>
            </a:r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000" smtClean="0">
                <a:hlinkClick r:id="rId2"/>
              </a:rPr>
              <a:t>http://us.123rf.com/400wm/400/400/bedolaga/brdolaga1009/bedolaga100900035/7869532-red-apple-with-green-leaf-isolated-on-white.jpg</a:t>
            </a:r>
            <a:r>
              <a:rPr lang="en-US" sz="2000" smtClean="0"/>
              <a:t>  - </a:t>
            </a:r>
            <a:r>
              <a:rPr lang="ru-RU" sz="2000" smtClean="0"/>
              <a:t>красное яблоко</a:t>
            </a:r>
            <a:endParaRPr lang="en-US" sz="2000" smtClean="0"/>
          </a:p>
          <a:p>
            <a:pPr>
              <a:buFont typeface="Arial" charset="0"/>
              <a:buNone/>
            </a:pPr>
            <a:r>
              <a:rPr lang="en-US" sz="2000" smtClean="0">
                <a:hlinkClick r:id="rId3"/>
              </a:rPr>
              <a:t>http://www.rssgendalogy.com/wp-content/themes/thesis-151/rotator/family_tree.jpg</a:t>
            </a:r>
            <a:r>
              <a:rPr lang="en-US" sz="2000" smtClean="0"/>
              <a:t>  </a:t>
            </a:r>
            <a:r>
              <a:rPr lang="en-US" sz="1800" smtClean="0"/>
              <a:t>- </a:t>
            </a:r>
            <a:r>
              <a:rPr lang="ru-RU" sz="1800" smtClean="0"/>
              <a:t>семейное дерево</a:t>
            </a:r>
          </a:p>
          <a:p>
            <a:pPr>
              <a:buFont typeface="Arial" charset="0"/>
              <a:buNone/>
            </a:pPr>
            <a:r>
              <a:rPr lang="en-US" sz="2000" smtClean="0">
                <a:hlinkClick r:id="rId4"/>
              </a:rPr>
              <a:t>http://www.neatsolutions.com/Images/Products/VWXYZ/yellow_apple_notepad.jpg</a:t>
            </a:r>
            <a:r>
              <a:rPr lang="ru-RU" sz="2000" smtClean="0"/>
              <a:t> - жёлтое яблоко</a:t>
            </a:r>
          </a:p>
          <a:p>
            <a:pPr>
              <a:buFont typeface="Arial" charset="0"/>
              <a:buNone/>
            </a:pPr>
            <a:endParaRPr lang="en-US" sz="2400" smtClean="0"/>
          </a:p>
          <a:p>
            <a:pPr>
              <a:buFont typeface="Arial" charset="0"/>
              <a:buNone/>
            </a:pPr>
            <a:endParaRPr lang="ru-RU" sz="2400" smtClean="0"/>
          </a:p>
        </p:txBody>
      </p:sp>
      <p:sp>
        <p:nvSpPr>
          <p:cNvPr id="23554" name="Прямоугольник 3"/>
          <p:cNvSpPr>
            <a:spLocks noChangeArrowheads="1"/>
          </p:cNvSpPr>
          <p:nvPr/>
        </p:nvSpPr>
        <p:spPr bwMode="auto">
          <a:xfrm>
            <a:off x="684213" y="3933825"/>
            <a:ext cx="6840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  <a:hlinkClick r:id="rId5"/>
              </a:rPr>
              <a:t>http://pink-apple.de/index.bmp</a:t>
            </a:r>
            <a:r>
              <a:rPr lang="ru-RU" sz="2000">
                <a:latin typeface="Calibri" pitchFamily="34" charset="0"/>
              </a:rPr>
              <a:t> - розовое яблоко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63D56E-1432-4E0B-A1DD-9C230507B177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Скорова Н.К. ГБОУ СОШ 420 Москва</a:t>
            </a:r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8" name="TextBox 8"/>
          <p:cNvSpPr txBox="1">
            <a:spLocks noChangeArrowheads="1"/>
          </p:cNvSpPr>
          <p:nvPr/>
        </p:nvSpPr>
        <p:spPr bwMode="auto">
          <a:xfrm>
            <a:off x="684213" y="4868863"/>
            <a:ext cx="7559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7030A0"/>
                </a:solidFill>
                <a:latin typeface="Calibri" pitchFamily="34" charset="0"/>
              </a:rPr>
              <a:t>Н.И.Быкова, Д.Дули,  М.Д. Поспелова, В. Эванс Английский язык 3 класс Учебник  Просвещение 2011 г. </a:t>
            </a:r>
          </a:p>
        </p:txBody>
      </p:sp>
      <p:sp>
        <p:nvSpPr>
          <p:cNvPr id="23559" name="Прямоугольник 9"/>
          <p:cNvSpPr>
            <a:spLocks noChangeArrowheads="1"/>
          </p:cNvSpPr>
          <p:nvPr/>
        </p:nvSpPr>
        <p:spPr bwMode="auto">
          <a:xfrm>
            <a:off x="539750" y="4437063"/>
            <a:ext cx="8208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  <a:hlinkClick r:id="rId6"/>
              </a:rPr>
              <a:t>http://www.atma-club.ru/themes/default/cont_image/greenleaf.gif</a:t>
            </a:r>
            <a:r>
              <a:rPr lang="en-US" sz="2000">
                <a:latin typeface="Calibri" pitchFamily="34" charset="0"/>
              </a:rPr>
              <a:t>  </a:t>
            </a:r>
            <a:r>
              <a:rPr lang="ru-RU" sz="2000">
                <a:latin typeface="Calibri" pitchFamily="34" charset="0"/>
              </a:rPr>
              <a:t>-лист</a:t>
            </a:r>
            <a:r>
              <a:rPr lang="en-US" sz="2000">
                <a:latin typeface="Calibri" pitchFamily="34" charset="0"/>
              </a:rPr>
              <a:t> 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ep_1256716-Apple-with-a-lea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5445224"/>
            <a:ext cx="995856" cy="936104"/>
          </a:xfrm>
          <a:prstGeom prst="ellipse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3184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 на уроке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11.10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проверяем домашнее задание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знакомимся с английскими местоимениями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учимся выбирать нужное по смыслу местоимение и читать диалог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учимся рассказывать о семье от лица Майи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знакомимся с правилами чтения буквы «а» и читаем слова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учимся расспрашивать о семье и отвечать на вопросы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n>
                <a:solidFill>
                  <a:srgbClr val="00206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8B3162-2DEF-4606-8182-D55A1707B643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Скорова Н.К. ГБОУ СОШ 420 Москва</a:t>
            </a:r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0" descr="index.gif"/>
          <p:cNvPicPr>
            <a:picLocks noChangeAspect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755650" y="1700213"/>
            <a:ext cx="12954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Личные местоимения → Кто? Что?</a:t>
            </a:r>
          </a:p>
        </p:txBody>
      </p:sp>
      <p:pic>
        <p:nvPicPr>
          <p:cNvPr id="12" name="Рисунок 11" descr="red_apple-560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10000" contrast="40000"/>
          </a:blip>
          <a:stretch>
            <a:fillRect/>
          </a:stretch>
        </p:blipFill>
        <p:spPr>
          <a:xfrm rot="18292149">
            <a:off x="3881965" y="2522942"/>
            <a:ext cx="1254932" cy="1254932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7" name="Рисунок 16" descr="yellow_apple_notepad.jpg"/>
          <p:cNvPicPr>
            <a:picLocks noChangeAspect="1"/>
          </p:cNvPicPr>
          <p:nvPr/>
        </p:nvPicPr>
        <p:blipFill>
          <a:blip r:embed="rId4" cstate="print">
            <a:lum bright="20000"/>
          </a:blip>
          <a:stretch>
            <a:fillRect/>
          </a:stretch>
        </p:blipFill>
        <p:spPr>
          <a:xfrm rot="3764997">
            <a:off x="6198319" y="1797194"/>
            <a:ext cx="1395410" cy="1456080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8" name="Рисунок 17" descr="yellow_apple_notepad.jpg"/>
          <p:cNvPicPr>
            <a:picLocks noChangeAspect="1"/>
          </p:cNvPicPr>
          <p:nvPr/>
        </p:nvPicPr>
        <p:blipFill>
          <a:blip r:embed="rId4" cstate="print">
            <a:lum bright="20000"/>
          </a:blip>
          <a:stretch>
            <a:fillRect/>
          </a:stretch>
        </p:blipFill>
        <p:spPr>
          <a:xfrm rot="16467025">
            <a:off x="6882905" y="3137257"/>
            <a:ext cx="1395410" cy="1456080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9" name="Рисунок 18" descr="yellow_apple_notepad.jpg"/>
          <p:cNvPicPr>
            <a:picLocks noChangeAspect="1"/>
          </p:cNvPicPr>
          <p:nvPr/>
        </p:nvPicPr>
        <p:blipFill>
          <a:blip r:embed="rId4" cstate="print">
            <a:lum bright="20000"/>
          </a:blip>
          <a:stretch>
            <a:fillRect/>
          </a:stretch>
        </p:blipFill>
        <p:spPr>
          <a:xfrm rot="18522797">
            <a:off x="6715297" y="4731701"/>
            <a:ext cx="1395410" cy="1456080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4" name="Рисунок 13" descr="red_apple-560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10000" contrast="40000"/>
          </a:blip>
          <a:stretch>
            <a:fillRect/>
          </a:stretch>
        </p:blipFill>
        <p:spPr>
          <a:xfrm rot="19933372">
            <a:off x="4002651" y="4080305"/>
            <a:ext cx="1343943" cy="1343943"/>
          </a:xfrm>
          <a:prstGeom prst="ellipse">
            <a:avLst/>
          </a:prstGeom>
          <a:effectLst>
            <a:softEdge rad="127000"/>
          </a:effectLst>
        </p:spPr>
      </p:pic>
      <p:sp>
        <p:nvSpPr>
          <p:cNvPr id="15" name="TextBox 14"/>
          <p:cNvSpPr txBox="1"/>
          <p:nvPr/>
        </p:nvSpPr>
        <p:spPr>
          <a:xfrm>
            <a:off x="4071934" y="2714620"/>
            <a:ext cx="1643074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+mn-lt"/>
                <a:cs typeface="+mn-cs"/>
              </a:rPr>
              <a:t>  </a:t>
            </a:r>
            <a:r>
              <a:rPr lang="en-US" sz="4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+mn-lt"/>
                <a:cs typeface="+mn-cs"/>
              </a:rPr>
              <a:t>I</a:t>
            </a:r>
            <a:r>
              <a:rPr lang="en-US" sz="4800" dirty="0">
                <a:latin typeface="+mn-lt"/>
                <a:cs typeface="+mn-cs"/>
              </a:rPr>
              <a:t> </a:t>
            </a:r>
            <a:r>
              <a:rPr lang="ru-RU" sz="4800" dirty="0">
                <a:latin typeface="+mn-lt"/>
                <a:cs typeface="+mn-cs"/>
              </a:rPr>
              <a:t>  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(я)</a:t>
            </a:r>
            <a:endParaRPr lang="en-US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3313" y="4357688"/>
            <a:ext cx="26574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you</a:t>
            </a:r>
            <a:r>
              <a:rPr lang="en-US" sz="40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ты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4163" y="5013325"/>
            <a:ext cx="1289050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(Вы)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0113" y="1857375"/>
            <a:ext cx="2303462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 </a:t>
            </a:r>
            <a:r>
              <a:rPr lang="ru-RU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он)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29375" y="1916113"/>
            <a:ext cx="1887538" cy="701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we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(мы)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00875" y="3429000"/>
            <a:ext cx="21431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you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(вы)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29438" y="5000625"/>
            <a:ext cx="22145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they</a:t>
            </a:r>
            <a:r>
              <a:rPr lang="en-US" sz="4000" dirty="0">
                <a:latin typeface="+mn-lt"/>
                <a:cs typeface="+mn-cs"/>
              </a:rPr>
              <a:t>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они)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4213" y="6021388"/>
            <a:ext cx="18716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 л. ед.ч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56100" y="5949950"/>
            <a:ext cx="1871663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 л. ед.ч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3938" y="1557338"/>
            <a:ext cx="18716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 л. ед.ч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88125" y="6021388"/>
            <a:ext cx="21605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 л. мн.ч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6403" name="Рисунок 31" descr="index.gif"/>
          <p:cNvPicPr>
            <a:picLocks noChangeAspect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684213" y="3213100"/>
            <a:ext cx="12954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971550" y="3500438"/>
            <a:ext cx="2520950" cy="76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4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She</a:t>
            </a:r>
            <a:r>
              <a:rPr lang="ru-RU" sz="4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2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(она)</a:t>
            </a:r>
            <a:endParaRPr lang="ru-RU" sz="440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6405" name="Рисунок 33" descr="index.gif"/>
          <p:cNvPicPr>
            <a:picLocks noChangeAspect="1"/>
          </p:cNvPicPr>
          <p:nvPr/>
        </p:nvPicPr>
        <p:blipFill>
          <a:blip r:embed="rId2">
            <a:lum bright="40000" contrast="-40000"/>
          </a:blip>
          <a:srcRect/>
          <a:stretch>
            <a:fillRect/>
          </a:stretch>
        </p:blipFill>
        <p:spPr bwMode="auto">
          <a:xfrm>
            <a:off x="684213" y="4868863"/>
            <a:ext cx="12954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1187450" y="5157788"/>
            <a:ext cx="1714500" cy="76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it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(оно)</a:t>
            </a:r>
            <a:endParaRPr lang="ru-RU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Дата 3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856A669-E386-46E0-952C-7051F9058B81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37" name="Нижний колонтитул 36"/>
          <p:cNvSpPr>
            <a:spLocks noGrp="1"/>
          </p:cNvSpPr>
          <p:nvPr>
            <p:ph type="ftr" sz="quarter" idx="11"/>
          </p:nvPr>
        </p:nvSpPr>
        <p:spPr>
          <a:xfrm>
            <a:off x="2916238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/>
              <a:t>Скорова Н.К. ГБОУ СОШ 420 Москва</a:t>
            </a:r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Притяжательные местоимения →Чей? Чья? Чьё?</a:t>
            </a:r>
          </a:p>
        </p:txBody>
      </p:sp>
      <p:pic>
        <p:nvPicPr>
          <p:cNvPr id="17411" name="Рисунок 2" descr="leafB.png"/>
          <p:cNvPicPr>
            <a:picLocks noChangeAspect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000125" y="1357313"/>
            <a:ext cx="1214438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3" descr="leafB.png"/>
          <p:cNvPicPr>
            <a:picLocks noChangeAspect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3857625" y="3571875"/>
            <a:ext cx="1500188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11" descr="leafB.png"/>
          <p:cNvPicPr>
            <a:picLocks noChangeAspect="1"/>
          </p:cNvPicPr>
          <p:nvPr/>
        </p:nvPicPr>
        <p:blipFill>
          <a:blip r:embed="rId4">
            <a:lum bright="30000"/>
          </a:blip>
          <a:srcRect/>
          <a:stretch>
            <a:fillRect/>
          </a:stretch>
        </p:blipFill>
        <p:spPr bwMode="auto">
          <a:xfrm rot="-9460681">
            <a:off x="3813175" y="1522413"/>
            <a:ext cx="116205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12" descr="leafB.png"/>
          <p:cNvPicPr>
            <a:picLocks noChangeAspect="1"/>
          </p:cNvPicPr>
          <p:nvPr/>
        </p:nvPicPr>
        <p:blipFill>
          <a:blip r:embed="rId5">
            <a:lum bright="30000"/>
          </a:blip>
          <a:srcRect/>
          <a:stretch>
            <a:fillRect/>
          </a:stretch>
        </p:blipFill>
        <p:spPr bwMode="auto">
          <a:xfrm>
            <a:off x="974725" y="3311525"/>
            <a:ext cx="1500188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leafB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 rot="3501756" flipH="1">
            <a:off x="6786578" y="2928934"/>
            <a:ext cx="1162905" cy="1500198"/>
          </a:xfrm>
          <a:prstGeom prst="rect">
            <a:avLst/>
          </a:prstGeom>
        </p:spPr>
      </p:pic>
      <p:pic>
        <p:nvPicPr>
          <p:cNvPr id="15" name="Рисунок 14" descr="leafB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>
            <a:off x="6357950" y="1428736"/>
            <a:ext cx="1162905" cy="1500198"/>
          </a:xfrm>
          <a:prstGeom prst="rect">
            <a:avLst/>
          </a:prstGeom>
        </p:spPr>
      </p:pic>
      <p:pic>
        <p:nvPicPr>
          <p:cNvPr id="17417" name="Рисунок 15" descr="leafB.png"/>
          <p:cNvPicPr>
            <a:picLocks noChangeAspect="1"/>
          </p:cNvPicPr>
          <p:nvPr/>
        </p:nvPicPr>
        <p:blipFill>
          <a:blip r:embed="rId4">
            <a:lum bright="30000"/>
          </a:blip>
          <a:srcRect/>
          <a:stretch>
            <a:fillRect/>
          </a:stretch>
        </p:blipFill>
        <p:spPr bwMode="auto">
          <a:xfrm rot="17053609" flipH="1">
            <a:off x="1500188" y="4857750"/>
            <a:ext cx="116363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leafB.pn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 rot="19346907">
            <a:off x="6715140" y="4714884"/>
            <a:ext cx="1162905" cy="150019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000500" y="1857375"/>
            <a:ext cx="2000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my 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(мой)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4300" y="3933825"/>
            <a:ext cx="2519363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your 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твой)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71938" y="3286125"/>
            <a:ext cx="2714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(Ваш)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43000" y="1714500"/>
            <a:ext cx="20605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his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(его)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4438" y="3429000"/>
            <a:ext cx="20716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her </a:t>
            </a: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(её)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57375" y="5143500"/>
            <a:ext cx="27146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its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его, её)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29375" y="1785938"/>
            <a:ext cx="23193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our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(наш)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86563" y="3286125"/>
            <a:ext cx="1714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your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58125" y="3643313"/>
            <a:ext cx="12858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(ваш)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43688" y="5143500"/>
            <a:ext cx="22145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their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(их)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Дата 3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239533D-D28A-4572-B7EC-F5FD536CD4A0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Скорова Н.К. ГБОУ СОШ 420 Москва</a:t>
            </a:r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leafB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 rot="324509">
            <a:off x="6371813" y="4203197"/>
            <a:ext cx="1222809" cy="1577476"/>
          </a:xfrm>
          <a:prstGeom prst="rect">
            <a:avLst/>
          </a:prstGeom>
        </p:spPr>
      </p:pic>
      <p:pic>
        <p:nvPicPr>
          <p:cNvPr id="22" name="Рисунок 21" descr="leafB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 rot="1880258">
            <a:off x="7654102" y="2411694"/>
            <a:ext cx="1369209" cy="1457340"/>
          </a:xfrm>
          <a:prstGeom prst="rect">
            <a:avLst/>
          </a:prstGeom>
        </p:spPr>
      </p:pic>
      <p:pic>
        <p:nvPicPr>
          <p:cNvPr id="23" name="Рисунок 22" descr="leafB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30000"/>
          </a:blip>
          <a:stretch>
            <a:fillRect/>
          </a:stretch>
        </p:blipFill>
        <p:spPr>
          <a:xfrm rot="4696938">
            <a:off x="6621147" y="1098640"/>
            <a:ext cx="1067873" cy="1377602"/>
          </a:xfrm>
          <a:prstGeom prst="rect">
            <a:avLst/>
          </a:prstGeom>
        </p:spPr>
      </p:pic>
      <p:pic>
        <p:nvPicPr>
          <p:cNvPr id="18436" name="Рисунок 20" descr="leafB.png"/>
          <p:cNvPicPr>
            <a:picLocks noChangeAspect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 rot="4403375">
            <a:off x="4401344" y="1575594"/>
            <a:ext cx="1000125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25" descr="leafB.png"/>
          <p:cNvPicPr>
            <a:picLocks noChangeAspect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 rot="4081922">
            <a:off x="4586288" y="3363913"/>
            <a:ext cx="1312862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15" descr="leafB.png"/>
          <p:cNvPicPr>
            <a:picLocks noChangeAspect="1"/>
          </p:cNvPicPr>
          <p:nvPr/>
        </p:nvPicPr>
        <p:blipFill>
          <a:blip r:embed="rId2">
            <a:lum bright="30000" contrast="30000"/>
          </a:blip>
          <a:srcRect/>
          <a:stretch>
            <a:fillRect/>
          </a:stretch>
        </p:blipFill>
        <p:spPr bwMode="auto">
          <a:xfrm rot="4692717">
            <a:off x="2040732" y="2248694"/>
            <a:ext cx="1189037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Рисунок 19" descr="leafB.png"/>
          <p:cNvPicPr>
            <a:picLocks noChangeAspect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 rot="1351966">
            <a:off x="219075" y="1490663"/>
            <a:ext cx="105251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red_apple-560.jpg"/>
          <p:cNvPicPr>
            <a:picLocks noChangeAspect="1"/>
          </p:cNvPicPr>
          <p:nvPr/>
        </p:nvPicPr>
        <p:blipFill>
          <a:blip r:embed="rId3" cstate="print">
            <a:lum bright="40000" contrast="-40000"/>
          </a:blip>
          <a:stretch>
            <a:fillRect/>
          </a:stretch>
        </p:blipFill>
        <p:spPr>
          <a:xfrm rot="638722">
            <a:off x="1360240" y="3217634"/>
            <a:ext cx="1432021" cy="1432021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1" name="Рисунок 10" descr="red_apple-560.jpg"/>
          <p:cNvPicPr>
            <a:picLocks noChangeAspect="1"/>
          </p:cNvPicPr>
          <p:nvPr/>
        </p:nvPicPr>
        <p:blipFill>
          <a:blip r:embed="rId3" cstate="print">
            <a:lum bright="20000"/>
          </a:blip>
          <a:stretch>
            <a:fillRect/>
          </a:stretch>
        </p:blipFill>
        <p:spPr>
          <a:xfrm>
            <a:off x="3995936" y="4509120"/>
            <a:ext cx="1432021" cy="1432021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2" name="Рисунок 11" descr="red_apple-560.jpg"/>
          <p:cNvPicPr>
            <a:picLocks noChangeAspect="1"/>
          </p:cNvPicPr>
          <p:nvPr/>
        </p:nvPicPr>
        <p:blipFill>
          <a:blip r:embed="rId4" cstate="print">
            <a:lum bright="20000"/>
          </a:blip>
          <a:stretch>
            <a:fillRect/>
          </a:stretch>
        </p:blipFill>
        <p:spPr>
          <a:xfrm rot="20705362">
            <a:off x="3853685" y="2494663"/>
            <a:ext cx="1303712" cy="1303712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3" name="Рисунок 12" descr="red_apple-560.jpg"/>
          <p:cNvPicPr>
            <a:picLocks noChangeAspect="1"/>
          </p:cNvPicPr>
          <p:nvPr/>
        </p:nvPicPr>
        <p:blipFill>
          <a:blip r:embed="rId3" cstate="print">
            <a:lum bright="40000" contrast="-40000"/>
          </a:blip>
          <a:stretch>
            <a:fillRect/>
          </a:stretch>
        </p:blipFill>
        <p:spPr>
          <a:xfrm rot="1988691">
            <a:off x="917893" y="5150995"/>
            <a:ext cx="1432021" cy="1432021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7" name="Рисунок 16" descr="yellow_apple_notep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685384">
            <a:off x="6224927" y="1838410"/>
            <a:ext cx="1395410" cy="1456080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8" name="Рисунок 17" descr="yellow_apple_notep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281089">
            <a:off x="7448224" y="3488222"/>
            <a:ext cx="1395410" cy="1456080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9" name="Рисунок 18" descr="yellow_apple_notep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8522797">
            <a:off x="7236190" y="5130218"/>
            <a:ext cx="1395410" cy="1456080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18447" name="Рисунок 14" descr="leafB.png"/>
          <p:cNvPicPr>
            <a:picLocks noChangeAspect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1000125" y="4357688"/>
            <a:ext cx="968375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1643063" y="3500438"/>
            <a:ext cx="10001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she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57313" y="5500688"/>
            <a:ext cx="7858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it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6100" y="2781300"/>
            <a:ext cx="5715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11638" y="4868863"/>
            <a:ext cx="12160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you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16688" y="2205038"/>
            <a:ext cx="13573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we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96188" y="3933825"/>
            <a:ext cx="1214437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you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29500" y="5500688"/>
            <a:ext cx="1285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they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27538" y="1773238"/>
            <a:ext cx="10715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my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3438" y="3789363"/>
            <a:ext cx="1285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your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0825" y="1773238"/>
            <a:ext cx="1143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his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143125" y="2500313"/>
            <a:ext cx="1071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her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71563" y="4643438"/>
            <a:ext cx="857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its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 rot="21440580">
            <a:off x="6532563" y="1220788"/>
            <a:ext cx="10715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our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43813" y="2781300"/>
            <a:ext cx="11763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your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00788" y="4652963"/>
            <a:ext cx="14287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their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7" name="Рисунок 46" descr="red_apple-560.jpg"/>
          <p:cNvPicPr>
            <a:picLocks noChangeAspect="1"/>
          </p:cNvPicPr>
          <p:nvPr/>
        </p:nvPicPr>
        <p:blipFill>
          <a:blip r:embed="rId4" cstate="print">
            <a:lum bright="40000" contrast="-40000"/>
          </a:blip>
          <a:stretch>
            <a:fillRect/>
          </a:stretch>
        </p:blipFill>
        <p:spPr>
          <a:xfrm rot="20126965">
            <a:off x="216999" y="2493871"/>
            <a:ext cx="1335002" cy="1335002"/>
          </a:xfrm>
          <a:prstGeom prst="ellipse">
            <a:avLst/>
          </a:prstGeom>
          <a:effectLst>
            <a:softEdge rad="127000"/>
          </a:effectLst>
        </p:spPr>
      </p:pic>
      <p:sp>
        <p:nvSpPr>
          <p:cNvPr id="48" name="TextBox 47"/>
          <p:cNvSpPr txBox="1"/>
          <p:nvPr/>
        </p:nvSpPr>
        <p:spPr>
          <a:xfrm>
            <a:off x="539750" y="2781300"/>
            <a:ext cx="10001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188913"/>
            <a:ext cx="9144000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Личные и Притяжательные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местоимения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8" name="Дата 3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1D47135-889A-4387-BDE6-5416C4090F0A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50" name="Нижний колонтитул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Скорова Н.К. ГБОУ СОШ 420 Москва</a:t>
            </a:r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58272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 диалог и выбери нужные по смыслу притяжательные местоимения.</a:t>
            </a: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ln>
                <a:solidFill>
                  <a:srgbClr val="00206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16113"/>
            <a:ext cx="8229600" cy="39830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this?          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..... .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…. 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..... name?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.......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зовут?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Who’s this?            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this.....?               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…….?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she?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она?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they?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они?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" name="Рисунок 3" descr="dep_1256716-Apple-with-a-lea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72" y="5533564"/>
            <a:ext cx="1150587" cy="1081551"/>
          </a:xfrm>
          <a:prstGeom prst="ellipse">
            <a:avLst/>
          </a:prstGeom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3924300" y="1412875"/>
            <a:ext cx="1223963" cy="584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1 (28)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813" y="5876925"/>
            <a:ext cx="56880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1)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2)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his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3)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your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4)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5)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Their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2C9F4DC-A77A-4EBC-9036-3F5EBC707A60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Скорова Н.К. ГБОУ СОШ 420 Москва</a:t>
            </a:r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3563938" y="1557338"/>
            <a:ext cx="1368425" cy="584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2</a:t>
            </a:r>
            <a:r>
              <a:rPr lang="ru-RU" sz="3200" dirty="0" smtClean="0">
                <a:solidFill>
                  <a:schemeClr val="bg1"/>
                </a:solidFill>
              </a:rPr>
              <a:t> (28)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6013" y="2636838"/>
            <a:ext cx="66960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This is my __________ _ _ _  name is Stella</a:t>
            </a:r>
            <a:r>
              <a:rPr lang="en-US" sz="2800" dirty="0">
                <a:solidFill>
                  <a:srgbClr val="002060"/>
                </a:solidFill>
                <a:latin typeface="+mn-lt"/>
                <a:cs typeface="+mn-cs"/>
              </a:rPr>
              <a:t>.</a:t>
            </a:r>
            <a:endParaRPr lang="ru-RU" sz="28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2988" y="3213100"/>
            <a:ext cx="77406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This is my __________ _ _ _  name is Winston.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2988" y="3789363"/>
            <a:ext cx="788511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This is my __________ _ _ _  name is Anita.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2988" y="4365625"/>
            <a:ext cx="669766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This is my __________ _ _ _  name is Errol.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6013" y="4941888"/>
            <a:ext cx="669607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This is my __________ _ _ _  name is Simon.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2988" y="5516563"/>
            <a:ext cx="73453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This is my __________ _ _ _  name is Bubbles.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213" y="2636838"/>
            <a:ext cx="12604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mum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3" y="2636838"/>
            <a:ext cx="863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her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3213" y="3213100"/>
            <a:ext cx="12604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dad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7538" y="3213100"/>
            <a:ext cx="8651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his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7313" y="3789363"/>
            <a:ext cx="16573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grandma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6100" y="3789363"/>
            <a:ext cx="8636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her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27313" y="4365625"/>
            <a:ext cx="165735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grandpa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27538" y="4365625"/>
            <a:ext cx="865187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his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71775" y="4941888"/>
            <a:ext cx="143986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brother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6100" y="4941888"/>
            <a:ext cx="8636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his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213" y="5516563"/>
            <a:ext cx="13684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pet fish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7538" y="5516563"/>
            <a:ext cx="7921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its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" name="Дата 2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D9E2725-228C-4766-854F-1E1FD6034AFF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Скорова Н.К. ГБОУ СОШ 420 Москва</a:t>
            </a:r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50825" y="476250"/>
            <a:ext cx="88931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Расскажи о семье от имени Майи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 конце слова немая «</a:t>
            </a:r>
            <a:r>
              <a:rPr lang="ru-RU" smtClean="0">
                <a:solidFill>
                  <a:srgbClr val="C00000"/>
                </a:solidFill>
              </a:rPr>
              <a:t>е</a:t>
            </a:r>
            <a:r>
              <a:rPr lang="ru-RU" smtClean="0"/>
              <a:t>»</a:t>
            </a:r>
            <a:endParaRPr lang="en-US" smtClean="0"/>
          </a:p>
          <a:p>
            <a:r>
              <a:rPr lang="ru-RU" smtClean="0"/>
              <a:t>или</a:t>
            </a:r>
            <a:r>
              <a:rPr lang="ru-RU" smtClean="0">
                <a:solidFill>
                  <a:srgbClr val="FF0000"/>
                </a:solidFill>
              </a:rPr>
              <a:t> гласная</a:t>
            </a:r>
          </a:p>
        </p:txBody>
      </p:sp>
      <p:pic>
        <p:nvPicPr>
          <p:cNvPr id="16" name="03 - Unit 3a - Ex. 3, p. 29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5364163" y="2420938"/>
            <a:ext cx="304800" cy="304800"/>
          </a:xfrm>
        </p:spPr>
      </p:pic>
      <p:sp>
        <p:nvSpPr>
          <p:cNvPr id="21507" name="Текст 12"/>
          <p:cNvSpPr>
            <a:spLocks noGrp="1"/>
          </p:cNvSpPr>
          <p:nvPr>
            <p:ph type="body" sz="quarter" idx="3"/>
          </p:nvPr>
        </p:nvSpPr>
        <p:spPr>
          <a:xfrm>
            <a:off x="5435600" y="1268413"/>
            <a:ext cx="4041775" cy="639762"/>
          </a:xfrm>
        </p:spPr>
        <p:txBody>
          <a:bodyPr/>
          <a:lstStyle/>
          <a:p>
            <a:r>
              <a:rPr lang="ru-RU" smtClean="0"/>
              <a:t>«</a:t>
            </a:r>
            <a:r>
              <a:rPr lang="ru-RU" smtClean="0">
                <a:solidFill>
                  <a:srgbClr val="FF0000"/>
                </a:solidFill>
              </a:rPr>
              <a:t>а</a:t>
            </a:r>
            <a:r>
              <a:rPr lang="ru-RU" smtClean="0"/>
              <a:t>» между двух согласных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179388" y="3429000"/>
            <a:ext cx="4041775" cy="2952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name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cake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late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table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baby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288" y="188913"/>
            <a:ext cx="813752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2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                        Буква «</a:t>
            </a:r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Аа</a:t>
            </a:r>
            <a:r>
              <a:rPr lang="ru-RU" sz="32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» читается</a:t>
            </a:r>
          </a:p>
          <a:p>
            <a:r>
              <a:rPr lang="ru-RU" sz="320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в открытом слоге </a:t>
            </a: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[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eɪ</a:t>
            </a: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] </a:t>
            </a: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           </a:t>
            </a:r>
            <a:r>
              <a:rPr lang="ru-RU" sz="320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в закрытом </a:t>
            </a: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[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ᴂ</a:t>
            </a: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]</a:t>
            </a:r>
            <a:endParaRPr lang="ru-RU" sz="320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4300" y="2276475"/>
            <a:ext cx="1223963" cy="5857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3 (29)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4300" y="3573463"/>
            <a:ext cx="1223963" cy="584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4</a:t>
            </a:r>
            <a:r>
              <a:rPr lang="ru-RU" sz="3200" dirty="0">
                <a:solidFill>
                  <a:schemeClr val="bg1"/>
                </a:solidFill>
              </a:rPr>
              <a:t> (29)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7" name="Содержимое 8"/>
          <p:cNvSpPr txBox="1">
            <a:spLocks/>
          </p:cNvSpPr>
          <p:nvPr/>
        </p:nvSpPr>
        <p:spPr>
          <a:xfrm>
            <a:off x="5102225" y="3500438"/>
            <a:ext cx="4041775" cy="29527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flag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lamp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bag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grandma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nanny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+mn-lt"/>
              <a:cs typeface="+mn-cs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4C5DB0-9526-4BE1-8084-27971E27E917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Скорова Н.К. ГБОУ СОШ 420 Москва</a:t>
            </a:r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36540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9" grpId="0" build="p"/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Hometask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Учебник: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(29)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принести семейную фотографию (рисунок) и научиться беседовать о своей семье</a:t>
            </a:r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 тетрадь: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2,3(15)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Словарь: записать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местоимения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выучить </a:t>
            </a:r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5013176"/>
            <a:ext cx="590465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perspectiveContrastingRightFacing"/>
              <a:lightRig rig="threePt" dir="t"/>
            </a:scene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</a:t>
            </a:r>
            <a:r>
              <a:rPr lang="en-US" sz="6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</a:t>
            </a:r>
            <a:r>
              <a:rPr lang="en-US" sz="6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en-US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 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6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</a:t>
            </a:r>
            <a:r>
              <a:rPr lang="en-US" sz="66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en-US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6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y</a:t>
            </a:r>
            <a:r>
              <a:rPr lang="en-US" sz="6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</a:t>
            </a:r>
            <a:r>
              <a:rPr lang="en-US" sz="6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</a:t>
            </a:r>
            <a:r>
              <a:rPr lang="en-US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ECA02C6-2901-4D21-9521-A68EE26C8F8E}" type="datetime1">
              <a:rPr lang="ru-RU"/>
              <a:pPr>
                <a:defRPr/>
              </a:pPr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Скорова Н.К. ГБОУ СОШ 420 Москва</a:t>
            </a:r>
            <a:endParaRPr lang="ru-RU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</TotalTime>
  <Words>334</Words>
  <Application>Microsoft Office PowerPoint</Application>
  <PresentationFormat>Экран (4:3)</PresentationFormat>
  <Paragraphs>126</Paragraphs>
  <Slides>10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Calibri</vt:lpstr>
      <vt:lpstr>Arial</vt:lpstr>
      <vt:lpstr>Тема Office</vt:lpstr>
      <vt:lpstr>Слайд 1</vt:lpstr>
      <vt:lpstr>Слайд 2</vt:lpstr>
      <vt:lpstr>Личные местоимения → Кто? Что?</vt:lpstr>
      <vt:lpstr> Притяжательные местоимения →Чей? Чья? Чьё?</vt:lpstr>
      <vt:lpstr>Слайд 5</vt:lpstr>
      <vt:lpstr>Слайд 6</vt:lpstr>
      <vt:lpstr>2 (28)</vt:lpstr>
      <vt:lpstr>Слайд 8</vt:lpstr>
      <vt:lpstr>Hometask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Андрей</cp:lastModifiedBy>
  <cp:revision>85</cp:revision>
  <dcterms:created xsi:type="dcterms:W3CDTF">2011-10-18T07:50:01Z</dcterms:created>
  <dcterms:modified xsi:type="dcterms:W3CDTF">2015-02-09T12:57:03Z</dcterms:modified>
</cp:coreProperties>
</file>