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571612"/>
            <a:ext cx="6715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7030A0"/>
                </a:solidFill>
                <a:latin typeface="Arial Black" pitchFamily="34" charset="0"/>
                <a:ea typeface="Batang" pitchFamily="18" charset="-127"/>
              </a:rPr>
              <a:t>ЕДИНИЦЫ  ПЛОЩАДИ</a:t>
            </a:r>
            <a:endParaRPr lang="ru-RU" sz="6000" b="1" i="1" dirty="0">
              <a:solidFill>
                <a:srgbClr val="7030A0"/>
              </a:solidFill>
              <a:latin typeface="Arial Black" pitchFamily="34" charset="0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5572140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МАТЕМАТИКА, 3 КЛАСС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УМК «ГАРМОНИЯ»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МАРЧЕНКО Е.В.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143380"/>
            <a:ext cx="2357454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143768" y="357166"/>
            <a:ext cx="1643074" cy="161278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кал\Pictures\картинки\Анимация\мальчишки\mensen_jongen_kniktschrijf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072074"/>
            <a:ext cx="800101" cy="1229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cap="all" dirty="0" smtClean="0">
                <a:ln w="9000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УСТНЫЙ   СЧЁТ</a:t>
            </a:r>
            <a:endParaRPr lang="ru-RU" sz="6600" b="1" cap="all" dirty="0">
              <a:ln w="9000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4071942"/>
            <a:ext cx="2857520" cy="135732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6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71736" y="1500174"/>
            <a:ext cx="1714512" cy="164307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2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57158" y="1500174"/>
            <a:ext cx="1643074" cy="1214446"/>
          </a:xfrm>
          <a:prstGeom prst="triangl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1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Блок-схема: данные 6"/>
          <p:cNvSpPr/>
          <p:nvPr/>
        </p:nvSpPr>
        <p:spPr>
          <a:xfrm>
            <a:off x="5929322" y="1714488"/>
            <a:ext cx="2071702" cy="1428760"/>
          </a:xfrm>
          <a:prstGeom prst="flowChartInputOutpu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3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3500438"/>
            <a:ext cx="1714512" cy="13430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5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785786" y="3500438"/>
            <a:ext cx="1643074" cy="1414466"/>
          </a:xfrm>
          <a:prstGeom prst="hex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4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2643174" y="4929198"/>
            <a:ext cx="1785950" cy="1428736"/>
          </a:xfrm>
          <a:prstGeom prst="rtTriangl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7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0"/>
            <a:ext cx="792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РЕШИ ПРИМЕРЫ: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000108"/>
            <a:ext cx="75724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25:5-(3·1)</a:t>
            </a:r>
          </a:p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6·6+8·8</a:t>
            </a:r>
          </a:p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24:6-4:1</a:t>
            </a:r>
          </a:p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10·10-10·9</a:t>
            </a:r>
          </a:p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(60+20):10+20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5072074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solidFill>
                  <a:srgbClr val="C00000"/>
                </a:solidFill>
              </a:rPr>
              <a:t>ПРОВЕРЬ СЕБЯ:</a:t>
            </a:r>
          </a:p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2, 100, 0, 10, 28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214290"/>
            <a:ext cx="56396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РЕШИ ЗАДАЧИ:</a:t>
            </a:r>
            <a:endParaRPr lang="ru-RU" sz="5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2984"/>
            <a:ext cx="93583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1.  К РЕКЕ ПОДОШЛИ 48 ТУРИСТОВ. ЛОДКА ВМЕЩАЕТ 6 ЧЕЛОВЕК. СКОЛЬКО ПОТРЕБУЕТСЯ ЛОДОК, ЧТОБЫ ПЕРЕВЕЗТИ ТУРИСТОВ? СКОЛЬКО РЕЙСОВ ДОЛЖНА СДЕЛАТЬ ОДНА ЛОДКА?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357694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2.  ИЗ 24 М СИТЦА МОЖНО СШИТЬ 8 НАВОЛОЧЕК. СКОЛЬКО ТАКИХ НАВОЛОЧЕК МОЖНО СШИТЬ ИЗ 15М СИТЦА?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 rot="5400000">
            <a:off x="821505" y="1964521"/>
            <a:ext cx="1914532" cy="2986102"/>
            <a:chOff x="357158" y="2000240"/>
            <a:chExt cx="1914532" cy="2986102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57158" y="2000240"/>
              <a:ext cx="914400" cy="985838"/>
              <a:chOff x="357158" y="2000240"/>
              <a:chExt cx="914400" cy="985838"/>
            </a:xfrm>
          </p:grpSpPr>
          <p:sp>
            <p:nvSpPr>
              <p:cNvPr id="4" name="Прямоугольный треугольник 3"/>
              <p:cNvSpPr/>
              <p:nvPr/>
            </p:nvSpPr>
            <p:spPr>
              <a:xfrm rot="10800000">
                <a:off x="357158" y="2000240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ый треугольник 4"/>
              <p:cNvSpPr/>
              <p:nvPr/>
            </p:nvSpPr>
            <p:spPr>
              <a:xfrm>
                <a:off x="357158" y="2071678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357158" y="3000372"/>
              <a:ext cx="914400" cy="985838"/>
              <a:chOff x="357158" y="2000240"/>
              <a:chExt cx="914400" cy="985838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rot="10800000">
                <a:off x="357158" y="2000240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ый треугольник 8"/>
              <p:cNvSpPr/>
              <p:nvPr/>
            </p:nvSpPr>
            <p:spPr>
              <a:xfrm>
                <a:off x="357158" y="2071678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357158" y="4000504"/>
              <a:ext cx="914400" cy="985838"/>
              <a:chOff x="357158" y="2000240"/>
              <a:chExt cx="914400" cy="985838"/>
            </a:xfrm>
          </p:grpSpPr>
          <p:sp>
            <p:nvSpPr>
              <p:cNvPr id="11" name="Прямоугольный треугольник 10"/>
              <p:cNvSpPr/>
              <p:nvPr/>
            </p:nvSpPr>
            <p:spPr>
              <a:xfrm rot="10800000">
                <a:off x="357158" y="2000240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>
                <a:off x="357158" y="2071678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1357290" y="2000240"/>
              <a:ext cx="914400" cy="985838"/>
              <a:chOff x="357158" y="2000240"/>
              <a:chExt cx="914400" cy="985838"/>
            </a:xfrm>
          </p:grpSpPr>
          <p:sp>
            <p:nvSpPr>
              <p:cNvPr id="14" name="Прямоугольный треугольник 13"/>
              <p:cNvSpPr/>
              <p:nvPr/>
            </p:nvSpPr>
            <p:spPr>
              <a:xfrm rot="10800000">
                <a:off x="357158" y="2000240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/>
              <p:cNvSpPr/>
              <p:nvPr/>
            </p:nvSpPr>
            <p:spPr>
              <a:xfrm>
                <a:off x="357158" y="2071678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1357290" y="3000372"/>
              <a:ext cx="914400" cy="985838"/>
              <a:chOff x="357158" y="2000240"/>
              <a:chExt cx="914400" cy="985838"/>
            </a:xfrm>
          </p:grpSpPr>
          <p:sp>
            <p:nvSpPr>
              <p:cNvPr id="17" name="Прямоугольный треугольник 16"/>
              <p:cNvSpPr/>
              <p:nvPr/>
            </p:nvSpPr>
            <p:spPr>
              <a:xfrm rot="10800000">
                <a:off x="357158" y="2000240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ый треугольник 17"/>
              <p:cNvSpPr/>
              <p:nvPr/>
            </p:nvSpPr>
            <p:spPr>
              <a:xfrm>
                <a:off x="357158" y="2071678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1357290" y="4000504"/>
              <a:ext cx="914400" cy="985838"/>
              <a:chOff x="357158" y="2000240"/>
              <a:chExt cx="914400" cy="985838"/>
            </a:xfrm>
          </p:grpSpPr>
          <p:sp>
            <p:nvSpPr>
              <p:cNvPr id="20" name="Прямоугольный треугольник 19"/>
              <p:cNvSpPr/>
              <p:nvPr/>
            </p:nvSpPr>
            <p:spPr>
              <a:xfrm rot="10800000">
                <a:off x="357158" y="2000240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рямоугольный треугольник 20"/>
              <p:cNvSpPr/>
              <p:nvPr/>
            </p:nvSpPr>
            <p:spPr>
              <a:xfrm>
                <a:off x="357158" y="2071678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0" name="Группа 29"/>
          <p:cNvGrpSpPr/>
          <p:nvPr/>
        </p:nvGrpSpPr>
        <p:grpSpPr>
          <a:xfrm rot="5400000">
            <a:off x="5286380" y="2500306"/>
            <a:ext cx="914400" cy="2057408"/>
            <a:chOff x="4714876" y="2000240"/>
            <a:chExt cx="914400" cy="2057408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4714876" y="2000240"/>
              <a:ext cx="914400" cy="985838"/>
              <a:chOff x="357158" y="2000240"/>
              <a:chExt cx="914400" cy="985838"/>
            </a:xfrm>
          </p:grpSpPr>
          <p:sp>
            <p:nvSpPr>
              <p:cNvPr id="23" name="Прямоугольный треугольник 22"/>
              <p:cNvSpPr/>
              <p:nvPr/>
            </p:nvSpPr>
            <p:spPr>
              <a:xfrm rot="10800000">
                <a:off x="357158" y="2000240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>
                <a:off x="357158" y="2071678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4714876" y="3071810"/>
              <a:ext cx="914400" cy="985838"/>
              <a:chOff x="357158" y="2000240"/>
              <a:chExt cx="914400" cy="985838"/>
            </a:xfrm>
          </p:grpSpPr>
          <p:sp>
            <p:nvSpPr>
              <p:cNvPr id="26" name="Прямоугольный треугольник 25"/>
              <p:cNvSpPr/>
              <p:nvPr/>
            </p:nvSpPr>
            <p:spPr>
              <a:xfrm rot="10800000">
                <a:off x="357158" y="2000240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рямоугольный треугольник 26"/>
              <p:cNvSpPr/>
              <p:nvPr/>
            </p:nvSpPr>
            <p:spPr>
              <a:xfrm>
                <a:off x="357158" y="2071678"/>
                <a:ext cx="914400" cy="914400"/>
              </a:xfrm>
              <a:prstGeom prst="rtTriangle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785918" y="0"/>
            <a:ext cx="59137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ВО СКОЛЬКО РАЗ ПЛОЩАДЬ 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ЛЕВОГО  ПРЯМОУГОЛЬНИКА 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БОЛЬШЕ ПЛОЩАДИ 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ПРАВОГО МНОГОУГОЛЬНИКА?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3042" y="4786322"/>
            <a:ext cx="59281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ВЫБЕРИ  ВЕРНОЕ РАВНСТВО: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6:2=3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12:4=3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1428728" y="2000240"/>
            <a:ext cx="6057936" cy="1914532"/>
            <a:chOff x="500034" y="2143116"/>
            <a:chExt cx="6057936" cy="1914532"/>
          </a:xfrm>
        </p:grpSpPr>
        <p:grpSp>
          <p:nvGrpSpPr>
            <p:cNvPr id="4" name="Группа 3"/>
            <p:cNvGrpSpPr/>
            <p:nvPr/>
          </p:nvGrpSpPr>
          <p:grpSpPr>
            <a:xfrm rot="5400000">
              <a:off x="1035819" y="1607331"/>
              <a:ext cx="1914532" cy="2986102"/>
              <a:chOff x="357158" y="2000240"/>
              <a:chExt cx="1914532" cy="2986102"/>
            </a:xfrm>
          </p:grpSpPr>
          <p:grpSp>
            <p:nvGrpSpPr>
              <p:cNvPr id="5" name="Группа 5"/>
              <p:cNvGrpSpPr/>
              <p:nvPr/>
            </p:nvGrpSpPr>
            <p:grpSpPr>
              <a:xfrm>
                <a:off x="357158" y="2000240"/>
                <a:ext cx="914400" cy="985838"/>
                <a:chOff x="357158" y="2000240"/>
                <a:chExt cx="914400" cy="985838"/>
              </a:xfrm>
            </p:grpSpPr>
            <p:sp>
              <p:nvSpPr>
                <p:cNvPr id="21" name="Прямоугольный треугольник 3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Прямоугольный треугольник 4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" name="Группа 6"/>
              <p:cNvGrpSpPr/>
              <p:nvPr/>
            </p:nvGrpSpPr>
            <p:grpSpPr>
              <a:xfrm>
                <a:off x="357158" y="3000372"/>
                <a:ext cx="914400" cy="985838"/>
                <a:chOff x="357158" y="2000240"/>
                <a:chExt cx="914400" cy="985838"/>
              </a:xfrm>
            </p:grpSpPr>
            <p:sp>
              <p:nvSpPr>
                <p:cNvPr id="19" name="Прямоугольный треугольник 7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рямоугольный треугольник 19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Группа 9"/>
              <p:cNvGrpSpPr/>
              <p:nvPr/>
            </p:nvGrpSpPr>
            <p:grpSpPr>
              <a:xfrm>
                <a:off x="357158" y="4000504"/>
                <a:ext cx="914400" cy="985838"/>
                <a:chOff x="357158" y="2000240"/>
                <a:chExt cx="914400" cy="985838"/>
              </a:xfrm>
            </p:grpSpPr>
            <p:sp>
              <p:nvSpPr>
                <p:cNvPr id="17" name="Прямоугольный треугольник 16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Прямоугольный треугольник 17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" name="Группа 12"/>
              <p:cNvGrpSpPr/>
              <p:nvPr/>
            </p:nvGrpSpPr>
            <p:grpSpPr>
              <a:xfrm>
                <a:off x="1357290" y="2000240"/>
                <a:ext cx="914400" cy="985838"/>
                <a:chOff x="357158" y="2000240"/>
                <a:chExt cx="914400" cy="985838"/>
              </a:xfrm>
            </p:grpSpPr>
            <p:sp>
              <p:nvSpPr>
                <p:cNvPr id="15" name="Прямоугольный треугольник 14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Прямоугольный треугольник 15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" name="Группа 15"/>
              <p:cNvGrpSpPr/>
              <p:nvPr/>
            </p:nvGrpSpPr>
            <p:grpSpPr>
              <a:xfrm>
                <a:off x="1357290" y="3000372"/>
                <a:ext cx="914400" cy="985838"/>
                <a:chOff x="357158" y="2000240"/>
                <a:chExt cx="914400" cy="985838"/>
              </a:xfrm>
            </p:grpSpPr>
            <p:sp>
              <p:nvSpPr>
                <p:cNvPr id="13" name="Прямоугольный треугольник 12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" name="Прямоугольный треугольник 13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Группа 18"/>
              <p:cNvGrpSpPr/>
              <p:nvPr/>
            </p:nvGrpSpPr>
            <p:grpSpPr>
              <a:xfrm>
                <a:off x="1357290" y="4000504"/>
                <a:ext cx="914400" cy="985838"/>
                <a:chOff x="357158" y="2000240"/>
                <a:chExt cx="914400" cy="985838"/>
              </a:xfrm>
            </p:grpSpPr>
            <p:sp>
              <p:nvSpPr>
                <p:cNvPr id="11" name="Прямоугольный треугольник 10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рямоугольный треугольник 11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23" name="Группа 22"/>
            <p:cNvGrpSpPr/>
            <p:nvPr/>
          </p:nvGrpSpPr>
          <p:grpSpPr>
            <a:xfrm rot="5400000">
              <a:off x="4107653" y="1607331"/>
              <a:ext cx="1914532" cy="2986102"/>
              <a:chOff x="357158" y="2000240"/>
              <a:chExt cx="1914532" cy="2986102"/>
            </a:xfrm>
          </p:grpSpPr>
          <p:grpSp>
            <p:nvGrpSpPr>
              <p:cNvPr id="24" name="Группа 5"/>
              <p:cNvGrpSpPr/>
              <p:nvPr/>
            </p:nvGrpSpPr>
            <p:grpSpPr>
              <a:xfrm>
                <a:off x="357158" y="2000240"/>
                <a:ext cx="914400" cy="985838"/>
                <a:chOff x="357158" y="2000240"/>
                <a:chExt cx="914400" cy="985838"/>
              </a:xfrm>
            </p:grpSpPr>
            <p:sp>
              <p:nvSpPr>
                <p:cNvPr id="40" name="Прямоугольный треугольник 3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Прямоугольный треугольник 4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5" name="Группа 6"/>
              <p:cNvGrpSpPr/>
              <p:nvPr/>
            </p:nvGrpSpPr>
            <p:grpSpPr>
              <a:xfrm>
                <a:off x="357158" y="3000372"/>
                <a:ext cx="914400" cy="985838"/>
                <a:chOff x="357158" y="2000240"/>
                <a:chExt cx="914400" cy="985838"/>
              </a:xfrm>
            </p:grpSpPr>
            <p:sp>
              <p:nvSpPr>
                <p:cNvPr id="38" name="Прямоугольный треугольник 7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Прямоугольный треугольник 38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6" name="Группа 9"/>
              <p:cNvGrpSpPr/>
              <p:nvPr/>
            </p:nvGrpSpPr>
            <p:grpSpPr>
              <a:xfrm>
                <a:off x="357158" y="4000504"/>
                <a:ext cx="914400" cy="985838"/>
                <a:chOff x="357158" y="2000240"/>
                <a:chExt cx="914400" cy="985838"/>
              </a:xfrm>
            </p:grpSpPr>
            <p:sp>
              <p:nvSpPr>
                <p:cNvPr id="36" name="Прямоугольный треугольник 35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Прямоугольный треугольник 36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7" name="Группа 12"/>
              <p:cNvGrpSpPr/>
              <p:nvPr/>
            </p:nvGrpSpPr>
            <p:grpSpPr>
              <a:xfrm>
                <a:off x="1357290" y="2000240"/>
                <a:ext cx="914400" cy="985838"/>
                <a:chOff x="357158" y="2000240"/>
                <a:chExt cx="914400" cy="985838"/>
              </a:xfrm>
            </p:grpSpPr>
            <p:sp>
              <p:nvSpPr>
                <p:cNvPr id="34" name="Прямоугольный треугольник 33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8" name="Группа 15"/>
              <p:cNvGrpSpPr/>
              <p:nvPr/>
            </p:nvGrpSpPr>
            <p:grpSpPr>
              <a:xfrm>
                <a:off x="1357290" y="3000372"/>
                <a:ext cx="914400" cy="985838"/>
                <a:chOff x="357158" y="2000240"/>
                <a:chExt cx="914400" cy="985838"/>
              </a:xfrm>
            </p:grpSpPr>
            <p:sp>
              <p:nvSpPr>
                <p:cNvPr id="32" name="Прямоугольный треугольник 31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Прямоугольный треугольник 32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9" name="Группа 18"/>
              <p:cNvGrpSpPr/>
              <p:nvPr/>
            </p:nvGrpSpPr>
            <p:grpSpPr>
              <a:xfrm>
                <a:off x="1357290" y="4000504"/>
                <a:ext cx="914400" cy="985838"/>
                <a:chOff x="357158" y="2000240"/>
                <a:chExt cx="914400" cy="985838"/>
              </a:xfrm>
            </p:grpSpPr>
            <p:sp>
              <p:nvSpPr>
                <p:cNvPr id="30" name="Прямоугольный треугольник 29"/>
                <p:cNvSpPr/>
                <p:nvPr/>
              </p:nvSpPr>
              <p:spPr>
                <a:xfrm rot="10800000">
                  <a:off x="357158" y="2000240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Прямоугольный треугольник 30"/>
                <p:cNvSpPr/>
                <p:nvPr/>
              </p:nvSpPr>
              <p:spPr>
                <a:xfrm>
                  <a:off x="357158" y="2071678"/>
                  <a:ext cx="914400" cy="914400"/>
                </a:xfrm>
                <a:prstGeom prst="rtTriangle">
                  <a:avLst/>
                </a:prstGeom>
                <a:ln w="76200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sp>
        <p:nvSpPr>
          <p:cNvPr id="43" name="TextBox 42"/>
          <p:cNvSpPr txBox="1"/>
          <p:nvPr/>
        </p:nvSpPr>
        <p:spPr>
          <a:xfrm>
            <a:off x="1643042" y="214290"/>
            <a:ext cx="63077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ЧЕМУ  РАВНА ПЛОЩАДЬ ФИГУРЫ:</a:t>
            </a:r>
          </a:p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12 МЕРОК</a:t>
            </a:r>
          </a:p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24 МЕРКИ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14414" y="4929198"/>
            <a:ext cx="7257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ОТ  ЧЕГО ЗАВИСИТ ПЛОЩАДЬ ФИГУРЫ?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6849952" cy="3170099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u="sng" spc="50" dirty="0" smtClean="0">
                <a:ln w="11430">
                  <a:solidFill>
                    <a:srgbClr val="7030A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 ИЗМЕРЕНИЯ ПЛОЩАДИ</a:t>
            </a:r>
          </a:p>
          <a:p>
            <a:pPr algn="ctr"/>
            <a:r>
              <a:rPr lang="ru-RU" sz="4000" b="1" u="sng" spc="50" dirty="0" smtClean="0">
                <a:ln w="11430">
                  <a:solidFill>
                    <a:srgbClr val="7030A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ИСПОЛЬЗУЮТ МЕРКИ:</a:t>
            </a:r>
          </a:p>
          <a:p>
            <a:pPr algn="ctr"/>
            <a:r>
              <a:rPr lang="ru-RU" sz="4000" b="1" spc="50" dirty="0" smtClean="0">
                <a:ln w="11430">
                  <a:solidFill>
                    <a:srgbClr val="7030A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КВАДРАТНЫЙ САНТИМЕТР- </a:t>
            </a:r>
          </a:p>
          <a:p>
            <a:pPr algn="ctr"/>
            <a:r>
              <a:rPr lang="ru-RU" sz="4000" b="1" spc="50" dirty="0" smtClean="0">
                <a:ln w="11430">
                  <a:solidFill>
                    <a:srgbClr val="7030A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КВАДРАТНЫЙ ДЕЦИМЕТР-</a:t>
            </a:r>
          </a:p>
          <a:p>
            <a:pPr algn="ctr"/>
            <a:r>
              <a:rPr lang="ru-RU" sz="4000" b="1" spc="50" dirty="0" smtClean="0">
                <a:ln w="11430">
                  <a:solidFill>
                    <a:srgbClr val="7030A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КВАДРАТНЫЙ МЕТР-</a:t>
            </a:r>
            <a:endParaRPr lang="ru-RU" sz="4000" b="1" spc="50" dirty="0">
              <a:ln w="11430">
                <a:solidFill>
                  <a:srgbClr val="7030A0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86644" y="1643050"/>
            <a:ext cx="9877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СМ</a:t>
            </a:r>
            <a:r>
              <a:rPr lang="ru-RU" sz="3600" b="1" baseline="30000" dirty="0" smtClean="0">
                <a:solidFill>
                  <a:srgbClr val="C00000"/>
                </a:solidFill>
              </a:rPr>
              <a:t>2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2285992"/>
            <a:ext cx="107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ДМ</a:t>
            </a:r>
            <a:r>
              <a:rPr lang="ru-RU" sz="3600" b="1" baseline="30000" dirty="0" smtClean="0">
                <a:solidFill>
                  <a:srgbClr val="C00000"/>
                </a:solidFill>
              </a:rPr>
              <a:t>2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2928934"/>
            <a:ext cx="7441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</a:t>
            </a:r>
            <a:r>
              <a:rPr lang="ru-RU" sz="3600" b="1" baseline="30000" dirty="0" smtClean="0">
                <a:solidFill>
                  <a:srgbClr val="C00000"/>
                </a:solidFill>
              </a:rPr>
              <a:t>2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357694"/>
            <a:ext cx="9144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43042" y="4572008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-ЭТО КВАДРАТ. ЕГО ПЛОЩАДЬ РАВНА 1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3834" y="4572008"/>
            <a:ext cx="811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СМ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2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4000504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1СМ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ЗАПОМНИ!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000240"/>
            <a:ext cx="2478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1М=10ДМ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1ДМ=10СМ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071934" y="1928802"/>
            <a:ext cx="3429024" cy="1432149"/>
            <a:chOff x="5072066" y="2428868"/>
            <a:chExt cx="3429024" cy="1432149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5072066" y="2428868"/>
              <a:ext cx="3429024" cy="646331"/>
              <a:chOff x="5072066" y="2428868"/>
              <a:chExt cx="3429024" cy="646331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5072066" y="2428868"/>
                <a:ext cx="97815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</a:rPr>
                  <a:t>1М</a:t>
                </a:r>
                <a:r>
                  <a:rPr lang="ru-RU" sz="3600" b="1" baseline="30000" dirty="0" smtClean="0">
                    <a:solidFill>
                      <a:srgbClr val="002060"/>
                    </a:solidFill>
                  </a:rPr>
                  <a:t>2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6000760" y="2428868"/>
                <a:ext cx="250033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</a:rPr>
                  <a:t>=100 ДМ</a:t>
                </a:r>
                <a:r>
                  <a:rPr lang="ru-RU" sz="3600" b="1" baseline="30000" dirty="0" smtClean="0">
                    <a:solidFill>
                      <a:srgbClr val="002060"/>
                    </a:solidFill>
                  </a:rPr>
                  <a:t>2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5072066" y="3214686"/>
              <a:ext cx="3190084" cy="646331"/>
              <a:chOff x="5072066" y="3214686"/>
              <a:chExt cx="3190084" cy="646331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5072066" y="3214686"/>
                <a:ext cx="250033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</a:rPr>
                  <a:t>1ДМ</a:t>
                </a:r>
                <a:r>
                  <a:rPr lang="ru-RU" sz="3600" b="1" baseline="30000" dirty="0" smtClean="0">
                    <a:solidFill>
                      <a:srgbClr val="002060"/>
                    </a:solidFill>
                  </a:rPr>
                  <a:t>2</a:t>
                </a:r>
                <a:r>
                  <a:rPr lang="ru-RU" sz="3600" b="1" dirty="0" smtClean="0">
                    <a:solidFill>
                      <a:srgbClr val="002060"/>
                    </a:solidFill>
                  </a:rPr>
                  <a:t> = 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6572264" y="3214686"/>
                <a:ext cx="16898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</a:rPr>
                  <a:t>100СМ</a:t>
                </a:r>
                <a:r>
                  <a:rPr lang="ru-RU" sz="3600" b="1" baseline="30000" dirty="0" smtClean="0">
                    <a:solidFill>
                      <a:srgbClr val="002060"/>
                    </a:solidFill>
                  </a:rPr>
                  <a:t>2</a:t>
                </a:r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168</Words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УСТНЫЙ   СЧЁТ</vt:lpstr>
      <vt:lpstr>Слайд 3</vt:lpstr>
      <vt:lpstr>Слайд 4</vt:lpstr>
      <vt:lpstr>Слайд 5</vt:lpstr>
      <vt:lpstr>Слайд 6</vt:lpstr>
      <vt:lpstr>Слайд 7</vt:lpstr>
      <vt:lpstr>ЗАПОМНИ!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shool</cp:lastModifiedBy>
  <cp:revision>9</cp:revision>
  <dcterms:created xsi:type="dcterms:W3CDTF">2010-01-20T17:09:13Z</dcterms:created>
  <dcterms:modified xsi:type="dcterms:W3CDTF">2010-01-21T09:31:28Z</dcterms:modified>
</cp:coreProperties>
</file>