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2954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BCB5A-A984-4D9F-A796-AEE144CEB295}" type="slidenum">
              <a:rPr lang="ru-RU"/>
              <a:pPr/>
              <a:t>‹#›</a:t>
            </a:fld>
            <a:endParaRPr lang="ru-RU" dirty="0"/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088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089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092" name="Oval 20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094" name="Oval 22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grpSp>
        <p:nvGrpSpPr>
          <p:cNvPr id="3096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3097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098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100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101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102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103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 animBg="1"/>
      <p:bldP spid="309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D9A02-5EC0-4785-B638-7837EC9C2BA1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48500" y="419100"/>
            <a:ext cx="1943100" cy="5740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419100"/>
            <a:ext cx="5676900" cy="5740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23EAC-122A-4117-B46C-D80FCD5A50A6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33202-9AD5-4608-80DE-4DC638B243AE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5A7F0-A630-42E6-B1C4-95E881407269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192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16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94AF8-58B3-4F44-B767-674DEE094846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B7ED5-A87E-41BE-B971-BB3E52C62E40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72B3B-C76C-4A20-B49B-D6B6338250F6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4844C-FBF2-45A7-A7AC-9D338551CBFD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91B9B-349C-4341-9860-5B9B80EB7CEB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4FD37-F1D1-4335-8FBE-1AAF38726ED8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419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044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255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6395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fld id="{2EA25F3C-F8CF-446D-A83A-3EB14BFEAB30}" type="slidenum">
              <a:rPr lang="ru-RU"/>
              <a:pPr/>
              <a:t>‹#›</a:t>
            </a:fld>
            <a:endParaRPr lang="ru-RU" dirty="0"/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grpSp>
        <p:nvGrpSpPr>
          <p:cNvPr id="2069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/>
      <p:bldP spid="2067" grpId="0" animBg="1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b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Gautami" pitchFamily="2" charset="0"/>
              </a:rPr>
              <a:t>«БОЛЬШИЕ  ЧИСЛА»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Batang" pitchFamily="18" charset="-127"/>
              <a:ea typeface="Batang" pitchFamily="18" charset="-127"/>
              <a:cs typeface="Gautami" pitchFamily="2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Franklin Gothic Heavy" pitchFamily="34" charset="0"/>
              </a:rPr>
              <a:t>ДИДАКТИЧЕСКАЯ  ПРЕЗЕНТАЦИЯ </a:t>
            </a:r>
          </a:p>
          <a:p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Franklin Gothic Heavy" pitchFamily="34" charset="0"/>
              </a:rPr>
              <a:t>К  УРОКУ  МАТЕМАТИКА  ПО  ТЕМЕ  «ТРЁХЗНАЧНЫЕ  ЧИСЛА»</a:t>
            </a:r>
          </a:p>
          <a:p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Franklin Gothic Heavy" pitchFamily="34" charset="0"/>
              </a:rPr>
              <a:t>2 КЛАСС, 3 ЧЕТВЕРТЬ </a:t>
            </a:r>
          </a:p>
          <a:p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Franklin Gothic Heavy" pitchFamily="34" charset="0"/>
              </a:rPr>
              <a:t>ПРОГРАММА  «ГАРМОНИЯ»</a:t>
            </a:r>
            <a:endParaRPr lang="ru-RU" sz="2400" i="1" dirty="0">
              <a:solidFill>
                <a:schemeClr val="accent1">
                  <a:lumMod val="50000"/>
                </a:schemeClr>
              </a:solidFill>
              <a:latin typeface="Franklin Gothic Heavy" pitchFamily="34" charset="0"/>
            </a:endParaRPr>
          </a:p>
        </p:txBody>
      </p:sp>
      <p:pic>
        <p:nvPicPr>
          <p:cNvPr id="6" name="Рисунок 5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20" y="5500702"/>
            <a:ext cx="1243584" cy="1170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u="sng" dirty="0" smtClean="0">
                <a:solidFill>
                  <a:schemeClr val="accent2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РАЗБЕЙ  НА  ГРУППЫ</a:t>
            </a:r>
            <a:endParaRPr lang="ru-RU" sz="4800" b="1" u="sng" dirty="0">
              <a:solidFill>
                <a:schemeClr val="accent2">
                  <a:lumMod val="5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Овал 3"/>
          <p:cNvSpPr/>
          <p:nvPr/>
        </p:nvSpPr>
        <p:spPr bwMode="auto">
          <a:xfrm>
            <a:off x="2571736" y="3357562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8</a:t>
            </a:r>
          </a:p>
        </p:txBody>
      </p:sp>
      <p:pic>
        <p:nvPicPr>
          <p:cNvPr id="18" name="Содержимое 17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146271" y="5643578"/>
            <a:ext cx="997729" cy="9390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Овал 9"/>
          <p:cNvSpPr/>
          <p:nvPr/>
        </p:nvSpPr>
        <p:spPr bwMode="auto">
          <a:xfrm>
            <a:off x="3571868" y="4429132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/>
              <a:t>9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7</a:t>
            </a:r>
          </a:p>
        </p:txBody>
      </p:sp>
      <p:sp>
        <p:nvSpPr>
          <p:cNvPr id="11" name="Овал 10"/>
          <p:cNvSpPr/>
          <p:nvPr/>
        </p:nvSpPr>
        <p:spPr bwMode="auto">
          <a:xfrm>
            <a:off x="1428728" y="4786322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/>
              <a:t>6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1</a:t>
            </a:r>
          </a:p>
        </p:txBody>
      </p:sp>
      <p:sp>
        <p:nvSpPr>
          <p:cNvPr id="12" name="Овал 11"/>
          <p:cNvSpPr/>
          <p:nvPr/>
        </p:nvSpPr>
        <p:spPr bwMode="auto">
          <a:xfrm>
            <a:off x="1428728" y="2285992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45</a:t>
            </a:r>
          </a:p>
        </p:txBody>
      </p:sp>
      <p:sp>
        <p:nvSpPr>
          <p:cNvPr id="13" name="Овал 12"/>
          <p:cNvSpPr/>
          <p:nvPr/>
        </p:nvSpPr>
        <p:spPr bwMode="auto">
          <a:xfrm>
            <a:off x="5143504" y="5000636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368</a:t>
            </a:r>
          </a:p>
        </p:txBody>
      </p:sp>
      <p:sp>
        <p:nvSpPr>
          <p:cNvPr id="14" name="Овал 13"/>
          <p:cNvSpPr/>
          <p:nvPr/>
        </p:nvSpPr>
        <p:spPr bwMode="auto">
          <a:xfrm>
            <a:off x="6643702" y="4286256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1</a:t>
            </a:r>
          </a:p>
        </p:txBody>
      </p:sp>
      <p:sp>
        <p:nvSpPr>
          <p:cNvPr id="15" name="Овал 14"/>
          <p:cNvSpPr/>
          <p:nvPr/>
        </p:nvSpPr>
        <p:spPr bwMode="auto">
          <a:xfrm>
            <a:off x="5072066" y="3500438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92</a:t>
            </a:r>
          </a:p>
        </p:txBody>
      </p:sp>
      <p:sp>
        <p:nvSpPr>
          <p:cNvPr id="16" name="Овал 15"/>
          <p:cNvSpPr/>
          <p:nvPr/>
        </p:nvSpPr>
        <p:spPr bwMode="auto">
          <a:xfrm>
            <a:off x="3929058" y="2285992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38</a:t>
            </a:r>
          </a:p>
        </p:txBody>
      </p:sp>
      <p:sp>
        <p:nvSpPr>
          <p:cNvPr id="17" name="Овал 16"/>
          <p:cNvSpPr/>
          <p:nvPr/>
        </p:nvSpPr>
        <p:spPr bwMode="auto">
          <a:xfrm>
            <a:off x="6072198" y="2428868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ПРОВЕРИМ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501090" y="5643578"/>
            <a:ext cx="490510" cy="51592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</a:t>
            </a:r>
            <a:endParaRPr lang="ru-RU" dirty="0"/>
          </a:p>
        </p:txBody>
      </p:sp>
      <p:pic>
        <p:nvPicPr>
          <p:cNvPr id="6" name="Рисунок 5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5572140"/>
            <a:ext cx="928662" cy="8740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785918" y="2500306"/>
            <a:ext cx="591585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 ГРУППА                2 ГРУППА</a:t>
            </a:r>
          </a:p>
          <a:p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ОДНОЗНАЧНЫЕ                           ДВУЗНАЧНЫЕ</a:t>
            </a:r>
          </a:p>
          <a:p>
            <a:r>
              <a:rPr lang="ru-RU" i="1" dirty="0" smtClean="0"/>
              <a:t>        </a:t>
            </a:r>
            <a:r>
              <a:rPr lang="ru-RU" sz="2800" b="1" i="1" dirty="0" smtClean="0"/>
              <a:t>8                                          45</a:t>
            </a:r>
          </a:p>
          <a:p>
            <a:r>
              <a:rPr lang="ru-RU" sz="2800" b="1" i="1" dirty="0" smtClean="0"/>
              <a:t>       1                                         61</a:t>
            </a:r>
          </a:p>
          <a:p>
            <a:r>
              <a:rPr lang="ru-RU" sz="2800" b="1" i="1" dirty="0" smtClean="0"/>
              <a:t>       5                                         97</a:t>
            </a:r>
          </a:p>
          <a:p>
            <a:r>
              <a:rPr lang="ru-RU" sz="2800" b="1" i="1" dirty="0" smtClean="0"/>
              <a:t>                                                  92</a:t>
            </a:r>
          </a:p>
          <a:p>
            <a:r>
              <a:rPr lang="ru-RU" sz="2800" b="1" i="1" dirty="0"/>
              <a:t> </a:t>
            </a:r>
            <a:r>
              <a:rPr lang="ru-RU" sz="2800" b="1" i="1" dirty="0" smtClean="0"/>
              <a:t>                                                 38</a:t>
            </a:r>
          </a:p>
          <a:p>
            <a:endParaRPr lang="ru-RU" sz="28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714612" y="5715016"/>
            <a:ext cx="35875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ЧИСЛО   </a:t>
            </a:r>
            <a:r>
              <a:rPr lang="ru-RU" sz="4400" b="1" dirty="0" smtClean="0"/>
              <a:t>368 </a:t>
            </a:r>
            <a:r>
              <a:rPr lang="ru-RU" sz="3600" b="1" dirty="0" smtClean="0"/>
              <a:t> ?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ВЫВОД: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Franklin Gothic Heavy" pitchFamily="34" charset="0"/>
                <a:cs typeface="FreesiaUPC" pitchFamily="34" charset="-34"/>
              </a:rPr>
              <a:t> ЧИСЛО    </a:t>
            </a:r>
            <a:r>
              <a:rPr lang="ru-RU" sz="4800" i="1" dirty="0" smtClean="0">
                <a:solidFill>
                  <a:schemeClr val="accent2">
                    <a:lumMod val="75000"/>
                  </a:schemeClr>
                </a:solidFill>
                <a:latin typeface="Franklin Gothic Heavy" pitchFamily="34" charset="0"/>
                <a:cs typeface="FreesiaUPC" pitchFamily="34" charset="-34"/>
              </a:rPr>
              <a:t>368 </a:t>
            </a:r>
          </a:p>
          <a:p>
            <a:pPr algn="ctr"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Franklin Gothic Heavy" pitchFamily="34" charset="0"/>
                <a:cs typeface="FreesiaUPC" pitchFamily="34" charset="-34"/>
              </a:rPr>
              <a:t>НЕОДНОЗНАЧНОЕ  И       </a:t>
            </a:r>
          </a:p>
          <a:p>
            <a:pPr algn="ctr"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Franklin Gothic Heavy" pitchFamily="34" charset="0"/>
                <a:cs typeface="FreesiaUPC" pitchFamily="34" charset="-34"/>
              </a:rPr>
              <a:t> НЕДВУЗНАЧНОЕ</a:t>
            </a:r>
          </a:p>
          <a:p>
            <a:pPr algn="ctr"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Franklin Gothic Heavy" pitchFamily="34" charset="0"/>
                <a:cs typeface="FreesiaUPC" pitchFamily="34" charset="-34"/>
              </a:rPr>
              <a:t>В ЗАПИСИ  ЧИСЛА  </a:t>
            </a:r>
            <a:r>
              <a:rPr lang="ru-RU" sz="4400" i="1" dirty="0" smtClean="0">
                <a:solidFill>
                  <a:schemeClr val="accent2">
                    <a:lumMod val="75000"/>
                  </a:schemeClr>
                </a:solidFill>
                <a:latin typeface="Franklin Gothic Heavy" pitchFamily="34" charset="0"/>
                <a:cs typeface="FreesiaUPC" pitchFamily="34" charset="-34"/>
              </a:rPr>
              <a:t>БОЛЕЕ,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Franklin Gothic Heavy" pitchFamily="34" charset="0"/>
                <a:cs typeface="FreesiaUPC" pitchFamily="34" charset="-34"/>
              </a:rPr>
              <a:t> </a:t>
            </a:r>
          </a:p>
          <a:p>
            <a:pPr algn="ctr"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Franklin Gothic Heavy" pitchFamily="34" charset="0"/>
                <a:cs typeface="FreesiaUPC" pitchFamily="34" charset="-34"/>
              </a:rPr>
              <a:t>ЧЕМ  </a:t>
            </a:r>
            <a:r>
              <a:rPr lang="ru-RU" sz="4000" i="1" dirty="0" smtClean="0">
                <a:solidFill>
                  <a:schemeClr val="accent2">
                    <a:lumMod val="75000"/>
                  </a:schemeClr>
                </a:solidFill>
                <a:latin typeface="Franklin Gothic Heavy" pitchFamily="34" charset="0"/>
                <a:cs typeface="FreesiaUPC" pitchFamily="34" charset="-34"/>
              </a:rPr>
              <a:t>2 ЗНАКА</a:t>
            </a:r>
          </a:p>
          <a:p>
            <a:pPr algn="ctr">
              <a:buNone/>
            </a:pPr>
            <a:endParaRPr lang="ru-RU" i="1" dirty="0">
              <a:solidFill>
                <a:schemeClr val="accent1">
                  <a:lumMod val="50000"/>
                </a:schemeClr>
              </a:solidFill>
              <a:latin typeface="Franklin Gothic Heavy" pitchFamily="34" charset="0"/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FreesiaUPC" pitchFamily="34" charset="-34"/>
              </a:rPr>
              <a:t>ВЫВОД: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Batang" pitchFamily="18" charset="-127"/>
              <a:ea typeface="Batang" pitchFamily="18" charset="-127"/>
              <a:cs typeface="FreesiaUPC" pitchFamily="34" charset="-34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Malgun Gothic" pitchFamily="34" charset="-127"/>
                <a:ea typeface="Malgun Gothic" pitchFamily="34" charset="-127"/>
              </a:rPr>
              <a:t>  В ЗАПИСИ  ЧИСЛА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Malgun Gothic" pitchFamily="34" charset="-127"/>
                <a:ea typeface="Malgun Gothic" pitchFamily="34" charset="-127"/>
              </a:rPr>
              <a:t>   368</a:t>
            </a:r>
          </a:p>
          <a:p>
            <a:pPr algn="ctr">
              <a:buNone/>
            </a:pPr>
            <a:r>
              <a:rPr lang="ru-RU" dirty="0" smtClean="0">
                <a:latin typeface="Malgun Gothic" pitchFamily="34" charset="-127"/>
                <a:ea typeface="Malgun Gothic" pitchFamily="34" charset="-127"/>
              </a:rPr>
              <a:t>   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Malgun Gothic" pitchFamily="34" charset="-127"/>
                <a:ea typeface="Malgun Gothic" pitchFamily="34" charset="-127"/>
              </a:rPr>
              <a:t>3</a:t>
            </a:r>
            <a:r>
              <a:rPr lang="ru-RU" dirty="0" smtClean="0">
                <a:latin typeface="Malgun Gothic" pitchFamily="34" charset="-127"/>
                <a:ea typeface="Malgun Gothic" pitchFamily="34" charset="-127"/>
              </a:rPr>
              <a:t> ЗНАКА- ЭТО </a:t>
            </a:r>
          </a:p>
          <a:p>
            <a:pPr algn="ctr">
              <a:buNone/>
            </a:pPr>
            <a:r>
              <a:rPr lang="ru-RU" dirty="0" smtClean="0">
                <a:latin typeface="Malgun Gothic" pitchFamily="34" charset="-127"/>
                <a:ea typeface="Malgun Gothic" pitchFamily="34" charset="-127"/>
              </a:rPr>
              <a:t>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Malgun Gothic" pitchFamily="34" charset="-127"/>
                <a:ea typeface="Malgun Gothic" pitchFamily="34" charset="-127"/>
              </a:rPr>
              <a:t>ТРЁХЗНАЧНОЕ  ЧИСЛО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0958" y="5500702"/>
            <a:ext cx="1243584" cy="1170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500042"/>
            <a:ext cx="7772400" cy="1143000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latin typeface="Franklin Gothic Heavy" pitchFamily="34" charset="0"/>
              </a:rPr>
              <a:t>ВСПОМНИМ  РАЗРЯДНЫЙ   СОСТАВ  ЧИСЕЛ:</a:t>
            </a:r>
            <a:endParaRPr lang="ru-RU" sz="4800" dirty="0">
              <a:solidFill>
                <a:schemeClr val="accent1">
                  <a:lumMod val="75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044700"/>
            <a:ext cx="8501090" cy="41148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Malgun Gothic" pitchFamily="34" charset="-127"/>
                <a:ea typeface="Malgun Gothic" pitchFamily="34" charset="-127"/>
              </a:rPr>
              <a:t>   ОДНОЗНАЧНЫЕ </a:t>
            </a:r>
            <a:r>
              <a:rPr lang="ru-RU" dirty="0" smtClean="0">
                <a:latin typeface="Malgun Gothic" pitchFamily="34" charset="-127"/>
                <a:ea typeface="Malgun Gothic" pitchFamily="34" charset="-127"/>
              </a:rPr>
              <a:t> ЧИСЛА:  8, 1, 5, 7</a:t>
            </a:r>
          </a:p>
          <a:p>
            <a:pPr>
              <a:buNone/>
            </a:pPr>
            <a:r>
              <a:rPr lang="ru-RU" dirty="0">
                <a:latin typeface="Malgun Gothic" pitchFamily="34" charset="-127"/>
                <a:ea typeface="Malgun Gothic" pitchFamily="34" charset="-127"/>
              </a:rPr>
              <a:t> </a:t>
            </a:r>
            <a:r>
              <a:rPr lang="ru-RU" dirty="0" smtClean="0">
                <a:latin typeface="Malgun Gothic" pitchFamily="34" charset="-127"/>
                <a:ea typeface="Malgun Gothic" pitchFamily="34" charset="-127"/>
              </a:rPr>
              <a:t>      СОСТОЯТ  ИЗ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Malgun Gothic" pitchFamily="34" charset="-127"/>
                <a:ea typeface="Malgun Gothic" pitchFamily="34" charset="-127"/>
              </a:rPr>
              <a:t>ЕДИНИЦ</a:t>
            </a:r>
          </a:p>
          <a:p>
            <a:pPr>
              <a:buNone/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Malgun Gothic" pitchFamily="34" charset="-127"/>
              <a:ea typeface="Malgun Gothic" pitchFamily="34" charset="-127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Malgun Gothic" pitchFamily="34" charset="-127"/>
                <a:ea typeface="Malgun Gothic" pitchFamily="34" charset="-127"/>
              </a:rPr>
              <a:t>  ДВУЗНАЧНЫЕ </a:t>
            </a:r>
            <a:r>
              <a:rPr lang="ru-RU" dirty="0" smtClean="0">
                <a:latin typeface="Malgun Gothic" pitchFamily="34" charset="-127"/>
                <a:ea typeface="Malgun Gothic" pitchFamily="34" charset="-127"/>
              </a:rPr>
              <a:t> ЧИСЛА: 45, 61, 97, 92, 38</a:t>
            </a:r>
          </a:p>
          <a:p>
            <a:pPr>
              <a:buNone/>
            </a:pPr>
            <a:r>
              <a:rPr lang="ru-RU" dirty="0" smtClean="0">
                <a:latin typeface="Malgun Gothic" pitchFamily="34" charset="-127"/>
                <a:ea typeface="Malgun Gothic" pitchFamily="34" charset="-127"/>
              </a:rPr>
              <a:t>  СОСТОЯТ  ИЗ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Malgun Gothic" pitchFamily="34" charset="-127"/>
                <a:ea typeface="Malgun Gothic" pitchFamily="34" charset="-127"/>
              </a:rPr>
              <a:t>ДЕСЯТКОВ  И  ЕДИНИЦ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86" y="5889274"/>
            <a:ext cx="1029270" cy="968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ВЫВОД: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38186" y="2000240"/>
            <a:ext cx="8205814" cy="4114800"/>
          </a:xfrm>
        </p:spPr>
        <p:txBody>
          <a:bodyPr/>
          <a:lstStyle/>
          <a:p>
            <a:pPr>
              <a:buNone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Malgun Gothic" pitchFamily="34" charset="-127"/>
                <a:ea typeface="Malgun Gothic" pitchFamily="34" charset="-127"/>
              </a:rPr>
              <a:t>ТРЁХЗНАЧНЫЕ </a:t>
            </a:r>
            <a:r>
              <a:rPr lang="ru-RU" b="1" i="1" dirty="0" smtClean="0">
                <a:latin typeface="Malgun Gothic" pitchFamily="34" charset="-127"/>
                <a:ea typeface="Malgun Gothic" pitchFamily="34" charset="-127"/>
              </a:rPr>
              <a:t> ЧИСЛА: </a:t>
            </a:r>
          </a:p>
          <a:p>
            <a:pPr>
              <a:buNone/>
            </a:pPr>
            <a:r>
              <a:rPr lang="ru-RU" b="1" i="1" dirty="0">
                <a:latin typeface="Malgun Gothic" pitchFamily="34" charset="-127"/>
                <a:ea typeface="Malgun Gothic" pitchFamily="34" charset="-127"/>
              </a:rPr>
              <a:t> </a:t>
            </a:r>
            <a:r>
              <a:rPr lang="ru-RU" b="1" i="1" dirty="0" smtClean="0">
                <a:latin typeface="Malgun Gothic" pitchFamily="34" charset="-127"/>
                <a:ea typeface="Malgun Gothic" pitchFamily="34" charset="-127"/>
              </a:rPr>
              <a:t>                    368,  259,  842</a:t>
            </a:r>
          </a:p>
          <a:p>
            <a:pPr>
              <a:buNone/>
            </a:pPr>
            <a:r>
              <a:rPr lang="ru-RU" b="1" i="1" dirty="0" smtClean="0">
                <a:latin typeface="Malgun Gothic" pitchFamily="34" charset="-127"/>
                <a:ea typeface="Malgun Gothic" pitchFamily="34" charset="-127"/>
              </a:rPr>
              <a:t>СОСТОЯТ  ИЗ         </a:t>
            </a:r>
          </a:p>
          <a:p>
            <a:pPr>
              <a:buNone/>
            </a:pPr>
            <a:r>
              <a:rPr lang="ru-RU" b="1" i="1" dirty="0" smtClean="0">
                <a:latin typeface="Malgun Gothic" pitchFamily="34" charset="-127"/>
                <a:ea typeface="Malgun Gothic" pitchFamily="34" charset="-127"/>
              </a:rPr>
              <a:t>       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Malgun Gothic" pitchFamily="34" charset="-127"/>
                <a:ea typeface="Malgun Gothic" pitchFamily="34" charset="-127"/>
              </a:rPr>
              <a:t>СОТЕН,  ДЕСЯТКОВ,  ЕДИНИЦ 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0958" y="5500702"/>
            <a:ext cx="1243584" cy="1170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ВЫВОД: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643182"/>
            <a:ext cx="7772400" cy="1714512"/>
          </a:xfrm>
        </p:spPr>
        <p:txBody>
          <a:bodyPr/>
          <a:lstStyle/>
          <a:p>
            <a:pPr algn="ctr">
              <a:buNone/>
            </a:pPr>
            <a:r>
              <a:rPr lang="ru-RU" sz="9600" b="1" i="1" dirty="0" smtClean="0">
                <a:solidFill>
                  <a:schemeClr val="accent1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3    6     8</a:t>
            </a:r>
          </a:p>
          <a:p>
            <a:pPr algn="ctr">
              <a:buNone/>
            </a:pPr>
            <a:endParaRPr lang="ru-RU" sz="9600" b="1" dirty="0" smtClean="0">
              <a:solidFill>
                <a:schemeClr val="accent1">
                  <a:lumMod val="75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algn="ctr">
              <a:buNone/>
            </a:pPr>
            <a:endParaRPr lang="ru-RU" sz="9600" b="1" dirty="0">
              <a:solidFill>
                <a:schemeClr val="accent1">
                  <a:lumMod val="75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2214554"/>
            <a:ext cx="18036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Franklin Gothic Heavy" pitchFamily="34" charset="0"/>
              </a:rPr>
              <a:t>СОТНИ</a:t>
            </a:r>
            <a:endParaRPr lang="ru-RU" sz="4000" dirty="0">
              <a:latin typeface="Franklin Gothic Heavy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68" y="2214554"/>
            <a:ext cx="2419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Franklin Gothic Heavy" pitchFamily="34" charset="0"/>
              </a:rPr>
              <a:t>ДЕСЯТКИ</a:t>
            </a:r>
            <a:endParaRPr lang="ru-RU" sz="4000" dirty="0">
              <a:latin typeface="Franklin Gothic Heavy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0826" y="2285992"/>
            <a:ext cx="21932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Franklin Gothic Heavy" pitchFamily="34" charset="0"/>
              </a:rPr>
              <a:t>ЕДИНИЦЫ</a:t>
            </a:r>
            <a:endParaRPr lang="ru-RU" sz="3200" dirty="0">
              <a:latin typeface="Franklin Gothic Heavy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85784" y="4500570"/>
            <a:ext cx="99298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chemeClr val="accent1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     </a:t>
            </a:r>
            <a:r>
              <a:rPr lang="ru-RU" sz="9600" b="1" i="1" dirty="0" smtClean="0">
                <a:solidFill>
                  <a:schemeClr val="accent1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4    8     2</a:t>
            </a:r>
            <a:endParaRPr lang="ru-RU" sz="9600" b="1" i="1" dirty="0">
              <a:solidFill>
                <a:schemeClr val="accent1">
                  <a:lumMod val="75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8" name="Рисунок 7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81384" y="5857892"/>
            <a:ext cx="1062615" cy="10001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ысокое напряжение">
  <a:themeElements>
    <a:clrScheme name="Тема Office 4">
      <a:dk1>
        <a:srgbClr val="000000"/>
      </a:dk1>
      <a:lt1>
        <a:srgbClr val="FFFFCC"/>
      </a:lt1>
      <a:dk2>
        <a:srgbClr val="FF6600"/>
      </a:dk2>
      <a:lt2>
        <a:srgbClr val="333300"/>
      </a:lt2>
      <a:accent1>
        <a:srgbClr val="800000"/>
      </a:accent1>
      <a:accent2>
        <a:srgbClr val="CC6600"/>
      </a:accent2>
      <a:accent3>
        <a:srgbClr val="FFFFE2"/>
      </a:accent3>
      <a:accent4>
        <a:srgbClr val="000000"/>
      </a:accent4>
      <a:accent5>
        <a:srgbClr val="C0AAAA"/>
      </a:accent5>
      <a:accent6>
        <a:srgbClr val="B95C00"/>
      </a:accent6>
      <a:hlink>
        <a:srgbClr val="808000"/>
      </a:hlink>
      <a:folHlink>
        <a:srgbClr val="FFCC66"/>
      </a:folHlink>
    </a:clrScheme>
    <a:fontScheme name="Тема Office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Тема Offic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Высокое напряжение</Template>
  <TotalTime>46</TotalTime>
  <Words>162</Words>
  <Application>Microsoft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Times New Roman</vt:lpstr>
      <vt:lpstr>Impact</vt:lpstr>
      <vt:lpstr>Monotype Sorts</vt:lpstr>
      <vt:lpstr>Arial Narrow</vt:lpstr>
      <vt:lpstr>Высокое напряжение</vt:lpstr>
      <vt:lpstr>«БОЛЬШИЕ  ЧИСЛА»</vt:lpstr>
      <vt:lpstr>РАЗБЕЙ  НА  ГРУППЫ</vt:lpstr>
      <vt:lpstr>ПРОВЕРИМ</vt:lpstr>
      <vt:lpstr>ВЫВОД:</vt:lpstr>
      <vt:lpstr>ВЫВОД:</vt:lpstr>
      <vt:lpstr>ВСПОМНИМ  РАЗРЯДНЫЙ   СОСТАВ  ЧИСЕЛ:</vt:lpstr>
      <vt:lpstr>ВЫВОД:</vt:lpstr>
      <vt:lpstr>ВЫВОД: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«БОЛЬШИЕ  ЧИСЛА»</dc:title>
  <dc:creator>кал</dc:creator>
  <cp:lastModifiedBy>кал</cp:lastModifiedBy>
  <cp:revision>5</cp:revision>
  <dcterms:created xsi:type="dcterms:W3CDTF">2009-04-15T16:52:39Z</dcterms:created>
  <dcterms:modified xsi:type="dcterms:W3CDTF">2009-04-15T17:39:15Z</dcterms:modified>
</cp:coreProperties>
</file>