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7.png"/><Relationship Id="rId4" Type="http://schemas.openxmlformats.org/officeDocument/2006/relationships/image" Target="../media/image6.jpeg"/><Relationship Id="rId9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23.jpeg"/><Relationship Id="rId4" Type="http://schemas.openxmlformats.org/officeDocument/2006/relationships/image" Target="../media/image6.jpeg"/><Relationship Id="rId9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49.beon.ru/20/88/408820/81/11050481/slide0010_image009.jpeg" TargetMode="External"/><Relationship Id="rId13" Type="http://schemas.openxmlformats.org/officeDocument/2006/relationships/hyperlink" Target="http://www.zoolinks.info/images/Image/krok1.jpg" TargetMode="External"/><Relationship Id="rId18" Type="http://schemas.openxmlformats.org/officeDocument/2006/relationships/hyperlink" Target="http://pested.ifas.ufl.edu/newsletters/2009-10/fireant.jpg" TargetMode="External"/><Relationship Id="rId26" Type="http://schemas.openxmlformats.org/officeDocument/2006/relationships/hyperlink" Target="http://www.lenagold.ru/fon/clipart/b/boko/bokor06.jpg" TargetMode="External"/><Relationship Id="rId3" Type="http://schemas.openxmlformats.org/officeDocument/2006/relationships/hyperlink" Target="http://www.animashky.ru/" TargetMode="External"/><Relationship Id="rId21" Type="http://schemas.openxmlformats.org/officeDocument/2006/relationships/hyperlink" Target="http://blogs.nature.com/news/thegreatbeyond/p%20chan%20three.JPG" TargetMode="External"/><Relationship Id="rId7" Type="http://schemas.openxmlformats.org/officeDocument/2006/relationships/hyperlink" Target="http://www.redbook.ru/74/images/Guk-olen_!_.gif" TargetMode="External"/><Relationship Id="rId12" Type="http://schemas.openxmlformats.org/officeDocument/2006/relationships/hyperlink" Target="http://www.zoopicture.ru/wp-content/uploads/2010/02/56345737.jpg" TargetMode="External"/><Relationship Id="rId17" Type="http://schemas.openxmlformats.org/officeDocument/2006/relationships/hyperlink" Target="http://igz.ilmeny.ac.ru/RED_BOOK/images/jiv_nasekomie_pereponchatokril_muravei_lugovoi_01.gif" TargetMode="External"/><Relationship Id="rId25" Type="http://schemas.openxmlformats.org/officeDocument/2006/relationships/hyperlink" Target="http://i038.radikal.ru/0801/71/37b6cde808c5.jpg" TargetMode="External"/><Relationship Id="rId2" Type="http://schemas.openxmlformats.org/officeDocument/2006/relationships/hyperlink" Target="http://www.colormusic.ru/000/shark.jpg" TargetMode="External"/><Relationship Id="rId16" Type="http://schemas.openxmlformats.org/officeDocument/2006/relationships/hyperlink" Target="http://ant.edb.miyakyo-u.ac.jp/BE/Gakken79/Page_18/fig2.jpg" TargetMode="External"/><Relationship Id="rId20" Type="http://schemas.openxmlformats.org/officeDocument/2006/relationships/hyperlink" Target="http://bvi.rusf.ru/sista/illus/35184.jpg" TargetMode="External"/><Relationship Id="rId29" Type="http://schemas.openxmlformats.org/officeDocument/2006/relationships/hyperlink" Target="http://fonegallery.narod.ru/smile/smile.files/smile57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chemuchek.net/index.html" TargetMode="External"/><Relationship Id="rId11" Type="http://schemas.openxmlformats.org/officeDocument/2006/relationships/hyperlink" Target="http://www.zoopicture.ru/wp-content/uploads/2009/02/koala18.jpg" TargetMode="External"/><Relationship Id="rId24" Type="http://schemas.openxmlformats.org/officeDocument/2006/relationships/hyperlink" Target="http://powerclip.ru/uploads/photos/1649.jpg" TargetMode="External"/><Relationship Id="rId32" Type="http://schemas.openxmlformats.org/officeDocument/2006/relationships/hyperlink" Target="http://detsad-kitty.ru/uploads/posts/2009-08/1251718313_slide0006_image010.jpg" TargetMode="External"/><Relationship Id="rId5" Type="http://schemas.openxmlformats.org/officeDocument/2006/relationships/hyperlink" Target="http://elite-pets.narod.ru/rec_animal_1.htm" TargetMode="External"/><Relationship Id="rId15" Type="http://schemas.openxmlformats.org/officeDocument/2006/relationships/hyperlink" Target="http://pochemuchek.net/images/01_animals/10_animals_records/them_001/003/001.jpg" TargetMode="External"/><Relationship Id="rId23" Type="http://schemas.openxmlformats.org/officeDocument/2006/relationships/hyperlink" Target="http://www.winnie-the-pooh.ru/cartoon/quotes/" TargetMode="External"/><Relationship Id="rId28" Type="http://schemas.openxmlformats.org/officeDocument/2006/relationships/hyperlink" Target="http://hiero.ru/pict/495/2156212.jpg" TargetMode="External"/><Relationship Id="rId10" Type="http://schemas.openxmlformats.org/officeDocument/2006/relationships/hyperlink" Target="http://detsad-kitty.ru/uploads/posts/2009-08/1251718381_slide0012_image022.jpg" TargetMode="External"/><Relationship Id="rId19" Type="http://schemas.openxmlformats.org/officeDocument/2006/relationships/hyperlink" Target="http://www.55a.net/firas/photo_lang/rusi/1/Muha.jpg" TargetMode="External"/><Relationship Id="rId31" Type="http://schemas.openxmlformats.org/officeDocument/2006/relationships/hyperlink" Target="http://www.redbook.ru/74/images/Cikada_gornaya_!_.gif" TargetMode="External"/><Relationship Id="rId4" Type="http://schemas.openxmlformats.org/officeDocument/2006/relationships/hyperlink" Target="http://www.artsides.ru/big/item_2311.jpg" TargetMode="External"/><Relationship Id="rId9" Type="http://schemas.openxmlformats.org/officeDocument/2006/relationships/hyperlink" Target="http://www.myltik.ru/db/rus/v/vinni_puh_i_den_zabot_011.jpg" TargetMode="External"/><Relationship Id="rId14" Type="http://schemas.openxmlformats.org/officeDocument/2006/relationships/hyperlink" Target="http://festival.1september.ru/files/articles/41/4119/411940/img1.jpg" TargetMode="External"/><Relationship Id="rId22" Type="http://schemas.openxmlformats.org/officeDocument/2006/relationships/hyperlink" Target="http://uploadbox.com/files/d0adc06019/" TargetMode="External"/><Relationship Id="rId27" Type="http://schemas.openxmlformats.org/officeDocument/2006/relationships/hyperlink" Target="http://pochemuchek.net/images/01_animals/10_animals_records/them_001/007/002.jpg" TargetMode="External"/><Relationship Id="rId30" Type="http://schemas.openxmlformats.org/officeDocument/2006/relationships/hyperlink" Target="http://www.floridanature.org/photos/Cicadidae_1c,_Tallahassee,_20010705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4789488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4589" name="AutoShape 13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92138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+ 2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- 3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356100" y="47942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+ 6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+ 4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7740650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4596" name="AutoShape 20"/>
          <p:cNvCxnSpPr>
            <a:cxnSpLocks noChangeShapeType="1"/>
            <a:stCxn id="24579" idx="6"/>
            <a:endCxn id="24580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7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0" name="Oval 25">
            <a:hlinkClick r:id="" action="ppaction://hlinkshowjump?jump=nextslide">
              <a:snd r:embed="rId2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4601" name="Oval 2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4602" name="Oval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4603" name="Oval 2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4604" name="Oval 2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24605" name="Oval 3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24606" name="Oval 3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24607" name="Oval 3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24608" name="Oval 3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24609" name="Oval 3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24610" name="Text Box 42"/>
          <p:cNvSpPr txBox="1">
            <a:spLocks noChangeArrowheads="1"/>
          </p:cNvSpPr>
          <p:nvPr/>
        </p:nvSpPr>
        <p:spPr bwMode="auto">
          <a:xfrm>
            <a:off x="288925" y="379413"/>
            <a:ext cx="852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палочник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– 7;        </a:t>
            </a:r>
            <a:r>
              <a:rPr lang="ru-RU" sz="2400" b="1">
                <a:solidFill>
                  <a:srgbClr val="A50021"/>
                </a:solidFill>
              </a:rPr>
              <a:t>☼ стрекоза – 8;        ☼ жук-олень - 9</a:t>
            </a:r>
          </a:p>
        </p:txBody>
      </p:sp>
      <p:pic>
        <p:nvPicPr>
          <p:cNvPr id="24611" name="Picture 43" descr="Рисунок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935038"/>
            <a:ext cx="12239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44" descr="Рисунок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t="7222" b="17143"/>
          <a:stretch>
            <a:fillRect/>
          </a:stretch>
        </p:blipFill>
        <p:spPr bwMode="auto">
          <a:xfrm>
            <a:off x="900113" y="790575"/>
            <a:ext cx="1295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45" descr="Рисунок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35038"/>
            <a:ext cx="11525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2559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4787900" y="198913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3805" name="AutoShape 13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92138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+ 1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- 4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356100" y="47942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+ 3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+ 6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7740650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- 4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3812" name="AutoShape 20"/>
          <p:cNvCxnSpPr>
            <a:cxnSpLocks noChangeShapeType="1"/>
            <a:stCxn id="33795" idx="6"/>
            <a:endCxn id="33796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3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16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3817" name="Oval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3818" name="Oval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33819" name="Oval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33820" name="Oval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33821" name="Oval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33822" name="Oval 31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33823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33824" name="Oval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33825" name="Oval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33826" name="Text Box 38"/>
          <p:cNvSpPr txBox="1">
            <a:spLocks noChangeArrowheads="1"/>
          </p:cNvSpPr>
          <p:nvPr/>
        </p:nvSpPr>
        <p:spPr bwMode="auto">
          <a:xfrm>
            <a:off x="250825" y="333375"/>
            <a:ext cx="861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слон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– 7;               </a:t>
            </a:r>
            <a:r>
              <a:rPr lang="ru-RU" sz="2400" b="1">
                <a:solidFill>
                  <a:srgbClr val="A50021"/>
                </a:solidFill>
              </a:rPr>
              <a:t>☼ верблюд – 6;             ☼ муравей - 8</a:t>
            </a:r>
          </a:p>
        </p:txBody>
      </p:sp>
      <p:pic>
        <p:nvPicPr>
          <p:cNvPr id="33827" name="Picture 39" descr="Рисунок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1228725"/>
            <a:ext cx="79216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40" descr="Рисунок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055688"/>
            <a:ext cx="936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9" name="Picture 41" descr="Рисунок3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55688"/>
            <a:ext cx="10810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6729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4787900" y="198913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4829" name="AutoShape 13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592138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+ 1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- 4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356100" y="47942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+ 3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+ 6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7740650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- 4</a:t>
            </a:r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4836" name="AutoShape 20"/>
          <p:cNvCxnSpPr>
            <a:cxnSpLocks noChangeShapeType="1"/>
            <a:stCxn id="34819" idx="6"/>
            <a:endCxn id="34820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7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40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4841" name="Oval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4842" name="Oval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34843" name="Oval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34844" name="Oval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34845" name="Oval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34846" name="Oval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34847" name="Oval 32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34848" name="Oval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34849" name="Oval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34850" name="Text Box 38"/>
          <p:cNvSpPr txBox="1">
            <a:spLocks noChangeArrowheads="1"/>
          </p:cNvSpPr>
          <p:nvPr/>
        </p:nvSpPr>
        <p:spPr bwMode="auto">
          <a:xfrm>
            <a:off x="250825" y="333375"/>
            <a:ext cx="861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слон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– 7;               </a:t>
            </a:r>
            <a:r>
              <a:rPr lang="ru-RU" sz="2400" b="1">
                <a:solidFill>
                  <a:srgbClr val="A50021"/>
                </a:solidFill>
              </a:rPr>
              <a:t>☼ верблюд – 6;             ☼ муравей - 8</a:t>
            </a:r>
          </a:p>
        </p:txBody>
      </p:sp>
      <p:pic>
        <p:nvPicPr>
          <p:cNvPr id="34851" name="Picture 39" descr="Рисунок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1228725"/>
            <a:ext cx="79216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2" name="Picture 40" descr="Рисунок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055688"/>
            <a:ext cx="936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3" name="Picture 41" descr="Рисунок3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55688"/>
            <a:ext cx="10810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3307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4787900" y="198913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7908" name="AutoShape 20"/>
          <p:cNvCxnSpPr>
            <a:cxnSpLocks noChangeShapeType="1"/>
            <a:stCxn id="37891" idx="6"/>
            <a:endCxn id="37892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9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23850" y="6956425"/>
            <a:ext cx="8640763" cy="1873250"/>
            <a:chOff x="249" y="2976"/>
            <a:chExt cx="5443" cy="1180"/>
          </a:xfrm>
        </p:grpSpPr>
        <p:pic>
          <p:nvPicPr>
            <p:cNvPr id="35858" name="Picture 39" descr="Рисунок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994"/>
              <a:ext cx="732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9" name="Picture 40" descr="Рисунок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013"/>
              <a:ext cx="721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0" name="Picture 41" descr="Рисунок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" y="2976"/>
              <a:ext cx="70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1" name="Picture 42" descr="Рисунок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" y="3020"/>
              <a:ext cx="714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2" name="Picture 43" descr="Рисунок1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3022"/>
              <a:ext cx="810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3" name="Picture 44" descr="Рисунок1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8" r="20421"/>
            <a:stretch>
              <a:fillRect/>
            </a:stretch>
          </p:blipFill>
          <p:spPr bwMode="auto">
            <a:xfrm>
              <a:off x="5284" y="3022"/>
              <a:ext cx="408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4" name="Picture 45" descr="Рисунок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3013"/>
              <a:ext cx="721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5" name="Picture 46" descr="буква ы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022"/>
              <a:ext cx="713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35" name="AutoShape 47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7738" y="6283325"/>
            <a:ext cx="576262" cy="574675"/>
          </a:xfrm>
          <a:prstGeom prst="actionButtonHelp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339975" y="-3032125"/>
            <a:ext cx="4824413" cy="3032125"/>
            <a:chOff x="1474" y="-1910"/>
            <a:chExt cx="3039" cy="1910"/>
          </a:xfrm>
        </p:grpSpPr>
        <p:sp>
          <p:nvSpPr>
            <p:cNvPr id="35856" name="Text Box 48"/>
            <p:cNvSpPr txBox="1">
              <a:spLocks noChangeArrowheads="1"/>
            </p:cNvSpPr>
            <p:nvPr/>
          </p:nvSpPr>
          <p:spPr bwMode="auto">
            <a:xfrm>
              <a:off x="1474" y="-519"/>
              <a:ext cx="2764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800" b="1">
                  <a:solidFill>
                    <a:srgbClr val="A50021"/>
                  </a:solidFill>
                </a:rPr>
                <a:t>☼ муравей - 8</a:t>
              </a:r>
            </a:p>
          </p:txBody>
        </p:sp>
        <p:pic>
          <p:nvPicPr>
            <p:cNvPr id="35857" name="Picture 5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07"/>
            <a:stretch>
              <a:fillRect/>
            </a:stretch>
          </p:blipFill>
          <p:spPr bwMode="auto">
            <a:xfrm>
              <a:off x="1474" y="-1910"/>
              <a:ext cx="3039" cy="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17246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51445E-7 L -0.00382 0.5419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709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2" grpId="0" animBg="1"/>
      <p:bldP spid="37893" grpId="0" animBg="1"/>
      <p:bldP spid="37894" grpId="0" animBg="1"/>
      <p:bldP spid="37895" grpId="0" animBg="1"/>
      <p:bldP spid="37907" grpId="0" animBg="1"/>
      <p:bldP spid="37909" grpId="0" animBg="1"/>
      <p:bldP spid="37910" grpId="0" animBg="1"/>
      <p:bldP spid="379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0" descr="Рисунок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027113"/>
            <a:ext cx="75628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9" descr="кошачий алфави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61" b="86766"/>
          <a:stretch>
            <a:fillRect/>
          </a:stretch>
        </p:blipFill>
        <p:spPr bwMode="auto">
          <a:xfrm>
            <a:off x="4427538" y="117475"/>
            <a:ext cx="881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44463"/>
            <a:ext cx="866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1" descr="кошачий алфави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48665" r="60130" b="38364"/>
          <a:stretch>
            <a:fillRect/>
          </a:stretch>
        </p:blipFill>
        <p:spPr bwMode="auto">
          <a:xfrm>
            <a:off x="3636963" y="144463"/>
            <a:ext cx="647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2" descr="кошачий алфави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6" b="86362"/>
          <a:stretch>
            <a:fillRect/>
          </a:stretch>
        </p:blipFill>
        <p:spPr bwMode="auto">
          <a:xfrm>
            <a:off x="6372225" y="188913"/>
            <a:ext cx="9001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3" descr="кошачий алфави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8" r="49426" b="86362"/>
          <a:stretch>
            <a:fillRect/>
          </a:stretch>
        </p:blipFill>
        <p:spPr bwMode="auto">
          <a:xfrm>
            <a:off x="5580063" y="188913"/>
            <a:ext cx="6477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4" descr="кошачий алфави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0" t="32451" r="41055" b="53505"/>
          <a:stretch>
            <a:fillRect/>
          </a:stretch>
        </p:blipFill>
        <p:spPr bwMode="auto">
          <a:xfrm>
            <a:off x="1547813" y="190500"/>
            <a:ext cx="8636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6" descr="кошачий алфави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2" t="15808" r="27141" b="71220"/>
          <a:stretch>
            <a:fillRect/>
          </a:stretch>
        </p:blipFill>
        <p:spPr bwMode="auto">
          <a:xfrm>
            <a:off x="7235825" y="188913"/>
            <a:ext cx="7191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8" descr="кошачий алфави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9" t="16214" r="11583" b="80544"/>
          <a:stretch>
            <a:fillRect/>
          </a:stretch>
        </p:blipFill>
        <p:spPr bwMode="auto">
          <a:xfrm>
            <a:off x="7307263" y="-26988"/>
            <a:ext cx="287337" cy="21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2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9427" b="7864"/>
          <a:stretch>
            <a:fillRect/>
          </a:stretch>
        </p:blipFill>
        <p:spPr bwMode="auto">
          <a:xfrm rot="-1987090">
            <a:off x="0" y="404813"/>
            <a:ext cx="1476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9427" b="7864"/>
          <a:stretch>
            <a:fillRect/>
          </a:stretch>
        </p:blipFill>
        <p:spPr bwMode="auto">
          <a:xfrm rot="-1987090">
            <a:off x="0" y="1989138"/>
            <a:ext cx="1476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9427" b="7864"/>
          <a:stretch>
            <a:fillRect/>
          </a:stretch>
        </p:blipFill>
        <p:spPr bwMode="auto">
          <a:xfrm rot="-1987090">
            <a:off x="0" y="3573463"/>
            <a:ext cx="1476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2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9427" b="7864"/>
          <a:stretch>
            <a:fillRect/>
          </a:stretch>
        </p:blipFill>
        <p:spPr bwMode="auto">
          <a:xfrm rot="-1987090">
            <a:off x="0" y="5373688"/>
            <a:ext cx="1476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AutoShape 2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611188" cy="549275"/>
          </a:xfrm>
          <a:prstGeom prst="actionButtonHome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08129"/>
      </p:ext>
    </p:extLst>
  </p:cSld>
  <p:clrMapOvr>
    <a:masterClrMapping/>
  </p:clrMapOvr>
  <p:transition advClick="0">
    <p:sndAc>
      <p:stSnd>
        <p:snd r:embed="rId2" name="muravej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95288" y="614363"/>
            <a:ext cx="83327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A50021"/>
                </a:solidFill>
              </a:rPr>
              <a:t>Какое животное самое зубастое на свете?</a:t>
            </a:r>
          </a:p>
          <a:p>
            <a:pPr algn="ctr">
              <a:defRPr/>
            </a:pPr>
            <a:endParaRPr lang="ru-RU" b="1">
              <a:solidFill>
                <a:srgbClr val="A50021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улитка 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– 10;           </a:t>
            </a:r>
            <a:r>
              <a:rPr lang="ru-RU" sz="2400" b="1">
                <a:solidFill>
                  <a:srgbClr val="A50021"/>
                </a:solidFill>
              </a:rPr>
              <a:t>☼ акула – 7;           ☼ крокодил - 9</a:t>
            </a:r>
          </a:p>
        </p:txBody>
      </p:sp>
      <p:pic>
        <p:nvPicPr>
          <p:cNvPr id="37891" name="Picture 5" descr="Рисунок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182938"/>
            <a:ext cx="2138363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Рисунок4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3227388"/>
            <a:ext cx="291465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 descr="Рисунок4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23050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Text 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156325" y="6237288"/>
            <a:ext cx="27955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990000"/>
                </a:solidFill>
              </a:rPr>
              <a:t>Найти ответ на вопрос</a:t>
            </a:r>
          </a:p>
        </p:txBody>
      </p:sp>
    </p:spTree>
    <p:extLst>
      <p:ext uri="{BB962C8B-B14F-4D97-AF65-F5344CB8AC3E}">
        <p14:creationId xmlns:p14="http://schemas.microsoft.com/office/powerpoint/2010/main" val="29150873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787900" y="198913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8925" name="AutoShape 13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592138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+ 3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- 1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4356100" y="47942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+ 2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+ 4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7740650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8932" name="AutoShape 20"/>
          <p:cNvCxnSpPr>
            <a:cxnSpLocks noChangeShapeType="1"/>
            <a:stCxn id="38915" idx="6"/>
            <a:endCxn id="38916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3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288925" y="333375"/>
            <a:ext cx="852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  </a:t>
            </a:r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улитка 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– 10;            </a:t>
            </a:r>
            <a:r>
              <a:rPr lang="ru-RU" sz="2400" b="1">
                <a:solidFill>
                  <a:srgbClr val="A50021"/>
                </a:solidFill>
              </a:rPr>
              <a:t>☼ акула – 7;           ☼ крокодил - 9</a:t>
            </a:r>
          </a:p>
        </p:txBody>
      </p:sp>
      <p:sp>
        <p:nvSpPr>
          <p:cNvPr id="38937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8938" name="Oval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8939" name="Oval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38940" name="Oval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38941" name="Oval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38942" name="Oval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38943" name="Oval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38944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38945" name="Oval 33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38946" name="Oval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pic>
        <p:nvPicPr>
          <p:cNvPr id="38947" name="Picture 38" descr="Рисунок4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836613"/>
            <a:ext cx="10033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8" name="Picture 39" descr="Рисунок4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981075"/>
            <a:ext cx="13668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9" name="Picture 40" descr="Рисунок4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11225"/>
            <a:ext cx="10810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4007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4787900" y="198913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9949" name="AutoShape 13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592138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+ 3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- 1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4356100" y="47942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+ 2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+ 4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7740650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9956" name="AutoShape 20"/>
          <p:cNvCxnSpPr>
            <a:cxnSpLocks noChangeShapeType="1"/>
            <a:stCxn id="39939" idx="6"/>
            <a:endCxn id="39940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7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60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9961" name="Oval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9962" name="Oval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39963" name="Oval 28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39964" name="Oval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39965" name="Oval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39966" name="Oval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39967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39968" name="Oval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39969" name="Oval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39970" name="Text Box 38"/>
          <p:cNvSpPr txBox="1">
            <a:spLocks noChangeArrowheads="1"/>
          </p:cNvSpPr>
          <p:nvPr/>
        </p:nvSpPr>
        <p:spPr bwMode="auto">
          <a:xfrm>
            <a:off x="288925" y="333375"/>
            <a:ext cx="852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  </a:t>
            </a:r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улитка 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– 10;            </a:t>
            </a:r>
            <a:r>
              <a:rPr lang="ru-RU" sz="2400" b="1">
                <a:solidFill>
                  <a:srgbClr val="A50021"/>
                </a:solidFill>
              </a:rPr>
              <a:t>☼ акула – 7;           ☼ крокодил - 9</a:t>
            </a:r>
          </a:p>
        </p:txBody>
      </p:sp>
      <p:pic>
        <p:nvPicPr>
          <p:cNvPr id="39971" name="Picture 39" descr="Рисунок4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836613"/>
            <a:ext cx="10033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2" name="Picture 40" descr="Рисунок4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981075"/>
            <a:ext cx="13668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3" name="Picture 41" descr="Рисунок4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11225"/>
            <a:ext cx="10810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132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4787900" y="198913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40973" name="AutoShape 13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592138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+ 3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- 1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4356100" y="47942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+ 2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+ 4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7740650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40980" name="AutoShape 20"/>
          <p:cNvCxnSpPr>
            <a:cxnSpLocks noChangeShapeType="1"/>
            <a:stCxn id="40963" idx="6"/>
            <a:endCxn id="40964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1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4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40985" name="Oval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40986" name="Oval 27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40987" name="Oval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40988" name="Oval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40989" name="Oval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40990" name="Oval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40991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40992" name="Oval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40993" name="Oval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40994" name="Text Box 38"/>
          <p:cNvSpPr txBox="1">
            <a:spLocks noChangeArrowheads="1"/>
          </p:cNvSpPr>
          <p:nvPr/>
        </p:nvSpPr>
        <p:spPr bwMode="auto">
          <a:xfrm>
            <a:off x="288925" y="333375"/>
            <a:ext cx="852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  </a:t>
            </a:r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улитка 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– 10;            </a:t>
            </a:r>
            <a:r>
              <a:rPr lang="ru-RU" sz="2400" b="1">
                <a:solidFill>
                  <a:srgbClr val="A50021"/>
                </a:solidFill>
              </a:rPr>
              <a:t>☼ акула – 7;           ☼ крокодил - 9</a:t>
            </a:r>
          </a:p>
        </p:txBody>
      </p:sp>
      <p:pic>
        <p:nvPicPr>
          <p:cNvPr id="40995" name="Picture 39" descr="Рисунок4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836613"/>
            <a:ext cx="10033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6" name="Picture 40" descr="Рисунок4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981075"/>
            <a:ext cx="13668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7" name="Picture 41" descr="Рисунок4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11225"/>
            <a:ext cx="10810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8566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4787900" y="198913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41997" name="AutoShape 13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592138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+ 3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- 1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4356100" y="47942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+ 2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+ 4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7740650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42004" name="AutoShape 20"/>
          <p:cNvCxnSpPr>
            <a:cxnSpLocks noChangeShapeType="1"/>
            <a:stCxn id="41987" idx="6"/>
            <a:endCxn id="41988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5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8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42009" name="Oval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42010" name="Oval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42011" name="Oval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42012" name="Oval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42013" name="Oval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42014" name="Oval 31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42015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42016" name="Oval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42017" name="Oval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42018" name="Text Box 38"/>
          <p:cNvSpPr txBox="1">
            <a:spLocks noChangeArrowheads="1"/>
          </p:cNvSpPr>
          <p:nvPr/>
        </p:nvSpPr>
        <p:spPr bwMode="auto">
          <a:xfrm>
            <a:off x="288925" y="333375"/>
            <a:ext cx="852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  </a:t>
            </a:r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улитка 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– 10;            </a:t>
            </a:r>
            <a:r>
              <a:rPr lang="ru-RU" sz="2400" b="1">
                <a:solidFill>
                  <a:srgbClr val="A50021"/>
                </a:solidFill>
              </a:rPr>
              <a:t>☼ акула – 7;           ☼ крокодил - 9</a:t>
            </a:r>
          </a:p>
        </p:txBody>
      </p:sp>
      <p:pic>
        <p:nvPicPr>
          <p:cNvPr id="42019" name="Picture 39" descr="Рисунок4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836613"/>
            <a:ext cx="10033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0" name="Picture 40" descr="Рисунок4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981075"/>
            <a:ext cx="13668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1" name="Picture 41" descr="Рисунок4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11225"/>
            <a:ext cx="10810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1631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4787900" y="198913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43021" name="AutoShape 13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592138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+ 3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- 1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4356100" y="47942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+ 2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+ 4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7740650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43028" name="AutoShape 20"/>
          <p:cNvCxnSpPr>
            <a:cxnSpLocks noChangeShapeType="1"/>
            <a:stCxn id="43011" idx="6"/>
            <a:endCxn id="43012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9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32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43033" name="Oval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43034" name="Oval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43035" name="Oval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43036" name="Oval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43037" name="Oval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43038" name="Oval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43039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43040" name="Oval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43041" name="Oval 34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43042" name="Text Box 38"/>
          <p:cNvSpPr txBox="1">
            <a:spLocks noChangeArrowheads="1"/>
          </p:cNvSpPr>
          <p:nvPr/>
        </p:nvSpPr>
        <p:spPr bwMode="auto">
          <a:xfrm>
            <a:off x="288925" y="333375"/>
            <a:ext cx="852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  </a:t>
            </a:r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улитка 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– 10;            </a:t>
            </a:r>
            <a:r>
              <a:rPr lang="ru-RU" sz="2400" b="1">
                <a:solidFill>
                  <a:srgbClr val="A50021"/>
                </a:solidFill>
              </a:rPr>
              <a:t>☼ акула – 7;           ☼ крокодил - 9</a:t>
            </a:r>
          </a:p>
        </p:txBody>
      </p:sp>
      <p:pic>
        <p:nvPicPr>
          <p:cNvPr id="43043" name="Picture 39" descr="Рисунок4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836613"/>
            <a:ext cx="10033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4" name="Picture 40" descr="Рисунок4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981075"/>
            <a:ext cx="13668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5" name="Picture 41" descr="Рисунок4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11225"/>
            <a:ext cx="10810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663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4789488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5613" name="AutoShape 13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92138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+ 2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- 3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356100" y="47942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+ 6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+ 4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7740650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5620" name="AutoShape 20"/>
          <p:cNvCxnSpPr>
            <a:cxnSpLocks noChangeShapeType="1"/>
            <a:stCxn id="25603" idx="6"/>
            <a:endCxn id="25604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1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4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5625" name="Oval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5626" name="Oval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5627" name="Oval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5628" name="Oval 29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25629" name="Oval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25630" name="Oval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25631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25632" name="Oval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25633" name="Oval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25634" name="Text Box 42"/>
          <p:cNvSpPr txBox="1">
            <a:spLocks noChangeArrowheads="1"/>
          </p:cNvSpPr>
          <p:nvPr/>
        </p:nvSpPr>
        <p:spPr bwMode="auto">
          <a:xfrm>
            <a:off x="288925" y="379413"/>
            <a:ext cx="852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палочник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– 7;        </a:t>
            </a:r>
            <a:r>
              <a:rPr lang="ru-RU" sz="2400" b="1">
                <a:solidFill>
                  <a:srgbClr val="A50021"/>
                </a:solidFill>
              </a:rPr>
              <a:t>☼ стрекоза – 8;        ☼ жук-олень - 9</a:t>
            </a:r>
          </a:p>
        </p:txBody>
      </p:sp>
      <p:pic>
        <p:nvPicPr>
          <p:cNvPr id="25635" name="Picture 43" descr="Рисунок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935038"/>
            <a:ext cx="12239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6" name="Picture 44" descr="Рисунок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t="7222" b="17143"/>
          <a:stretch>
            <a:fillRect/>
          </a:stretch>
        </p:blipFill>
        <p:spPr bwMode="auto">
          <a:xfrm>
            <a:off x="900113" y="790575"/>
            <a:ext cx="1295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7" name="Picture 45" descr="Рисунок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35038"/>
            <a:ext cx="11525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3276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4787900" y="198913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44052" name="AutoShape 20"/>
          <p:cNvCxnSpPr>
            <a:cxnSpLocks noChangeShapeType="1"/>
            <a:stCxn id="44035" idx="6"/>
            <a:endCxn id="44036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3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52413" y="6956425"/>
            <a:ext cx="8640762" cy="1873250"/>
            <a:chOff x="249" y="2976"/>
            <a:chExt cx="5443" cy="1180"/>
          </a:xfrm>
        </p:grpSpPr>
        <p:pic>
          <p:nvPicPr>
            <p:cNvPr id="44050" name="Picture 39" descr="Рисунок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994"/>
              <a:ext cx="732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0" descr="Рисунок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013"/>
              <a:ext cx="721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1" descr="Рисунок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" y="2976"/>
              <a:ext cx="70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2" descr="Рисунок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" y="3020"/>
              <a:ext cx="714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3" descr="Рисунок1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3022"/>
              <a:ext cx="810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4" descr="Рисунок1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8" r="20421"/>
            <a:stretch>
              <a:fillRect/>
            </a:stretch>
          </p:blipFill>
          <p:spPr bwMode="auto">
            <a:xfrm>
              <a:off x="5284" y="3022"/>
              <a:ext cx="408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Picture 45" descr="Рисунок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3013"/>
              <a:ext cx="721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Picture 46" descr="буква ы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022"/>
              <a:ext cx="713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79" name="AutoShape 47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7738" y="6283325"/>
            <a:ext cx="576262" cy="574675"/>
          </a:xfrm>
          <a:prstGeom prst="actionButtonHelp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2124075" y="-3411538"/>
            <a:ext cx="4656138" cy="3416301"/>
            <a:chOff x="1338" y="436"/>
            <a:chExt cx="2933" cy="2152"/>
          </a:xfrm>
        </p:grpSpPr>
        <p:pic>
          <p:nvPicPr>
            <p:cNvPr id="44048" name="Picture 37" descr="Рисунок46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436"/>
              <a:ext cx="2087" cy="1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9" name="Text Box 48"/>
            <p:cNvSpPr txBox="1">
              <a:spLocks noChangeArrowheads="1"/>
            </p:cNvSpPr>
            <p:nvPr/>
          </p:nvSpPr>
          <p:spPr bwMode="auto">
            <a:xfrm>
              <a:off x="1338" y="2069"/>
              <a:ext cx="2933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800" b="1"/>
                <a:t>  </a:t>
              </a:r>
              <a:r>
                <a:rPr lang="ru-RU" sz="4800" b="1">
                  <a:solidFill>
                    <a:srgbClr val="A50021"/>
                  </a:solidFill>
                </a:rPr>
                <a:t>☼</a:t>
              </a:r>
              <a:r>
                <a:rPr lang="ru-RU" sz="4800">
                  <a:solidFill>
                    <a:srgbClr val="A50021"/>
                  </a:solidFill>
                </a:rPr>
                <a:t> </a:t>
              </a:r>
              <a:r>
                <a:rPr lang="ru-RU" sz="4800" b="1">
                  <a:solidFill>
                    <a:srgbClr val="A50021"/>
                  </a:solidFill>
                </a:rPr>
                <a:t>улитка </a:t>
              </a:r>
              <a:r>
                <a:rPr lang="ru-RU" sz="4800" b="1">
                  <a:solidFill>
                    <a:srgbClr val="A50021"/>
                  </a:solidFill>
                  <a:cs typeface="Arial" charset="0"/>
                </a:rPr>
                <a:t>– 10</a:t>
              </a:r>
              <a:endParaRPr lang="ru-RU" sz="4800" b="1">
                <a:solidFill>
                  <a:srgbClr val="A5002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2865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8555E-6 L -0.00261 0.5482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739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 animBg="1"/>
      <p:bldP spid="44036" grpId="0" animBg="1"/>
      <p:bldP spid="44037" grpId="0" animBg="1"/>
      <p:bldP spid="44038" grpId="0" animBg="1"/>
      <p:bldP spid="44039" grpId="0" animBg="1"/>
      <p:bldP spid="44051" grpId="0" animBg="1"/>
      <p:bldP spid="44053" grpId="0" animBg="1"/>
      <p:bldP spid="44054" grpId="0" animBg="1"/>
      <p:bldP spid="440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9" descr="Рисунок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6485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13" descr="кошачий алфави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61" b="86766"/>
          <a:stretch>
            <a:fillRect/>
          </a:stretch>
        </p:blipFill>
        <p:spPr bwMode="auto">
          <a:xfrm>
            <a:off x="6138863" y="73025"/>
            <a:ext cx="881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4" descr="кошачий алфави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0" t="31616" r="61850" b="54317"/>
          <a:stretch>
            <a:fillRect/>
          </a:stretch>
        </p:blipFill>
        <p:spPr bwMode="auto">
          <a:xfrm>
            <a:off x="3027363" y="73025"/>
            <a:ext cx="6080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5" descr="кошачий алфави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31616" r="77484" b="54317"/>
          <a:stretch>
            <a:fillRect/>
          </a:stretch>
        </p:blipFill>
        <p:spPr bwMode="auto">
          <a:xfrm>
            <a:off x="5435600" y="73025"/>
            <a:ext cx="7921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6" descr="кошачий алфави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2" t="15808" r="27141" b="71220"/>
          <a:stretch>
            <a:fillRect/>
          </a:stretch>
        </p:blipFill>
        <p:spPr bwMode="auto">
          <a:xfrm>
            <a:off x="3852863" y="117475"/>
            <a:ext cx="7191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4938"/>
            <a:ext cx="866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17475"/>
            <a:ext cx="952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9" name="AutoShape 2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611188" cy="549275"/>
          </a:xfrm>
          <a:prstGeom prst="actionButtonHome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80596"/>
      </p:ext>
    </p:extLst>
  </p:cSld>
  <p:clrMapOvr>
    <a:masterClrMapping/>
  </p:clrMapOvr>
  <p:transition advClick="0">
    <p:sndAc>
      <p:stSnd>
        <p:snd r:embed="rId2" name="ulitk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34925" y="104775"/>
            <a:ext cx="9109075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300">
                <a:hlinkClick r:id="rId2"/>
              </a:rPr>
              <a:t>http://www.colormusic.ru/000/shark.jpg</a:t>
            </a:r>
            <a:r>
              <a:rPr lang="ru-RU" sz="1300"/>
              <a:t> - акула</a:t>
            </a:r>
          </a:p>
          <a:p>
            <a:r>
              <a:rPr lang="ru-RU" sz="1300">
                <a:hlinkClick r:id="rId3"/>
              </a:rPr>
              <a:t>http://www.animashky.ru/</a:t>
            </a:r>
            <a:r>
              <a:rPr lang="ru-RU" sz="1300"/>
              <a:t> - анимашки</a:t>
            </a:r>
          </a:p>
          <a:p>
            <a:r>
              <a:rPr lang="ru-RU" sz="1300">
                <a:hlinkClick r:id="rId4"/>
              </a:rPr>
              <a:t>http://www.artsides.ru/big/item_2311.jpg</a:t>
            </a:r>
            <a:r>
              <a:rPr lang="ru-RU" sz="1300"/>
              <a:t> - верблюд</a:t>
            </a:r>
          </a:p>
          <a:p>
            <a:r>
              <a:rPr lang="ru-RU" sz="1300">
                <a:hlinkClick r:id="rId5"/>
              </a:rPr>
              <a:t>http://elite-pets.narod.ru/rec_animal_1.htm</a:t>
            </a:r>
            <a:r>
              <a:rPr lang="ru-RU" sz="1300"/>
              <a:t> - вопросы</a:t>
            </a:r>
          </a:p>
          <a:p>
            <a:r>
              <a:rPr lang="ru-RU" sz="1300">
                <a:hlinkClick r:id="rId6"/>
              </a:rPr>
              <a:t>http://pochemuchek.net/index.html</a:t>
            </a:r>
            <a:r>
              <a:rPr lang="ru-RU" sz="1300"/>
              <a:t> - вопросы</a:t>
            </a:r>
          </a:p>
          <a:p>
            <a:r>
              <a:rPr lang="ru-RU" sz="1300">
                <a:hlinkClick r:id="rId7"/>
              </a:rPr>
              <a:t>http://www.redbook.ru/74/images/Guk-olen_!_.gif</a:t>
            </a:r>
            <a:r>
              <a:rPr lang="ru-RU" sz="1300"/>
              <a:t> - жук</a:t>
            </a:r>
          </a:p>
          <a:p>
            <a:r>
              <a:rPr lang="ru-RU" sz="1300">
                <a:hlinkClick r:id="rId8"/>
              </a:rPr>
              <a:t>http://i49.beon.ru/20/88/408820/81/11050481/slide0010_image009.jpeg</a:t>
            </a:r>
            <a:r>
              <a:rPr lang="ru-RU" sz="1300"/>
              <a:t> - енот</a:t>
            </a:r>
          </a:p>
          <a:p>
            <a:r>
              <a:rPr lang="ru-RU" sz="1300">
                <a:hlinkClick r:id="rId9"/>
              </a:rPr>
              <a:t>http://www.myltik.ru/db/rus/v/vinni_puh_i_den_zabot_011.jpg</a:t>
            </a:r>
            <a:r>
              <a:rPr lang="ru-RU" sz="1300"/>
              <a:t> - картинка</a:t>
            </a:r>
          </a:p>
          <a:p>
            <a:r>
              <a:rPr lang="ru-RU" sz="1300">
                <a:hlinkClick r:id="rId10"/>
              </a:rPr>
              <a:t>http://detsad-kitty.ru/uploads/posts/2009-08/1251718381_slide0012_image022.jpg</a:t>
            </a:r>
            <a:r>
              <a:rPr lang="ru-RU" sz="1300"/>
              <a:t> - коала</a:t>
            </a:r>
          </a:p>
          <a:p>
            <a:r>
              <a:rPr lang="ru-RU" sz="1300">
                <a:hlinkClick r:id="rId11"/>
              </a:rPr>
              <a:t>http://www.zoopicture.ru/wp-content/uploads/2009/02/koala18.jpg</a:t>
            </a:r>
            <a:r>
              <a:rPr lang="ru-RU" sz="1300"/>
              <a:t> - коала</a:t>
            </a:r>
          </a:p>
          <a:p>
            <a:r>
              <a:rPr lang="ru-RU" sz="1300">
                <a:hlinkClick r:id="rId12"/>
              </a:rPr>
              <a:t>http://www.zoopicture.ru/wp-content/uploads/2010/02/56345737.jpg</a:t>
            </a:r>
            <a:r>
              <a:rPr lang="ru-RU" sz="1300"/>
              <a:t>  - кошачий алфавит</a:t>
            </a:r>
          </a:p>
          <a:p>
            <a:r>
              <a:rPr lang="ru-RU" sz="1300">
                <a:hlinkClick r:id="rId13"/>
              </a:rPr>
              <a:t>http://www.zoolinks.info/images/Image/krok1.jpg</a:t>
            </a:r>
            <a:r>
              <a:rPr lang="ru-RU" sz="1300"/>
              <a:t> - крокодил</a:t>
            </a:r>
          </a:p>
          <a:p>
            <a:r>
              <a:rPr lang="ru-RU" sz="1300">
                <a:hlinkClick r:id="rId14"/>
              </a:rPr>
              <a:t>http://festival.1september.ru/files/articles/41/4119/411940/img1.jpg</a:t>
            </a:r>
            <a:r>
              <a:rPr lang="ru-RU" sz="1300"/>
              <a:t> - кузнечик</a:t>
            </a:r>
          </a:p>
          <a:p>
            <a:r>
              <a:rPr lang="ru-RU" sz="1300">
                <a:hlinkClick r:id="rId15"/>
              </a:rPr>
              <a:t>http://pochemuchek.net/images/01_animals/10_animals_records/them_001/003/001.jpg</a:t>
            </a:r>
            <a:r>
              <a:rPr lang="ru-RU" sz="1300"/>
              <a:t> - муравей</a:t>
            </a:r>
          </a:p>
          <a:p>
            <a:r>
              <a:rPr lang="ru-RU" sz="1300">
                <a:hlinkClick r:id="rId16"/>
              </a:rPr>
              <a:t>http://ant.edb.miyakyo-u.ac.jp/BE/Gakken79/Page_18/fig2.jpg</a:t>
            </a:r>
            <a:r>
              <a:rPr lang="ru-RU" sz="1300"/>
              <a:t> - муравей</a:t>
            </a:r>
          </a:p>
          <a:p>
            <a:r>
              <a:rPr lang="ru-RU" sz="1300">
                <a:hlinkClick r:id="rId17"/>
              </a:rPr>
              <a:t>http://igz.ilmeny.ac.ru/RED_BOOK/images/jiv_nasekomie_pereponchatokril_muravei_lugovoi_01.gif</a:t>
            </a:r>
            <a:r>
              <a:rPr lang="ru-RU" sz="1300"/>
              <a:t> - муравей</a:t>
            </a:r>
          </a:p>
          <a:p>
            <a:r>
              <a:rPr lang="ru-RU" sz="1300">
                <a:hlinkClick r:id="rId18"/>
              </a:rPr>
              <a:t>http://pested.ifas.ufl.edu/newsletters/2009-10/fireant.jpg</a:t>
            </a:r>
            <a:r>
              <a:rPr lang="ru-RU" sz="1300"/>
              <a:t> - муравей</a:t>
            </a:r>
          </a:p>
          <a:p>
            <a:r>
              <a:rPr lang="ru-RU" sz="1300">
                <a:hlinkClick r:id="rId19"/>
              </a:rPr>
              <a:t>http://www.55a.net/firas/photo_lang/rusi/1/Muha.jpg</a:t>
            </a:r>
            <a:r>
              <a:rPr lang="ru-RU" sz="1300"/>
              <a:t> - муха</a:t>
            </a:r>
          </a:p>
          <a:p>
            <a:r>
              <a:rPr lang="ru-RU" sz="1300">
                <a:hlinkClick r:id="rId20"/>
              </a:rPr>
              <a:t>http://bvi.rusf.ru/sista/illus/35184.jpg</a:t>
            </a:r>
            <a:r>
              <a:rPr lang="ru-RU" sz="1300"/>
              <a:t> - палочник</a:t>
            </a:r>
          </a:p>
          <a:p>
            <a:r>
              <a:rPr lang="ru-RU" sz="1300">
                <a:hlinkClick r:id="rId21"/>
              </a:rPr>
              <a:t>http://blogs.nature.com/news/thegreatbeyond/p%20chan%20three.JPG</a:t>
            </a:r>
            <a:r>
              <a:rPr lang="ru-RU" sz="1300"/>
              <a:t> - палочник</a:t>
            </a:r>
          </a:p>
          <a:p>
            <a:r>
              <a:rPr lang="ru-RU" sz="1300">
                <a:hlinkClick r:id="rId22"/>
              </a:rPr>
              <a:t>http://uploadbox.com/files/d0adc06019/</a:t>
            </a:r>
            <a:r>
              <a:rPr lang="ru-RU" sz="1300"/>
              <a:t> - скачать алфавит с шариками</a:t>
            </a:r>
          </a:p>
          <a:p>
            <a:r>
              <a:rPr lang="ru-RU" sz="1300">
                <a:hlinkClick r:id="rId23"/>
              </a:rPr>
              <a:t>http://www.winnie-the-pooh.ru/cartoon/quotes/</a:t>
            </a:r>
            <a:r>
              <a:rPr lang="ru-RU" sz="1300"/>
              <a:t>  -  фразы из мультфильма «Винни- Пух и все- все- все» скачать фразы</a:t>
            </a:r>
          </a:p>
          <a:p>
            <a:r>
              <a:rPr lang="ru-RU" sz="1300"/>
              <a:t> из мультфильмов</a:t>
            </a:r>
          </a:p>
          <a:p>
            <a:r>
              <a:rPr lang="ru-RU" sz="1300">
                <a:hlinkClick r:id="rId24"/>
              </a:rPr>
              <a:t>http://powerclip.ru/uploads/photos/1649.jpg</a:t>
            </a:r>
            <a:r>
              <a:rPr lang="ru-RU" sz="1300"/>
              <a:t> - слон</a:t>
            </a:r>
          </a:p>
          <a:p>
            <a:r>
              <a:rPr lang="ru-RU" sz="1300">
                <a:hlinkClick r:id="rId25"/>
              </a:rPr>
              <a:t>http://i038.radikal.ru/0801/71/37b6cde808c5.jpg</a:t>
            </a:r>
            <a:r>
              <a:rPr lang="ru-RU" sz="1300"/>
              <a:t> - стрекоза</a:t>
            </a:r>
          </a:p>
          <a:p>
            <a:r>
              <a:rPr lang="ru-RU" sz="1300">
                <a:hlinkClick r:id="rId26"/>
              </a:rPr>
              <a:t>http://www.lenagold.ru/fon/clipart/b/boko/bokor06.jpg</a:t>
            </a:r>
            <a:r>
              <a:rPr lang="ru-RU" sz="1300"/>
              <a:t> - трава</a:t>
            </a:r>
          </a:p>
          <a:p>
            <a:r>
              <a:rPr lang="ru-RU" sz="1300">
                <a:hlinkClick r:id="rId27"/>
              </a:rPr>
              <a:t>http://pochemuchek.net/images/01_animals/10_animals_records/them_001/007/002.jpg</a:t>
            </a:r>
            <a:r>
              <a:rPr lang="ru-RU" sz="1300"/>
              <a:t> - улитка</a:t>
            </a:r>
          </a:p>
          <a:p>
            <a:r>
              <a:rPr lang="ru-RU" sz="1300">
                <a:hlinkClick r:id="rId28"/>
              </a:rPr>
              <a:t>http://hiero.ru/pict/495/2156212.jpg</a:t>
            </a:r>
            <a:r>
              <a:rPr lang="ru-RU" sz="1300"/>
              <a:t> - улитка</a:t>
            </a:r>
          </a:p>
          <a:p>
            <a:r>
              <a:rPr lang="ru-RU" sz="1300">
                <a:hlinkClick r:id="rId29"/>
              </a:rPr>
              <a:t>http://fonegallery.narod.ru/smile/smile.files/smile57.gif</a:t>
            </a:r>
            <a:r>
              <a:rPr lang="ru-RU" sz="1300"/>
              <a:t> - фон для надписи</a:t>
            </a:r>
          </a:p>
          <a:p>
            <a:r>
              <a:rPr lang="ru-RU" sz="1300">
                <a:hlinkClick r:id="rId30"/>
              </a:rPr>
              <a:t>http://www.floridanature.org/photos/Cicadidae_1c,_Tallahassee,_20010705.jpg</a:t>
            </a:r>
            <a:r>
              <a:rPr lang="ru-RU" sz="1300"/>
              <a:t> – цикада</a:t>
            </a:r>
          </a:p>
          <a:p>
            <a:r>
              <a:rPr lang="ru-RU" sz="1300">
                <a:hlinkClick r:id="rId31"/>
              </a:rPr>
              <a:t>http://www.redbook.ru/74/images/Cikada_gornaya_!_.gif</a:t>
            </a:r>
            <a:r>
              <a:rPr lang="ru-RU" sz="1300"/>
              <a:t> - цикада</a:t>
            </a:r>
          </a:p>
          <a:p>
            <a:r>
              <a:rPr lang="ru-RU" sz="1300">
                <a:hlinkClick r:id="rId32"/>
              </a:rPr>
              <a:t>http://detsad-kitty.ru/uploads/posts/2009-08/1251718313_slide0006_image010.jpg</a:t>
            </a:r>
            <a:r>
              <a:rPr lang="ru-RU" sz="1300"/>
              <a:t> - шимпанзе</a:t>
            </a:r>
          </a:p>
        </p:txBody>
      </p:sp>
    </p:spTree>
    <p:extLst>
      <p:ext uri="{BB962C8B-B14F-4D97-AF65-F5344CB8AC3E}">
        <p14:creationId xmlns:p14="http://schemas.microsoft.com/office/powerpoint/2010/main" val="30431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4789488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6637" name="AutoShape 13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92138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+ 2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- 3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356100" y="47942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+ 6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+ 4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7740650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6644" name="AutoShape 20"/>
          <p:cNvCxnSpPr>
            <a:cxnSpLocks noChangeShapeType="1"/>
            <a:stCxn id="26627" idx="6"/>
            <a:endCxn id="26628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5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8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6649" name="Oval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6650" name="Oval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6651" name="Oval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6652" name="Oval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26653" name="Oval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26654" name="Oval 31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26655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26656" name="Oval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26657" name="Oval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26658" name="Text Box 42"/>
          <p:cNvSpPr txBox="1">
            <a:spLocks noChangeArrowheads="1"/>
          </p:cNvSpPr>
          <p:nvPr/>
        </p:nvSpPr>
        <p:spPr bwMode="auto">
          <a:xfrm>
            <a:off x="288925" y="379413"/>
            <a:ext cx="852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палочник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– 7;        </a:t>
            </a:r>
            <a:r>
              <a:rPr lang="ru-RU" sz="2400" b="1">
                <a:solidFill>
                  <a:srgbClr val="A50021"/>
                </a:solidFill>
              </a:rPr>
              <a:t>☼ стрекоза – 8;        ☼ жук-олень - 9</a:t>
            </a:r>
          </a:p>
        </p:txBody>
      </p:sp>
      <p:pic>
        <p:nvPicPr>
          <p:cNvPr id="26659" name="Picture 43" descr="Рисунок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935038"/>
            <a:ext cx="12239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0" name="Picture 44" descr="Рисунок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t="7222" b="17143"/>
          <a:stretch>
            <a:fillRect/>
          </a:stretch>
        </p:blipFill>
        <p:spPr bwMode="auto">
          <a:xfrm>
            <a:off x="900113" y="790575"/>
            <a:ext cx="1295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1" name="Picture 45" descr="Рисунок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35038"/>
            <a:ext cx="11525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8434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4789488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0740" name="AutoShape 20"/>
          <p:cNvCxnSpPr>
            <a:cxnSpLocks noChangeShapeType="1"/>
            <a:stCxn id="30723" idx="6"/>
            <a:endCxn id="30724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1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6" name="AutoShape 4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7738" y="6283325"/>
            <a:ext cx="576262" cy="574675"/>
          </a:xfrm>
          <a:prstGeom prst="actionButtonHelp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323850" y="7027863"/>
            <a:ext cx="8640763" cy="1873250"/>
            <a:chOff x="249" y="2976"/>
            <a:chExt cx="5443" cy="1180"/>
          </a:xfrm>
        </p:grpSpPr>
        <p:pic>
          <p:nvPicPr>
            <p:cNvPr id="27666" name="Picture 48" descr="Рисунок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994"/>
              <a:ext cx="732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7" name="Picture 49" descr="Рисунок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013"/>
              <a:ext cx="721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8" name="Picture 50" descr="Рисунок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" y="2976"/>
              <a:ext cx="70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9" name="Picture 52" descr="Рисунок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" y="3020"/>
              <a:ext cx="714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0" name="Picture 54" descr="Рисунок1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3022"/>
              <a:ext cx="810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1" name="Picture 55" descr="Рисунок1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8" r="20421"/>
            <a:stretch>
              <a:fillRect/>
            </a:stretch>
          </p:blipFill>
          <p:spPr bwMode="auto">
            <a:xfrm>
              <a:off x="5284" y="3022"/>
              <a:ext cx="408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58" descr="Рисунок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3013"/>
              <a:ext cx="721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59" descr="буква ы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022"/>
              <a:ext cx="713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316163" y="-3484563"/>
            <a:ext cx="4632325" cy="3560763"/>
            <a:chOff x="1459" y="391"/>
            <a:chExt cx="2918" cy="2243"/>
          </a:xfrm>
        </p:grpSpPr>
        <p:pic>
          <p:nvPicPr>
            <p:cNvPr id="27664" name="Picture 62" descr="Рисунок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4" t="7222" b="17143"/>
            <a:stretch>
              <a:fillRect/>
            </a:stretch>
          </p:blipFill>
          <p:spPr bwMode="auto">
            <a:xfrm>
              <a:off x="1655" y="391"/>
              <a:ext cx="2178" cy="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5" name="Text Box 64"/>
            <p:cNvSpPr txBox="1">
              <a:spLocks noChangeArrowheads="1"/>
            </p:cNvSpPr>
            <p:nvPr/>
          </p:nvSpPr>
          <p:spPr bwMode="auto">
            <a:xfrm>
              <a:off x="1459" y="2115"/>
              <a:ext cx="2918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800" b="1">
                  <a:solidFill>
                    <a:srgbClr val="A50021"/>
                  </a:solidFill>
                </a:rPr>
                <a:t>☼</a:t>
              </a:r>
              <a:r>
                <a:rPr lang="ru-RU" sz="4800">
                  <a:solidFill>
                    <a:srgbClr val="A50021"/>
                  </a:solidFill>
                </a:rPr>
                <a:t> </a:t>
              </a:r>
              <a:r>
                <a:rPr lang="ru-RU" sz="4800" b="1">
                  <a:solidFill>
                    <a:srgbClr val="A50021"/>
                  </a:solidFill>
                </a:rPr>
                <a:t>палочник</a:t>
              </a:r>
              <a:r>
                <a:rPr lang="ru-RU" sz="4800" b="1">
                  <a:solidFill>
                    <a:srgbClr val="A50021"/>
                  </a:solidFill>
                  <a:cs typeface="Arial" charset="0"/>
                </a:rPr>
                <a:t>– 7</a:t>
              </a:r>
              <a:endParaRPr lang="ru-RU" sz="4800" b="1">
                <a:solidFill>
                  <a:srgbClr val="A5002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3379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8555E-6 L 0.00121 0.600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00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045E-16 L -2.5E-6 -0.3773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  <p:bldP spid="30724" grpId="0" animBg="1"/>
      <p:bldP spid="30725" grpId="0" animBg="1"/>
      <p:bldP spid="30726" grpId="0" animBg="1"/>
      <p:bldP spid="30727" grpId="0" animBg="1"/>
      <p:bldP spid="30739" grpId="0" animBg="1"/>
      <p:bldP spid="30741" grpId="0" animBg="1"/>
      <p:bldP spid="30742" grpId="0" animBg="1"/>
      <p:bldP spid="307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 descr="кошачий ал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61" b="86766"/>
          <a:stretch>
            <a:fillRect/>
          </a:stretch>
        </p:blipFill>
        <p:spPr bwMode="auto">
          <a:xfrm>
            <a:off x="1619250" y="0"/>
            <a:ext cx="881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3" descr="кошачий ал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0" t="31616" r="4663" b="54317"/>
          <a:stretch>
            <a:fillRect/>
          </a:stretch>
        </p:blipFill>
        <p:spPr bwMode="auto">
          <a:xfrm>
            <a:off x="3708400" y="0"/>
            <a:ext cx="7921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4" descr="кошачий ал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0" t="31616" r="61850" b="54317"/>
          <a:stretch>
            <a:fillRect/>
          </a:stretch>
        </p:blipFill>
        <p:spPr bwMode="auto">
          <a:xfrm>
            <a:off x="2771775" y="0"/>
            <a:ext cx="6080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5" descr="кошачий ал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31616" r="77484" b="54317"/>
          <a:stretch>
            <a:fillRect/>
          </a:stretch>
        </p:blipFill>
        <p:spPr bwMode="auto">
          <a:xfrm>
            <a:off x="7667625" y="0"/>
            <a:ext cx="7921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6" descr="кошачий ал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48259" r="75726" b="36600"/>
          <a:stretch>
            <a:fillRect/>
          </a:stretch>
        </p:blipFill>
        <p:spPr bwMode="auto">
          <a:xfrm>
            <a:off x="684213" y="0"/>
            <a:ext cx="8651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7" descr="кошачий ал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5" t="65546" r="23700" b="19289"/>
          <a:stretch>
            <a:fillRect/>
          </a:stretch>
        </p:blipFill>
        <p:spPr bwMode="auto">
          <a:xfrm>
            <a:off x="4716463" y="0"/>
            <a:ext cx="7207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8" descr="кошачий ал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5" t="31378" r="23700" b="54553"/>
          <a:stretch>
            <a:fillRect/>
          </a:stretch>
        </p:blipFill>
        <p:spPr bwMode="auto">
          <a:xfrm>
            <a:off x="5724525" y="0"/>
            <a:ext cx="720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9" descr="кошачий ал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2" t="15808" r="27141" b="71220"/>
          <a:stretch>
            <a:fillRect/>
          </a:stretch>
        </p:blipFill>
        <p:spPr bwMode="auto">
          <a:xfrm>
            <a:off x="6732588" y="44450"/>
            <a:ext cx="7191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0" descr="Рисунок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125538"/>
            <a:ext cx="83883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AutoShape 2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611188" cy="549275"/>
          </a:xfrm>
          <a:prstGeom prst="actionButtonHome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908159"/>
      </p:ext>
    </p:extLst>
  </p:cSld>
  <p:clrMapOvr>
    <a:masterClrMapping/>
  </p:clrMapOvr>
  <p:transition advClick="0">
    <p:sndAc>
      <p:stSnd>
        <p:snd r:embed="rId2" name="palcni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63538" y="620713"/>
            <a:ext cx="83629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A50021"/>
                </a:solidFill>
              </a:rPr>
              <a:t>Какое животное самое сильное на свете?</a:t>
            </a:r>
          </a:p>
          <a:p>
            <a:pPr algn="ctr">
              <a:defRPr/>
            </a:pPr>
            <a:endParaRPr lang="ru-RU" sz="2800" b="1">
              <a:solidFill>
                <a:srgbClr val="A50021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rgbClr val="A50021"/>
                </a:solidFill>
              </a:rPr>
              <a:t>    </a:t>
            </a:r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слон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– 7;            </a:t>
            </a:r>
            <a:r>
              <a:rPr lang="ru-RU" sz="2400" b="1">
                <a:solidFill>
                  <a:srgbClr val="A50021"/>
                </a:solidFill>
              </a:rPr>
              <a:t>☼ верблюд – 6;          ☼ муравей - 8</a:t>
            </a:r>
          </a:p>
        </p:txBody>
      </p:sp>
      <p:pic>
        <p:nvPicPr>
          <p:cNvPr id="29699" name="Picture 6" descr="Рисунок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3613"/>
            <a:ext cx="2376487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Рисунок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503613"/>
            <a:ext cx="27368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Text 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156325" y="6237288"/>
            <a:ext cx="27955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990000"/>
                </a:solidFill>
              </a:rPr>
              <a:t>Найти ответ на вопрос</a:t>
            </a:r>
          </a:p>
        </p:txBody>
      </p:sp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3875088"/>
            <a:ext cx="217011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3848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4787900" y="198913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0733" name="AutoShape 13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92138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+ 1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- 4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356100" y="47942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+ 3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+ 6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7740650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- 4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0740" name="AutoShape 20"/>
          <p:cNvCxnSpPr>
            <a:cxnSpLocks noChangeShapeType="1"/>
            <a:stCxn id="30723" idx="6"/>
            <a:endCxn id="30724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1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250825" y="333375"/>
            <a:ext cx="861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слон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– 7;               </a:t>
            </a:r>
            <a:r>
              <a:rPr lang="ru-RU" sz="2400" b="1">
                <a:solidFill>
                  <a:srgbClr val="A50021"/>
                </a:solidFill>
              </a:rPr>
              <a:t>☼ верблюд – 6;             ☼ муравей - 8</a:t>
            </a:r>
          </a:p>
        </p:txBody>
      </p:sp>
      <p:sp>
        <p:nvSpPr>
          <p:cNvPr id="30745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0746" name="Oval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0747" name="Oval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30748" name="Oval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30749" name="Oval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30750" name="Oval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30751" name="Oval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30752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30753" name="Oval 33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30754" name="Oval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pic>
        <p:nvPicPr>
          <p:cNvPr id="30755" name="Picture 41" descr="Рисунок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1228725"/>
            <a:ext cx="79216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6" name="Picture 42" descr="Рисунок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055688"/>
            <a:ext cx="936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7" name="Picture 43" descr="Рисунок3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55688"/>
            <a:ext cx="10810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3724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4787900" y="198913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1757" name="AutoShape 13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92138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+ 1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- 4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356100" y="47942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+ 3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+ 6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7740650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- 4</a:t>
            </a: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1764" name="AutoShape 20"/>
          <p:cNvCxnSpPr>
            <a:cxnSpLocks noChangeShapeType="1"/>
            <a:stCxn id="31747" idx="6"/>
            <a:endCxn id="31748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5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8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1769" name="Oval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1770" name="Oval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31771" name="Oval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31772" name="Oval 29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31773" name="Oval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31774" name="Oval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31775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31776" name="Oval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31777" name="Oval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31778" name="Text Box 38"/>
          <p:cNvSpPr txBox="1">
            <a:spLocks noChangeArrowheads="1"/>
          </p:cNvSpPr>
          <p:nvPr/>
        </p:nvSpPr>
        <p:spPr bwMode="auto">
          <a:xfrm>
            <a:off x="250825" y="333375"/>
            <a:ext cx="861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слон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– 7;               </a:t>
            </a:r>
            <a:r>
              <a:rPr lang="ru-RU" sz="2400" b="1">
                <a:solidFill>
                  <a:srgbClr val="A50021"/>
                </a:solidFill>
              </a:rPr>
              <a:t>☼ верблюд – 6;             ☼ муравей - 8</a:t>
            </a:r>
          </a:p>
        </p:txBody>
      </p:sp>
      <p:pic>
        <p:nvPicPr>
          <p:cNvPr id="31779" name="Picture 39" descr="Рисунок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1228725"/>
            <a:ext cx="79216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0" name="Picture 40" descr="Рисунок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055688"/>
            <a:ext cx="936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1" name="Picture 41" descr="Рисунок3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55688"/>
            <a:ext cx="10810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9035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4787900" y="198913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2781" name="AutoShape 13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92138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+ 1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- 4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4356100" y="47942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+ 3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+ 6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740650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- 4</a:t>
            </a: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2788" name="AutoShape 20"/>
          <p:cNvCxnSpPr>
            <a:cxnSpLocks noChangeShapeType="1"/>
            <a:stCxn id="32771" idx="6"/>
            <a:endCxn id="32772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9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2" name="Oval 25">
            <a:hlinkClick r:id="" action="ppaction://hlinkshowjump?jump=nextslide">
              <a:snd r:embed="rId2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2793" name="Oval 2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2794" name="Oval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32795" name="Oval 2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32796" name="Oval 2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32797" name="Oval 3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32798" name="Oval 3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32799" name="Oval 3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32800" name="Oval 3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32801" name="Oval 3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32802" name="Text Box 38"/>
          <p:cNvSpPr txBox="1">
            <a:spLocks noChangeArrowheads="1"/>
          </p:cNvSpPr>
          <p:nvPr/>
        </p:nvSpPr>
        <p:spPr bwMode="auto">
          <a:xfrm>
            <a:off x="250825" y="333375"/>
            <a:ext cx="861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слон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– 7;               </a:t>
            </a:r>
            <a:r>
              <a:rPr lang="ru-RU" sz="2400" b="1">
                <a:solidFill>
                  <a:srgbClr val="A50021"/>
                </a:solidFill>
              </a:rPr>
              <a:t>☼ верблюд – 6;             ☼ муравей - 8</a:t>
            </a:r>
          </a:p>
        </p:txBody>
      </p:sp>
      <p:pic>
        <p:nvPicPr>
          <p:cNvPr id="32803" name="Picture 39" descr="Рисунок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1228725"/>
            <a:ext cx="79216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4" name="Picture 40" descr="Рисунок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055688"/>
            <a:ext cx="936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5" name="Picture 41" descr="Рисунок3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55688"/>
            <a:ext cx="10810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6538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785</Words>
  <Application>Microsoft Office PowerPoint</Application>
  <PresentationFormat>Экран (4:3)</PresentationFormat>
  <Paragraphs>324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</cp:revision>
  <dcterms:modified xsi:type="dcterms:W3CDTF">2014-04-08T11:46:25Z</dcterms:modified>
</cp:coreProperties>
</file>