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2" r:id="rId5"/>
    <p:sldId id="258" r:id="rId6"/>
    <p:sldId id="259" r:id="rId7"/>
    <p:sldId id="263" r:id="rId8"/>
    <p:sldId id="260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9" autoAdjust="0"/>
    <p:restoredTop sz="94660"/>
  </p:normalViewPr>
  <p:slideViewPr>
    <p:cSldViewPr>
      <p:cViewPr varScale="1">
        <p:scale>
          <a:sx n="69" d="100"/>
          <a:sy n="69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vseznaika.do.am/znaika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hyperlink" Target="http://foto.rambler.ru/public/acemourano/_photos/1864200/1864200-web.jpg" TargetMode="Externa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  <a:latin typeface="Comic Sans MS" pitchFamily="66" charset="0"/>
              </a:rPr>
              <a:t>РАСПРЕДЕЛИТЕЛЬНОЕ СВОЙСТВО УМНОЖЕНИЯ</a:t>
            </a:r>
            <a:endParaRPr lang="ru-RU" b="1" i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510540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ru-RU" sz="2400" b="1" i="1" dirty="0" smtClean="0">
                <a:solidFill>
                  <a:srgbClr val="002060"/>
                </a:solidFill>
              </a:rPr>
              <a:t>МАТЕМАТИКА, 3 КЛАСС</a:t>
            </a:r>
          </a:p>
          <a:p>
            <a:pPr algn="l"/>
            <a:r>
              <a:rPr lang="ru-RU" sz="2400" b="1" i="1" dirty="0" smtClean="0">
                <a:solidFill>
                  <a:srgbClr val="002060"/>
                </a:solidFill>
              </a:rPr>
              <a:t>УМК «ГАРМОНИЯ»</a:t>
            </a:r>
          </a:p>
          <a:p>
            <a:pPr algn="l"/>
            <a:r>
              <a:rPr lang="ru-RU" sz="2400" b="1" i="1" dirty="0" smtClean="0">
                <a:solidFill>
                  <a:srgbClr val="002060"/>
                </a:solidFill>
              </a:rPr>
              <a:t>МАРЧЕНКО Е.В.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pic>
        <p:nvPicPr>
          <p:cNvPr id="4" name="Picture 2" descr="C:\Users\кал\Pictures\Урок\0876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428604"/>
            <a:ext cx="1374759" cy="1232095"/>
          </a:xfrm>
          <a:prstGeom prst="rect">
            <a:avLst/>
          </a:prstGeom>
          <a:noFill/>
        </p:spPr>
      </p:pic>
      <p:pic>
        <p:nvPicPr>
          <p:cNvPr id="1026" name="Picture 2" descr="C:\Users\кал\Pictures\Урок\2179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4643446"/>
            <a:ext cx="1276350" cy="1895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кал\Desktop\СКАНИРОВАНИЕ\Scan10005 -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14290"/>
            <a:ext cx="6989968" cy="3214710"/>
          </a:xfrm>
          <a:prstGeom prst="snip2DiagRect">
            <a:avLst>
              <a:gd name="adj1" fmla="val 2155"/>
              <a:gd name="adj2" fmla="val 761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40000"/>
                <a:lumOff val="6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17" descr="Картинка 14 из 2118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6F8F7"/>
              </a:clrFrom>
              <a:clrTo>
                <a:srgbClr val="F6F8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3714752"/>
            <a:ext cx="1285928" cy="1955807"/>
          </a:xfrm>
          <a:prstGeom prst="rect">
            <a:avLst/>
          </a:prstGeom>
          <a:noFill/>
        </p:spPr>
      </p:pic>
      <p:pic>
        <p:nvPicPr>
          <p:cNvPr id="8" name="Picture 9" descr="Картинка 107 из 9088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4214818"/>
            <a:ext cx="1417633" cy="237328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500430" y="3643314"/>
            <a:ext cx="3429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КТО  ПРАВ?</a:t>
            </a:r>
          </a:p>
          <a:p>
            <a:endParaRPr lang="ru-RU" sz="3600" b="1" i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14546" y="4000504"/>
            <a:ext cx="180850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6•4+3•4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786446" y="5214950"/>
            <a:ext cx="17379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(6+3)•4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1071538" y="1571612"/>
            <a:ext cx="3857625" cy="2571750"/>
            <a:chOff x="642938" y="1714500"/>
            <a:chExt cx="3857625" cy="2571750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571604" y="2643182"/>
              <a:ext cx="1843088" cy="1643062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" name="Прямоугольный треугольник 2"/>
            <p:cNvSpPr/>
            <p:nvPr/>
          </p:nvSpPr>
          <p:spPr>
            <a:xfrm>
              <a:off x="3429000" y="2643188"/>
              <a:ext cx="1071563" cy="1643062"/>
            </a:xfrm>
            <a:prstGeom prst="rt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Прямоугольный треугольник 4"/>
            <p:cNvSpPr/>
            <p:nvPr/>
          </p:nvSpPr>
          <p:spPr>
            <a:xfrm rot="10800000" flipV="1">
              <a:off x="642938" y="2643188"/>
              <a:ext cx="928687" cy="1643062"/>
            </a:xfrm>
            <a:prstGeom prst="rt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2071688" y="1714500"/>
              <a:ext cx="914400" cy="9144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5715008" y="2714620"/>
            <a:ext cx="2452687" cy="3049588"/>
            <a:chOff x="5643563" y="1857375"/>
            <a:chExt cx="2452687" cy="3049588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5643563" y="2786063"/>
              <a:ext cx="2414587" cy="1500187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Равнобедренный треугольник 7"/>
            <p:cNvSpPr/>
            <p:nvPr/>
          </p:nvSpPr>
          <p:spPr>
            <a:xfrm rot="3607871">
              <a:off x="5810251" y="4121150"/>
              <a:ext cx="857250" cy="714375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 rot="3607871">
              <a:off x="7310438" y="4121150"/>
              <a:ext cx="857250" cy="714375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6357938" y="1857375"/>
              <a:ext cx="914400" cy="9144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139886" y="357166"/>
            <a:ext cx="80041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НАЗОВИ ГЕОМЕТРИЧЕСКИЕ ФИГУРЫ: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488" y="0"/>
            <a:ext cx="45005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7030A0"/>
                </a:solidFill>
                <a:latin typeface="Comic Sans MS" pitchFamily="66" charset="0"/>
              </a:rPr>
              <a:t>РАЗМИНКА</a:t>
            </a:r>
            <a:endParaRPr lang="ru-RU" sz="4000" b="1" i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1027" name="Picture 3" descr="C:\Users\кал\Desktop\СКАНИРОВАНИЕ\Scan100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857232"/>
            <a:ext cx="6649657" cy="4071966"/>
          </a:xfrm>
          <a:prstGeom prst="snip2DiagRect">
            <a:avLst>
              <a:gd name="adj1" fmla="val 3062"/>
              <a:gd name="adj2" fmla="val 4759"/>
            </a:avLst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40000"/>
                <a:lumOff val="6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1000100" y="5286388"/>
            <a:ext cx="84296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</a:rPr>
              <a:t>СКОЛЬКО НА РИСУНКЕ ПРЯМОУГОЛЬНИКОВ?</a:t>
            </a:r>
          </a:p>
          <a:p>
            <a:r>
              <a:rPr lang="ru-RU" sz="3200" b="1" i="1" dirty="0" smtClean="0">
                <a:solidFill>
                  <a:srgbClr val="7030A0"/>
                </a:solidFill>
              </a:rPr>
              <a:t>СКОЛЬКО НА РИСУНКЕ КВАДРАТОВ?</a:t>
            </a:r>
            <a:endParaRPr lang="ru-RU" sz="32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286248" y="1500174"/>
            <a:ext cx="76200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Куб</a:t>
            </a:r>
            <a:endParaRPr kumimoji="0" lang="ru-RU" sz="8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1357290" y="857232"/>
            <a:ext cx="2362200" cy="25146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 flipV="1">
            <a:off x="1285852" y="3929066"/>
            <a:ext cx="2895600" cy="21336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AE148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286248" y="4500570"/>
            <a:ext cx="7620000" cy="1095396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Трапеция</a:t>
            </a:r>
            <a:endParaRPr kumimoji="0" lang="ru-RU" sz="8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0"/>
            <a:ext cx="85725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ЗАДАНИЕ:</a:t>
            </a:r>
          </a:p>
          <a:p>
            <a:pPr algn="ctr"/>
            <a:endParaRPr lang="ru-RU" sz="3200" b="1" dirty="0" smtClean="0">
              <a:solidFill>
                <a:srgbClr val="7030A0"/>
              </a:solidFill>
            </a:endParaRPr>
          </a:p>
          <a:p>
            <a:pPr algn="ctr"/>
            <a:r>
              <a:rPr lang="ru-RU" sz="2800" b="1" i="1" u="sng" dirty="0" smtClean="0">
                <a:solidFill>
                  <a:schemeClr val="accent2">
                    <a:lumMod val="50000"/>
                  </a:schemeClr>
                </a:solidFill>
              </a:rPr>
              <a:t>УЧЕБНИК  СТР. 91, № 280</a:t>
            </a:r>
          </a:p>
          <a:p>
            <a:pPr algn="ctr"/>
            <a:endParaRPr lang="ru-RU" sz="2800" b="1" i="1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sz="2800" b="1" i="1" dirty="0" smtClean="0">
              <a:solidFill>
                <a:srgbClr val="7030A0"/>
              </a:solidFill>
            </a:endParaRPr>
          </a:p>
          <a:p>
            <a:pPr algn="ctr"/>
            <a:r>
              <a:rPr lang="ru-RU" sz="2800" b="1" i="1" u="sng" dirty="0" smtClean="0">
                <a:solidFill>
                  <a:srgbClr val="7030A0"/>
                </a:solidFill>
              </a:rPr>
              <a:t>1В</a:t>
            </a:r>
            <a:r>
              <a:rPr lang="ru-RU" sz="2800" b="1" i="1" dirty="0" smtClean="0">
                <a:solidFill>
                  <a:srgbClr val="7030A0"/>
                </a:solidFill>
              </a:rPr>
              <a:t>.  НАЙДИТЕ ПЛОЩАДЬ  И ПЕРИМЕТР  САМОГО  БОЛЬШОГО ПРЯМОУГОЛЬНИКА  НА </a:t>
            </a:r>
            <a:r>
              <a:rPr lang="ru-RU" sz="2800" b="1" i="1" u="sng" dirty="0" smtClean="0">
                <a:solidFill>
                  <a:srgbClr val="7030A0"/>
                </a:solidFill>
              </a:rPr>
              <a:t>РИС. 1 </a:t>
            </a:r>
            <a:r>
              <a:rPr lang="ru-RU" sz="2800" b="1" i="1" dirty="0" smtClean="0">
                <a:solidFill>
                  <a:srgbClr val="7030A0"/>
                </a:solidFill>
              </a:rPr>
              <a:t>.</a:t>
            </a:r>
          </a:p>
          <a:p>
            <a:pPr algn="ctr"/>
            <a:endParaRPr lang="ru-RU" sz="2800" b="1" i="1" dirty="0" smtClean="0">
              <a:solidFill>
                <a:srgbClr val="7030A0"/>
              </a:solidFill>
            </a:endParaRPr>
          </a:p>
          <a:p>
            <a:pPr algn="ctr"/>
            <a:r>
              <a:rPr lang="ru-RU" sz="2800" b="1" i="1" u="sng" dirty="0" smtClean="0">
                <a:solidFill>
                  <a:srgbClr val="7030A0"/>
                </a:solidFill>
              </a:rPr>
              <a:t>2В</a:t>
            </a:r>
            <a:r>
              <a:rPr lang="ru-RU" sz="2800" b="1" i="1" dirty="0" smtClean="0">
                <a:solidFill>
                  <a:srgbClr val="7030A0"/>
                </a:solidFill>
              </a:rPr>
              <a:t>. НАЙДИТЕ ПЛОЩАДЬ И ПЕРИМЕТР  САМОГО  БОЛЬШОГО ПРЯМОУГОЛЬНИКА  НА </a:t>
            </a:r>
            <a:r>
              <a:rPr lang="ru-RU" sz="2800" b="1" i="1" u="sng" dirty="0" smtClean="0">
                <a:solidFill>
                  <a:srgbClr val="7030A0"/>
                </a:solidFill>
              </a:rPr>
              <a:t>РИС. 2 </a:t>
            </a:r>
            <a:r>
              <a:rPr lang="ru-RU" sz="2800" b="1" i="1" dirty="0" smtClean="0">
                <a:solidFill>
                  <a:srgbClr val="7030A0"/>
                </a:solidFill>
              </a:rPr>
              <a:t>.</a:t>
            </a:r>
            <a:endParaRPr lang="ru-RU" sz="28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214290"/>
            <a:ext cx="871543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/>
              <a:t>1В.  </a:t>
            </a:r>
          </a:p>
          <a:p>
            <a:r>
              <a:rPr lang="en-US" sz="2000" b="1" i="1" dirty="0" smtClean="0"/>
              <a:t>a</a:t>
            </a:r>
            <a:r>
              <a:rPr lang="ru-RU" sz="2000" b="1" i="1" dirty="0" smtClean="0"/>
              <a:t>= 6 СМ</a:t>
            </a:r>
          </a:p>
          <a:p>
            <a:r>
              <a:rPr lang="en-US" sz="2000" b="1" i="1" dirty="0" smtClean="0"/>
              <a:t>b</a:t>
            </a:r>
            <a:r>
              <a:rPr lang="ru-RU" sz="2000" b="1" i="1" dirty="0" smtClean="0"/>
              <a:t>= 6 СМ</a:t>
            </a:r>
          </a:p>
          <a:p>
            <a:r>
              <a:rPr lang="en-US" sz="2000" b="1" i="1" dirty="0" smtClean="0"/>
              <a:t>S-</a:t>
            </a:r>
            <a:r>
              <a:rPr lang="ru-RU" sz="2000" b="1" i="1" dirty="0" smtClean="0"/>
              <a:t>?</a:t>
            </a:r>
            <a:endParaRPr lang="en-US" sz="2000" b="1" i="1" dirty="0" smtClean="0"/>
          </a:p>
          <a:p>
            <a:r>
              <a:rPr lang="en-US" sz="2000" b="1" i="1" dirty="0" smtClean="0"/>
              <a:t>P-</a:t>
            </a:r>
            <a:r>
              <a:rPr lang="ru-RU" sz="2000" b="1" i="1" dirty="0" smtClean="0"/>
              <a:t>?</a:t>
            </a:r>
          </a:p>
          <a:p>
            <a:pPr marL="342900" indent="-342900">
              <a:buAutoNum type="arabicParenR"/>
            </a:pPr>
            <a:r>
              <a:rPr lang="en-US" sz="2000" b="1" i="1" dirty="0" smtClean="0"/>
              <a:t>S</a:t>
            </a:r>
            <a:r>
              <a:rPr lang="ru-RU" sz="2000" b="1" i="1" dirty="0" smtClean="0"/>
              <a:t>=</a:t>
            </a:r>
            <a:r>
              <a:rPr lang="en-US" sz="2000" b="1" i="1" dirty="0" smtClean="0"/>
              <a:t> a• b</a:t>
            </a:r>
            <a:endParaRPr lang="ru-RU" sz="2000" b="1" i="1" dirty="0" smtClean="0"/>
          </a:p>
          <a:p>
            <a:pPr marL="342900" indent="-342900"/>
            <a:r>
              <a:rPr lang="en-US" sz="2000" b="1" i="1" dirty="0" smtClean="0"/>
              <a:t> S</a:t>
            </a:r>
            <a:r>
              <a:rPr lang="ru-RU" sz="2000" b="1" i="1" dirty="0" smtClean="0"/>
              <a:t>=6•6=36 (см²)- площадь  прямоугольника</a:t>
            </a:r>
          </a:p>
          <a:p>
            <a:pPr marL="342900" indent="-342900"/>
            <a:r>
              <a:rPr lang="ru-RU" sz="2000" b="1" i="1" dirty="0" smtClean="0"/>
              <a:t>2) </a:t>
            </a:r>
            <a:r>
              <a:rPr lang="en-US" sz="2000" b="1" i="1" dirty="0" smtClean="0"/>
              <a:t>P</a:t>
            </a:r>
            <a:r>
              <a:rPr lang="ru-RU" sz="2000" b="1" i="1" dirty="0" smtClean="0"/>
              <a:t>=(</a:t>
            </a:r>
            <a:r>
              <a:rPr lang="en-US" sz="2000" b="1" i="1" dirty="0" smtClean="0"/>
              <a:t>a</a:t>
            </a:r>
            <a:r>
              <a:rPr lang="ru-RU" sz="2000" b="1" i="1" dirty="0" smtClean="0"/>
              <a:t>+</a:t>
            </a:r>
            <a:r>
              <a:rPr lang="en-US" sz="2000" b="1" i="1" dirty="0" smtClean="0"/>
              <a:t>b</a:t>
            </a:r>
            <a:r>
              <a:rPr lang="ru-RU" sz="2000" b="1" i="1" dirty="0" smtClean="0"/>
              <a:t>)•2  </a:t>
            </a:r>
          </a:p>
          <a:p>
            <a:pPr marL="342900" indent="-342900"/>
            <a:r>
              <a:rPr lang="ru-RU" sz="2000" b="1" i="1" dirty="0" smtClean="0"/>
              <a:t> </a:t>
            </a:r>
            <a:r>
              <a:rPr lang="en-US" sz="2000" b="1" i="1" dirty="0" smtClean="0"/>
              <a:t>P</a:t>
            </a:r>
            <a:r>
              <a:rPr lang="ru-RU" sz="2000" b="1" i="1" dirty="0" smtClean="0"/>
              <a:t>=(6+6)•2= 24 (см)- периметр прямоугольника</a:t>
            </a:r>
          </a:p>
          <a:p>
            <a:pPr marL="342900" indent="-342900"/>
            <a:r>
              <a:rPr lang="ru-RU" sz="2000" b="1" i="1" dirty="0" smtClean="0"/>
              <a:t>Ответ:</a:t>
            </a:r>
            <a:r>
              <a:rPr lang="en-US" sz="2000" b="1" i="1" dirty="0" smtClean="0"/>
              <a:t>S</a:t>
            </a:r>
            <a:r>
              <a:rPr lang="ru-RU" sz="2000" b="1" i="1" dirty="0" smtClean="0"/>
              <a:t>= 36см², </a:t>
            </a:r>
            <a:r>
              <a:rPr lang="en-US" sz="2000" b="1" i="1" dirty="0" smtClean="0"/>
              <a:t>P</a:t>
            </a:r>
            <a:r>
              <a:rPr lang="ru-RU" sz="2000" b="1" i="1" dirty="0" smtClean="0"/>
              <a:t>=24см</a:t>
            </a:r>
          </a:p>
          <a:p>
            <a:pPr marL="342900" indent="-342900"/>
            <a:r>
              <a:rPr lang="ru-RU" sz="2800" b="1" i="1" dirty="0" smtClean="0"/>
              <a:t>       </a:t>
            </a:r>
            <a:endParaRPr lang="ru-RU" sz="28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000100" y="3500438"/>
            <a:ext cx="871543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/>
              <a:t>2В.  </a:t>
            </a:r>
          </a:p>
          <a:p>
            <a:r>
              <a:rPr lang="en-US" sz="2000" b="1" i="1" dirty="0" smtClean="0"/>
              <a:t>a</a:t>
            </a:r>
            <a:r>
              <a:rPr lang="ru-RU" sz="2000" b="1" i="1" dirty="0" smtClean="0"/>
              <a:t>= 3 СМ</a:t>
            </a:r>
          </a:p>
          <a:p>
            <a:r>
              <a:rPr lang="en-US" sz="2000" b="1" i="1" dirty="0" smtClean="0"/>
              <a:t>b</a:t>
            </a:r>
            <a:r>
              <a:rPr lang="ru-RU" sz="2000" b="1" i="1" dirty="0" smtClean="0"/>
              <a:t>= 7 СМ</a:t>
            </a:r>
          </a:p>
          <a:p>
            <a:r>
              <a:rPr lang="en-US" sz="2000" b="1" i="1" dirty="0" smtClean="0"/>
              <a:t>S-</a:t>
            </a:r>
            <a:r>
              <a:rPr lang="ru-RU" sz="2000" b="1" i="1" dirty="0" smtClean="0"/>
              <a:t>?</a:t>
            </a:r>
            <a:endParaRPr lang="en-US" sz="2000" b="1" i="1" dirty="0" smtClean="0"/>
          </a:p>
          <a:p>
            <a:r>
              <a:rPr lang="en-US" sz="2000" b="1" i="1" dirty="0" smtClean="0"/>
              <a:t>P-</a:t>
            </a:r>
            <a:r>
              <a:rPr lang="ru-RU" sz="2000" b="1" i="1" dirty="0" smtClean="0"/>
              <a:t>?</a:t>
            </a:r>
          </a:p>
          <a:p>
            <a:pPr marL="342900" indent="-342900">
              <a:buAutoNum type="arabicParenR"/>
            </a:pPr>
            <a:r>
              <a:rPr lang="en-US" sz="2000" b="1" i="1" dirty="0" smtClean="0"/>
              <a:t>S</a:t>
            </a:r>
            <a:r>
              <a:rPr lang="ru-RU" sz="2000" b="1" i="1" dirty="0" smtClean="0"/>
              <a:t>=</a:t>
            </a:r>
            <a:r>
              <a:rPr lang="en-US" sz="2000" b="1" i="1" dirty="0" smtClean="0"/>
              <a:t> a• b</a:t>
            </a:r>
            <a:endParaRPr lang="ru-RU" sz="2000" b="1" i="1" dirty="0" smtClean="0"/>
          </a:p>
          <a:p>
            <a:pPr marL="342900" indent="-342900"/>
            <a:r>
              <a:rPr lang="en-US" sz="2000" b="1" i="1" dirty="0" smtClean="0"/>
              <a:t> S</a:t>
            </a:r>
            <a:r>
              <a:rPr lang="ru-RU" sz="2000" b="1" i="1" dirty="0" smtClean="0"/>
              <a:t>=3•7=21 (см²)- площадь  прямоугольника</a:t>
            </a:r>
          </a:p>
          <a:p>
            <a:pPr marL="342900" indent="-342900"/>
            <a:r>
              <a:rPr lang="ru-RU" sz="2000" b="1" i="1" dirty="0" smtClean="0"/>
              <a:t>2) </a:t>
            </a:r>
            <a:r>
              <a:rPr lang="en-US" sz="2000" b="1" i="1" dirty="0" smtClean="0"/>
              <a:t>P</a:t>
            </a:r>
            <a:r>
              <a:rPr lang="ru-RU" sz="2000" b="1" i="1" dirty="0" smtClean="0"/>
              <a:t>=(</a:t>
            </a:r>
            <a:r>
              <a:rPr lang="en-US" sz="2000" b="1" i="1" dirty="0" smtClean="0"/>
              <a:t>a</a:t>
            </a:r>
            <a:r>
              <a:rPr lang="ru-RU" sz="2000" b="1" i="1" dirty="0" smtClean="0"/>
              <a:t>+</a:t>
            </a:r>
            <a:r>
              <a:rPr lang="en-US" sz="2000" b="1" i="1" dirty="0" smtClean="0"/>
              <a:t>b</a:t>
            </a:r>
            <a:r>
              <a:rPr lang="ru-RU" sz="2000" b="1" i="1" dirty="0" smtClean="0"/>
              <a:t>)•2  </a:t>
            </a:r>
          </a:p>
          <a:p>
            <a:pPr marL="342900" indent="-342900"/>
            <a:r>
              <a:rPr lang="ru-RU" sz="2000" b="1" i="1" dirty="0" smtClean="0"/>
              <a:t> </a:t>
            </a:r>
            <a:r>
              <a:rPr lang="en-US" sz="2000" b="1" i="1" dirty="0" smtClean="0"/>
              <a:t>P</a:t>
            </a:r>
            <a:r>
              <a:rPr lang="ru-RU" sz="2000" b="1" i="1" dirty="0" smtClean="0"/>
              <a:t>=(3+7)•2= 20 (см)- периметр прямоугольника</a:t>
            </a:r>
          </a:p>
          <a:p>
            <a:pPr marL="342900" indent="-342900"/>
            <a:r>
              <a:rPr lang="ru-RU" sz="2000" b="1" i="1" dirty="0" smtClean="0"/>
              <a:t>Ответ:</a:t>
            </a:r>
            <a:r>
              <a:rPr lang="en-US" sz="2000" b="1" i="1" dirty="0" smtClean="0"/>
              <a:t>S</a:t>
            </a:r>
            <a:r>
              <a:rPr lang="ru-RU" sz="2000" b="1" i="1" dirty="0" smtClean="0"/>
              <a:t>= 21см², </a:t>
            </a:r>
            <a:r>
              <a:rPr lang="en-US" sz="2000" b="1" i="1" dirty="0" smtClean="0"/>
              <a:t>P</a:t>
            </a:r>
            <a:r>
              <a:rPr lang="ru-RU" sz="2000" b="1" i="1" dirty="0" smtClean="0"/>
              <a:t>=20см</a:t>
            </a:r>
          </a:p>
          <a:p>
            <a:pPr marL="342900" indent="-342900"/>
            <a:r>
              <a:rPr lang="ru-RU" sz="2800" b="1" i="1" dirty="0" smtClean="0"/>
              <a:t>       </a:t>
            </a: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500"/>
                            </p:stCondLst>
                            <p:childTnLst>
                              <p:par>
                                <p:cTn id="63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500"/>
                            </p:stCondLst>
                            <p:childTnLst>
                              <p:par>
                                <p:cTn id="71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1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кал\Desktop\СКАНИРОВАНИЕ\Scan10005 - копия -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000108"/>
            <a:ext cx="6991070" cy="3071834"/>
          </a:xfrm>
          <a:prstGeom prst="snip2DiagRect">
            <a:avLst>
              <a:gd name="adj1" fmla="val 451"/>
              <a:gd name="adj2" fmla="val 5843"/>
            </a:avLst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40000"/>
                <a:lumOff val="6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2928926" y="285728"/>
            <a:ext cx="38119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</a:rPr>
              <a:t>СОСЧИТАЙ КРУГИ:</a:t>
            </a:r>
            <a:endParaRPr lang="ru-RU" sz="3600" b="1" i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298" y="4500570"/>
            <a:ext cx="32147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>
                <a:solidFill>
                  <a:srgbClr val="7030A0"/>
                </a:solidFill>
              </a:rPr>
              <a:t>6•4+3•4</a:t>
            </a:r>
          </a:p>
          <a:p>
            <a:r>
              <a:rPr lang="ru-RU" sz="4800" b="1" i="1" dirty="0" smtClean="0">
                <a:solidFill>
                  <a:srgbClr val="7030A0"/>
                </a:solidFill>
              </a:rPr>
              <a:t>(6+3)•4</a:t>
            </a:r>
            <a:endParaRPr lang="ru-RU" sz="48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85918" y="285728"/>
            <a:ext cx="75724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7030A0"/>
                </a:solidFill>
              </a:rPr>
              <a:t>СОСЧИТАЙ КВАДРАТЫ:</a:t>
            </a:r>
            <a:endParaRPr lang="ru-RU" sz="4400" b="1" i="1" dirty="0">
              <a:solidFill>
                <a:srgbClr val="7030A0"/>
              </a:solidFill>
            </a:endParaRPr>
          </a:p>
        </p:txBody>
      </p:sp>
      <p:pic>
        <p:nvPicPr>
          <p:cNvPr id="2051" name="Picture 3" descr="C:\Users\кал\Desktop\СКАНИРОВАНИЕ\Scan100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142984"/>
            <a:ext cx="6506880" cy="2857520"/>
          </a:xfrm>
          <a:prstGeom prst="snip2DiagRect">
            <a:avLst>
              <a:gd name="adj1" fmla="val 1939"/>
              <a:gd name="adj2" fmla="val 6485"/>
            </a:avLst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40000"/>
                <a:lumOff val="6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2500298" y="4714884"/>
            <a:ext cx="32147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>
                <a:solidFill>
                  <a:srgbClr val="7030A0"/>
                </a:solidFill>
              </a:rPr>
              <a:t>5•3+2•3</a:t>
            </a:r>
          </a:p>
          <a:p>
            <a:r>
              <a:rPr lang="ru-RU" sz="4800" b="1" i="1" dirty="0" smtClean="0">
                <a:solidFill>
                  <a:srgbClr val="7030A0"/>
                </a:solidFill>
              </a:rPr>
              <a:t>(5+2)•3</a:t>
            </a:r>
            <a:endParaRPr lang="ru-RU" sz="48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642918"/>
            <a:ext cx="757242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u="sng" dirty="0" smtClean="0">
                <a:solidFill>
                  <a:schemeClr val="accent2">
                    <a:lumMod val="50000"/>
                  </a:schemeClr>
                </a:solidFill>
              </a:rPr>
              <a:t>ВЫВОД:</a:t>
            </a:r>
          </a:p>
          <a:p>
            <a:pPr algn="ctr"/>
            <a:r>
              <a:rPr lang="ru-RU" sz="3200" b="1" i="1" dirty="0" smtClean="0">
                <a:solidFill>
                  <a:srgbClr val="7030A0"/>
                </a:solidFill>
              </a:rPr>
              <a:t>ПРИ УМНОЖЕНИИ СУММЫ НА ЧИСЛО  МОЖНО УМНОЖИТЬ НА ЭТО ЧИСЛО КАЖДОЕ СЛАГАЕМОЕ И ПОЛУЧЕННЫЕ РЕЗУЛЬТАТЫ СЛОЖИТЬ.</a:t>
            </a:r>
          </a:p>
          <a:p>
            <a:pPr algn="ctr"/>
            <a:endParaRPr lang="ru-RU" sz="3200" b="1" i="1" dirty="0" smtClean="0">
              <a:solidFill>
                <a:srgbClr val="7030A0"/>
              </a:solidFill>
            </a:endParaRPr>
          </a:p>
          <a:p>
            <a:pPr algn="ctr"/>
            <a:r>
              <a:rPr lang="ru-RU" sz="3200" b="1" i="1" u="sng" dirty="0" smtClean="0">
                <a:solidFill>
                  <a:schemeClr val="accent2">
                    <a:lumMod val="50000"/>
                  </a:schemeClr>
                </a:solidFill>
              </a:rPr>
              <a:t>НАПРИМЕР:</a:t>
            </a:r>
          </a:p>
          <a:p>
            <a:pPr algn="ctr"/>
            <a:r>
              <a:rPr lang="ru-RU" sz="3200" b="1" i="1" dirty="0" smtClean="0">
                <a:solidFill>
                  <a:srgbClr val="7030A0"/>
                </a:solidFill>
              </a:rPr>
              <a:t>(6+5)•4= 6•4+6•5=24+30=54</a:t>
            </a:r>
            <a:endParaRPr lang="ru-RU" sz="32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233</Words>
  <PresentationFormat>Экран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РАСПРЕДЕЛИТЕЛЬНОЕ СВОЙСТВО УМНОЖЕНИЯ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РАСПРЕДЕЛИТЕЛЬНОЕ СВОЙСТВО УМНОЖЕНИЯ</dc:title>
  <dc:creator>ЕЛЕНА</dc:creator>
  <cp:lastModifiedBy>кал</cp:lastModifiedBy>
  <cp:revision>8</cp:revision>
  <dcterms:created xsi:type="dcterms:W3CDTF">2010-02-07T07:09:42Z</dcterms:created>
  <dcterms:modified xsi:type="dcterms:W3CDTF">2010-02-07T08:34:30Z</dcterms:modified>
</cp:coreProperties>
</file>