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325A-32F6-4ABB-A9C4-7FDA276FBB8B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686A-A53A-4A4A-9147-FEB33FBE1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СМЫСЛ  ДЕЛЕНИЯ.</a:t>
            </a:r>
            <a:b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НАЗВАНИЕ КОМПОНЕНТОВ.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35782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МАТЕМАТИКА 3 КЛАСС</a:t>
            </a:r>
          </a:p>
          <a:p>
            <a:pPr algn="l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МАРЧЕНКО</a:t>
            </a:r>
          </a:p>
          <a:p>
            <a:pPr algn="l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ЕЛЕНА  ВИКТОРОВНА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429132"/>
            <a:ext cx="714380" cy="714380"/>
          </a:xfrm>
          <a:prstGeom prst="rect">
            <a:avLst/>
          </a:prstGeom>
        </p:spPr>
      </p:pic>
      <p:pic>
        <p:nvPicPr>
          <p:cNvPr id="5" name="Рисунок 4" descr="eet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85728"/>
            <a:ext cx="1285875" cy="1371600"/>
          </a:xfrm>
          <a:prstGeom prst="rect">
            <a:avLst/>
          </a:prstGeom>
        </p:spPr>
      </p:pic>
      <p:pic>
        <p:nvPicPr>
          <p:cNvPr id="7" name="Рисунок 6" descr="eet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57166"/>
            <a:ext cx="1285875" cy="1371600"/>
          </a:xfrm>
          <a:prstGeom prst="rect">
            <a:avLst/>
          </a:prstGeom>
        </p:spPr>
      </p:pic>
      <p:pic>
        <p:nvPicPr>
          <p:cNvPr id="8" name="Рисунок 7" descr="eet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85728"/>
            <a:ext cx="1285875" cy="1371600"/>
          </a:xfrm>
          <a:prstGeom prst="rect">
            <a:avLst/>
          </a:prstGeom>
        </p:spPr>
      </p:pic>
      <p:pic>
        <p:nvPicPr>
          <p:cNvPr id="9" name="Рисунок 8" descr="eet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7166"/>
            <a:ext cx="1285875" cy="1371600"/>
          </a:xfrm>
          <a:prstGeom prst="rect">
            <a:avLst/>
          </a:prstGeom>
        </p:spPr>
      </p:pic>
      <p:pic>
        <p:nvPicPr>
          <p:cNvPr id="11" name="Рисунок 10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4429132"/>
            <a:ext cx="714380" cy="714380"/>
          </a:xfrm>
          <a:prstGeom prst="rect">
            <a:avLst/>
          </a:prstGeom>
        </p:spPr>
      </p:pic>
      <p:pic>
        <p:nvPicPr>
          <p:cNvPr id="12" name="Рисунок 11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429132"/>
            <a:ext cx="714380" cy="714380"/>
          </a:xfrm>
          <a:prstGeom prst="rect">
            <a:avLst/>
          </a:prstGeom>
        </p:spPr>
      </p:pic>
      <p:pic>
        <p:nvPicPr>
          <p:cNvPr id="13" name="Рисунок 12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429132"/>
            <a:ext cx="714380" cy="714380"/>
          </a:xfrm>
          <a:prstGeom prst="rect">
            <a:avLst/>
          </a:prstGeom>
        </p:spPr>
      </p:pic>
      <p:pic>
        <p:nvPicPr>
          <p:cNvPr id="14" name="Рисунок 13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429132"/>
            <a:ext cx="714380" cy="714380"/>
          </a:xfrm>
          <a:prstGeom prst="rect">
            <a:avLst/>
          </a:prstGeom>
        </p:spPr>
      </p:pic>
      <p:pic>
        <p:nvPicPr>
          <p:cNvPr id="15" name="Рисунок 14" descr="41uj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429132"/>
            <a:ext cx="714380" cy="7143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43372" y="5357826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     3·2         6:3       6:2</a:t>
            </a:r>
            <a:endParaRPr lang="ru-RU" sz="3200" b="1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1714488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     2·2               4:2      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ВСПОМНИМ: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543824" cy="4983179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КАК В МАТЕМАТИКЕ НАЗЫВАЮТСЯ ВЫРАЖЕНИЯ СО ЗНАКОМ:</a:t>
            </a:r>
          </a:p>
          <a:p>
            <a:pPr>
              <a:buNone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00306"/>
            <a:ext cx="9144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chemeClr val="tx2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857628"/>
            <a:ext cx="9144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5357826"/>
            <a:ext cx="9144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·</a:t>
            </a: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2571744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СУММА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5429264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ПРОИЗВЕДЕНИЕ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414338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РАЗНОСТЬ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ВСПОМНИМ: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615262" cy="578647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КАК  НАЗЫВАЮТСЯ КОМПОНЕНТЫ:</a:t>
            </a:r>
          </a:p>
          <a:p>
            <a:pPr>
              <a:buNone/>
            </a:pPr>
            <a:r>
              <a:rPr lang="ru-RU" sz="80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000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7 + 8 =15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                 8 - 7= 1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   8 · 7 = 56</a:t>
            </a:r>
          </a:p>
          <a:p>
            <a:pPr>
              <a:buNone/>
            </a:pP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714488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 СЛАГАЕМОЕ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428868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СЛАГАЕМОЕ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643050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СУММА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3214686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УМЕНЬШАЕМОЕ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3786190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ВЫЧИТАЕМОЕ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3143248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РАЗНОСТЬ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5286388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МНОЖИТЕЛЬ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4500570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 МНОЖИТЕЛЬ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4572008"/>
            <a:ext cx="2071702" cy="46166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ПРОИЗВЕДЕНИЕ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ВСПОМНИМ: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29618" cy="519749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ПРЕДСТАВЬ  ЧИСЛО ВВИДЕ  ПРОИЗВЕДЕНИЯ ДВУХ  МНОЖИТЕЛЕЙ</a:t>
            </a:r>
          </a:p>
          <a:p>
            <a:pPr>
              <a:buNone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85992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6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29586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2285992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15140" y="3571876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2214554"/>
            <a:ext cx="100013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79690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РАСПРЕДЕЛИТЕ  БАНАНЫ</a:t>
            </a:r>
            <a:b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В 2 ГРУППЫ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ПО	ПОРОВНУ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f8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43050"/>
            <a:ext cx="1038225" cy="1504950"/>
          </a:xfrm>
        </p:spPr>
      </p:pic>
      <p:pic>
        <p:nvPicPr>
          <p:cNvPr id="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14488"/>
            <a:ext cx="1038225" cy="1504950"/>
          </a:xfrm>
          <a:prstGeom prst="rect">
            <a:avLst/>
          </a:prstGeom>
        </p:spPr>
      </p:pic>
      <p:pic>
        <p:nvPicPr>
          <p:cNvPr id="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785926"/>
            <a:ext cx="1038225" cy="1504950"/>
          </a:xfrm>
          <a:prstGeom prst="rect">
            <a:avLst/>
          </a:prstGeom>
        </p:spPr>
      </p:pic>
      <p:pic>
        <p:nvPicPr>
          <p:cNvPr id="8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85926"/>
            <a:ext cx="1038225" cy="1504950"/>
          </a:xfrm>
          <a:prstGeom prst="rect">
            <a:avLst/>
          </a:prstGeom>
        </p:spPr>
      </p:pic>
      <p:pic>
        <p:nvPicPr>
          <p:cNvPr id="9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14488"/>
            <a:ext cx="1038225" cy="1504950"/>
          </a:xfrm>
          <a:prstGeom prst="rect">
            <a:avLst/>
          </a:prstGeom>
        </p:spPr>
      </p:pic>
      <p:pic>
        <p:nvPicPr>
          <p:cNvPr id="1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1714488"/>
            <a:ext cx="1038225" cy="1504950"/>
          </a:xfrm>
          <a:prstGeom prst="rect">
            <a:avLst/>
          </a:prstGeom>
        </p:spPr>
      </p:pic>
      <p:pic>
        <p:nvPicPr>
          <p:cNvPr id="11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785926"/>
            <a:ext cx="1038225" cy="1504950"/>
          </a:xfrm>
          <a:prstGeom prst="rect">
            <a:avLst/>
          </a:prstGeom>
        </p:spPr>
      </p:pic>
      <p:pic>
        <p:nvPicPr>
          <p:cNvPr id="12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85926"/>
            <a:ext cx="1038225" cy="1504950"/>
          </a:xfrm>
          <a:prstGeom prst="rect">
            <a:avLst/>
          </a:prstGeom>
        </p:spPr>
      </p:pic>
      <p:pic>
        <p:nvPicPr>
          <p:cNvPr id="13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00438"/>
            <a:ext cx="1038225" cy="1504950"/>
          </a:xfrm>
          <a:prstGeom prst="rect">
            <a:avLst/>
          </a:prstGeom>
        </p:spPr>
      </p:pic>
      <p:pic>
        <p:nvPicPr>
          <p:cNvPr id="14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643314"/>
            <a:ext cx="1038225" cy="1504950"/>
          </a:xfrm>
          <a:prstGeom prst="rect">
            <a:avLst/>
          </a:prstGeom>
        </p:spPr>
      </p:pic>
      <p:pic>
        <p:nvPicPr>
          <p:cNvPr id="15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876"/>
            <a:ext cx="1038225" cy="1504950"/>
          </a:xfrm>
          <a:prstGeom prst="rect">
            <a:avLst/>
          </a:prstGeom>
        </p:spPr>
      </p:pic>
      <p:pic>
        <p:nvPicPr>
          <p:cNvPr id="1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643314"/>
            <a:ext cx="1038225" cy="1504950"/>
          </a:xfrm>
          <a:prstGeom prst="rect">
            <a:avLst/>
          </a:prstGeom>
        </p:spPr>
      </p:pic>
      <p:pic>
        <p:nvPicPr>
          <p:cNvPr id="1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3571876"/>
            <a:ext cx="1038225" cy="1504950"/>
          </a:xfrm>
          <a:prstGeom prst="rect">
            <a:avLst/>
          </a:prstGeom>
        </p:spPr>
      </p:pic>
      <p:pic>
        <p:nvPicPr>
          <p:cNvPr id="18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3571876"/>
            <a:ext cx="1038225" cy="1504950"/>
          </a:xfrm>
          <a:prstGeom prst="rect">
            <a:avLst/>
          </a:prstGeom>
        </p:spPr>
      </p:pic>
      <p:pic>
        <p:nvPicPr>
          <p:cNvPr id="19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571876"/>
            <a:ext cx="1038225" cy="1504950"/>
          </a:xfrm>
          <a:prstGeom prst="rect">
            <a:avLst/>
          </a:prstGeom>
        </p:spPr>
      </p:pic>
      <p:pic>
        <p:nvPicPr>
          <p:cNvPr id="2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571876"/>
            <a:ext cx="1038225" cy="15049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57290" y="550070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8 БАНАНОВ  ПОДЕЛИЛИ НА ДВЕ  ГРУППЫ </a:t>
            </a:r>
          </a:p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В КАЖДОЙ ГРУППЕ ПО 4 БАНАНА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КАК  ЕЩЁ  </a:t>
            </a:r>
            <a:r>
              <a:rPr lang="ru-RU" b="1" i="1" smtClean="0">
                <a:solidFill>
                  <a:schemeClr val="tx2">
                    <a:lumMod val="50000"/>
                  </a:schemeClr>
                </a:solidFill>
              </a:rPr>
              <a:t>МОЖНО </a:t>
            </a:r>
            <a:r>
              <a:rPr lang="ru-RU" b="1" i="1" smtClean="0">
                <a:solidFill>
                  <a:schemeClr val="tx2">
                    <a:lumMod val="50000"/>
                  </a:schemeClr>
                </a:solidFill>
              </a:rPr>
              <a:t>ПОРОВНУ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ПОДЕЛИТЬ  8 БАНАНОВ?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f8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643050"/>
            <a:ext cx="1038225" cy="1504950"/>
          </a:xfrm>
        </p:spPr>
      </p:pic>
      <p:pic>
        <p:nvPicPr>
          <p:cNvPr id="5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500174"/>
            <a:ext cx="1038225" cy="1504950"/>
          </a:xfrm>
          <a:prstGeom prst="rect">
            <a:avLst/>
          </a:prstGeom>
        </p:spPr>
      </p:pic>
      <p:pic>
        <p:nvPicPr>
          <p:cNvPr id="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571612"/>
            <a:ext cx="1038225" cy="1504950"/>
          </a:xfrm>
          <a:prstGeom prst="rect">
            <a:avLst/>
          </a:prstGeom>
        </p:spPr>
      </p:pic>
      <p:pic>
        <p:nvPicPr>
          <p:cNvPr id="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1643050"/>
            <a:ext cx="1038225" cy="1504950"/>
          </a:xfrm>
          <a:prstGeom prst="rect">
            <a:avLst/>
          </a:prstGeom>
        </p:spPr>
      </p:pic>
      <p:pic>
        <p:nvPicPr>
          <p:cNvPr id="8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643050"/>
            <a:ext cx="1038225" cy="1504950"/>
          </a:xfrm>
          <a:prstGeom prst="rect">
            <a:avLst/>
          </a:prstGeom>
        </p:spPr>
      </p:pic>
      <p:pic>
        <p:nvPicPr>
          <p:cNvPr id="9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571612"/>
            <a:ext cx="1038225" cy="1504950"/>
          </a:xfrm>
          <a:prstGeom prst="rect">
            <a:avLst/>
          </a:prstGeom>
        </p:spPr>
      </p:pic>
      <p:pic>
        <p:nvPicPr>
          <p:cNvPr id="1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643050"/>
            <a:ext cx="1038225" cy="1504950"/>
          </a:xfrm>
          <a:prstGeom prst="rect">
            <a:avLst/>
          </a:prstGeom>
        </p:spPr>
      </p:pic>
      <p:pic>
        <p:nvPicPr>
          <p:cNvPr id="11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643050"/>
            <a:ext cx="1038225" cy="1504950"/>
          </a:xfrm>
          <a:prstGeom prst="rect">
            <a:avLst/>
          </a:prstGeom>
        </p:spPr>
      </p:pic>
      <p:pic>
        <p:nvPicPr>
          <p:cNvPr id="13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429000"/>
            <a:ext cx="1038225" cy="1504950"/>
          </a:xfrm>
          <a:prstGeom prst="rect">
            <a:avLst/>
          </a:prstGeom>
        </p:spPr>
      </p:pic>
      <p:pic>
        <p:nvPicPr>
          <p:cNvPr id="14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500438"/>
            <a:ext cx="1038225" cy="1504950"/>
          </a:xfrm>
          <a:prstGeom prst="rect">
            <a:avLst/>
          </a:prstGeom>
        </p:spPr>
      </p:pic>
      <p:pic>
        <p:nvPicPr>
          <p:cNvPr id="15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500438"/>
            <a:ext cx="1038225" cy="1504950"/>
          </a:xfrm>
          <a:prstGeom prst="rect">
            <a:avLst/>
          </a:prstGeom>
        </p:spPr>
      </p:pic>
      <p:pic>
        <p:nvPicPr>
          <p:cNvPr id="1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571876"/>
            <a:ext cx="1038225" cy="1504950"/>
          </a:xfrm>
          <a:prstGeom prst="rect">
            <a:avLst/>
          </a:prstGeom>
        </p:spPr>
      </p:pic>
      <p:pic>
        <p:nvPicPr>
          <p:cNvPr id="1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00438"/>
            <a:ext cx="1038225" cy="1504950"/>
          </a:xfrm>
          <a:prstGeom prst="rect">
            <a:avLst/>
          </a:prstGeom>
        </p:spPr>
      </p:pic>
      <p:pic>
        <p:nvPicPr>
          <p:cNvPr id="18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500438"/>
            <a:ext cx="1038225" cy="1504950"/>
          </a:xfrm>
          <a:prstGeom prst="rect">
            <a:avLst/>
          </a:prstGeom>
        </p:spPr>
      </p:pic>
      <p:pic>
        <p:nvPicPr>
          <p:cNvPr id="19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775" y="3500438"/>
            <a:ext cx="1038225" cy="1504950"/>
          </a:xfrm>
          <a:prstGeom prst="rect">
            <a:avLst/>
          </a:prstGeom>
        </p:spPr>
      </p:pic>
      <p:pic>
        <p:nvPicPr>
          <p:cNvPr id="2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3500438"/>
            <a:ext cx="1038225" cy="15049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85852" y="5429264"/>
            <a:ext cx="7028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8 БАНАНОВ РАСПРЕДЕЛИЛИ В 4 ГРУППЫ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В КАЖДОЙ ГРУППЕ ПО 2 БАНАНА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ВНИМАНИЕ!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2"/>
            <a:ext cx="7543824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ДЕЛЕНИЕ</a:t>
            </a:r>
          </a:p>
          <a:p>
            <a:pPr marL="914400" indent="-914400" algn="ctr">
              <a:buAutoNum type="arabicPlain" startAt="8"/>
            </a:pPr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:  2  =  4</a:t>
            </a:r>
          </a:p>
          <a:p>
            <a:pPr marL="914400" indent="-914400" algn="ctr">
              <a:buNone/>
            </a:pP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429000"/>
            <a:ext cx="689964" cy="1000132"/>
          </a:xfrm>
          <a:prstGeom prst="rect">
            <a:avLst/>
          </a:prstGeom>
        </p:spPr>
      </p:pic>
      <p:pic>
        <p:nvPicPr>
          <p:cNvPr id="5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500438"/>
            <a:ext cx="689964" cy="1000132"/>
          </a:xfrm>
          <a:prstGeom prst="rect">
            <a:avLst/>
          </a:prstGeom>
        </p:spPr>
      </p:pic>
      <p:pic>
        <p:nvPicPr>
          <p:cNvPr id="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500438"/>
            <a:ext cx="689964" cy="1000132"/>
          </a:xfrm>
          <a:prstGeom prst="rect">
            <a:avLst/>
          </a:prstGeom>
        </p:spPr>
      </p:pic>
      <p:pic>
        <p:nvPicPr>
          <p:cNvPr id="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00438"/>
            <a:ext cx="689964" cy="1000132"/>
          </a:xfrm>
          <a:prstGeom prst="rect">
            <a:avLst/>
          </a:prstGeom>
        </p:spPr>
      </p:pic>
      <p:pic>
        <p:nvPicPr>
          <p:cNvPr id="8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3500438"/>
            <a:ext cx="689964" cy="1000132"/>
          </a:xfrm>
          <a:prstGeom prst="rect">
            <a:avLst/>
          </a:prstGeom>
        </p:spPr>
      </p:pic>
      <p:pic>
        <p:nvPicPr>
          <p:cNvPr id="9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00438"/>
            <a:ext cx="689964" cy="1000132"/>
          </a:xfrm>
          <a:prstGeom prst="rect">
            <a:avLst/>
          </a:prstGeom>
        </p:spPr>
      </p:pic>
      <p:pic>
        <p:nvPicPr>
          <p:cNvPr id="1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00438"/>
            <a:ext cx="689964" cy="1000132"/>
          </a:xfrm>
          <a:prstGeom prst="rect">
            <a:avLst/>
          </a:prstGeom>
        </p:spPr>
      </p:pic>
      <p:pic>
        <p:nvPicPr>
          <p:cNvPr id="11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00438"/>
            <a:ext cx="68996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chemeClr val="tx2">
                    <a:lumMod val="50000"/>
                  </a:schemeClr>
                </a:solidFill>
              </a:rPr>
              <a:t>ВНИМАНИЕ!</a:t>
            </a:r>
            <a:endParaRPr lang="ru-RU" sz="6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543824" cy="4983179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</a:p>
          <a:p>
            <a:pPr>
              <a:buNone/>
            </a:pPr>
            <a:r>
              <a:rPr lang="ru-RU" sz="88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800" b="1" i="1" dirty="0" smtClean="0">
                <a:solidFill>
                  <a:schemeClr val="tx2">
                    <a:lumMod val="50000"/>
                  </a:schemeClr>
                </a:solidFill>
              </a:rPr>
              <a:t>      8   :  4  =  2</a:t>
            </a:r>
            <a:endParaRPr lang="ru-RU" sz="8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2071678"/>
            <a:ext cx="2643206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94985"/>
              </a:avLst>
            </a:prstTxWarp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ДЕЛИМОЕ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2571744"/>
            <a:ext cx="3143272" cy="76944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683384"/>
              </a:avLst>
            </a:prstTxWarp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ДЕЛИТЕЛЬ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2071678"/>
            <a:ext cx="2214578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194979"/>
              </a:avLst>
            </a:prstTxWarp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ЧАСТНОЕ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857628"/>
            <a:ext cx="689964" cy="1000132"/>
          </a:xfrm>
          <a:prstGeom prst="rect">
            <a:avLst/>
          </a:prstGeom>
        </p:spPr>
      </p:pic>
      <p:pic>
        <p:nvPicPr>
          <p:cNvPr id="10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857628"/>
            <a:ext cx="689964" cy="1000132"/>
          </a:xfrm>
          <a:prstGeom prst="rect">
            <a:avLst/>
          </a:prstGeom>
        </p:spPr>
      </p:pic>
      <p:pic>
        <p:nvPicPr>
          <p:cNvPr id="11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7628"/>
            <a:ext cx="689964" cy="1000132"/>
          </a:xfrm>
          <a:prstGeom prst="rect">
            <a:avLst/>
          </a:prstGeom>
        </p:spPr>
      </p:pic>
      <p:pic>
        <p:nvPicPr>
          <p:cNvPr id="12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3857628"/>
            <a:ext cx="689964" cy="1000132"/>
          </a:xfrm>
          <a:prstGeom prst="rect">
            <a:avLst/>
          </a:prstGeom>
        </p:spPr>
      </p:pic>
      <p:pic>
        <p:nvPicPr>
          <p:cNvPr id="13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857628"/>
            <a:ext cx="689964" cy="1000132"/>
          </a:xfrm>
          <a:prstGeom prst="rect">
            <a:avLst/>
          </a:prstGeom>
        </p:spPr>
      </p:pic>
      <p:pic>
        <p:nvPicPr>
          <p:cNvPr id="14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929066"/>
            <a:ext cx="689964" cy="1000132"/>
          </a:xfrm>
          <a:prstGeom prst="rect">
            <a:avLst/>
          </a:prstGeom>
        </p:spPr>
      </p:pic>
      <p:pic>
        <p:nvPicPr>
          <p:cNvPr id="15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929066"/>
            <a:ext cx="689964" cy="1000132"/>
          </a:xfrm>
          <a:prstGeom prst="rect">
            <a:avLst/>
          </a:prstGeom>
        </p:spPr>
      </p:pic>
      <p:pic>
        <p:nvPicPr>
          <p:cNvPr id="16" name="Содержимое 3" descr="f8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929066"/>
            <a:ext cx="68996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СМЫСЛ  ДЕЛЕНИЯ. НАЗВАНИЕ КОМПОНЕНТОВ.</vt:lpstr>
      <vt:lpstr>ВСПОМНИМ:</vt:lpstr>
      <vt:lpstr>ВСПОМНИМ:</vt:lpstr>
      <vt:lpstr>ВСПОМНИМ:</vt:lpstr>
      <vt:lpstr>РАСПРЕДЕЛИТЕ  БАНАНЫ  В 2 ГРУППЫ ПО ПОРОВНУ</vt:lpstr>
      <vt:lpstr>КАК  ЕЩЁ  МОЖНО ПОРОВНУ  ПОДЕЛИТЬ  8 БАНАНОВ?</vt:lpstr>
      <vt:lpstr>ВНИМАНИЕ!</vt:lpstr>
      <vt:lpstr>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  ДЕЛЕНИЯ. НАЗВАНИЕ КОМПОНЕНТОВ.</dc:title>
  <dc:creator>кал</dc:creator>
  <cp:lastModifiedBy>Комиссарова Людмила </cp:lastModifiedBy>
  <cp:revision>40</cp:revision>
  <dcterms:created xsi:type="dcterms:W3CDTF">2009-10-25T10:22:14Z</dcterms:created>
  <dcterms:modified xsi:type="dcterms:W3CDTF">2009-11-02T07:19:42Z</dcterms:modified>
</cp:coreProperties>
</file>