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3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40" d="100"/>
          <a:sy n="40" d="100"/>
        </p:scale>
        <p:origin x="-1488" y="-96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-3175" y="2438400"/>
            <a:ext cx="9147175" cy="1063625"/>
            <a:chOff x="-2" y="1536"/>
            <a:chExt cx="5762" cy="670"/>
          </a:xfrm>
        </p:grpSpPr>
        <p:grpSp>
          <p:nvGrpSpPr>
            <p:cNvPr id="3075" name="Group 3"/>
            <p:cNvGrpSpPr>
              <a:grpSpLocks/>
            </p:cNvGrpSpPr>
            <p:nvPr/>
          </p:nvGrpSpPr>
          <p:grpSpPr bwMode="auto">
            <a:xfrm flipH="1">
              <a:off x="-2" y="1562"/>
              <a:ext cx="5762" cy="638"/>
              <a:chOff x="-2" y="1562"/>
              <a:chExt cx="5762" cy="638"/>
            </a:xfrm>
          </p:grpSpPr>
          <p:sp>
            <p:nvSpPr>
              <p:cNvPr id="3076" name="Freeform 4"/>
              <p:cNvSpPr>
                <a:spLocks/>
              </p:cNvSpPr>
              <p:nvPr/>
            </p:nvSpPr>
            <p:spPr bwMode="ltGray">
              <a:xfrm rot="-5400000">
                <a:off x="2559" y="-993"/>
                <a:ext cx="624" cy="574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720"/>
                  </a:cxn>
                  <a:cxn ang="0">
                    <a:pos x="1000" y="720"/>
                  </a:cxn>
                  <a:cxn ang="0">
                    <a:pos x="1000" y="0"/>
                  </a:cxn>
                  <a:cxn ang="0">
                    <a:pos x="0" y="0"/>
                  </a:cxn>
                </a:cxnLst>
                <a:rect l="0" t="0" r="r" b="b"/>
                <a:pathLst>
                  <a:path w="1000" h="720">
                    <a:moveTo>
                      <a:pt x="0" y="0"/>
                    </a:moveTo>
                    <a:lnTo>
                      <a:pt x="0" y="720"/>
                    </a:lnTo>
                    <a:lnTo>
                      <a:pt x="1000" y="720"/>
                    </a:lnTo>
                    <a:lnTo>
                      <a:pt x="100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077" name="Freeform 5"/>
              <p:cNvSpPr>
                <a:spLocks/>
              </p:cNvSpPr>
              <p:nvPr/>
            </p:nvSpPr>
            <p:spPr bwMode="ltGray">
              <a:xfrm rot="-5400000">
                <a:off x="1323" y="1669"/>
                <a:ext cx="624" cy="42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078" name="Freeform 6"/>
              <p:cNvSpPr>
                <a:spLocks/>
              </p:cNvSpPr>
              <p:nvPr/>
            </p:nvSpPr>
            <p:spPr bwMode="ltGray">
              <a:xfrm rot="-5400000">
                <a:off x="982" y="1669"/>
                <a:ext cx="624" cy="42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079" name="Freeform 7"/>
              <p:cNvSpPr>
                <a:spLocks/>
              </p:cNvSpPr>
              <p:nvPr/>
            </p:nvSpPr>
            <p:spPr bwMode="ltGray">
              <a:xfrm rot="-5400000">
                <a:off x="-57" y="1752"/>
                <a:ext cx="624" cy="255"/>
              </a:xfrm>
              <a:custGeom>
                <a:avLst/>
                <a:gdLst/>
                <a:ahLst/>
                <a:cxnLst>
                  <a:cxn ang="0">
                    <a:pos x="0" y="53"/>
                  </a:cxn>
                  <a:cxn ang="0">
                    <a:pos x="0" y="325"/>
                  </a:cxn>
                  <a:cxn ang="0">
                    <a:pos x="624" y="325"/>
                  </a:cxn>
                  <a:cxn ang="0">
                    <a:pos x="624" y="53"/>
                  </a:cxn>
                  <a:cxn ang="0">
                    <a:pos x="384" y="8"/>
                  </a:cxn>
                  <a:cxn ang="0">
                    <a:pos x="0" y="53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080" name="Freeform 8"/>
              <p:cNvSpPr>
                <a:spLocks/>
              </p:cNvSpPr>
              <p:nvPr/>
            </p:nvSpPr>
            <p:spPr bwMode="ltGray">
              <a:xfrm rot="-5400000">
                <a:off x="664" y="1733"/>
                <a:ext cx="624" cy="29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520" y="317"/>
                      <a:pt x="624" y="272"/>
                    </a:cubicBezTo>
                    <a:lnTo>
                      <a:pt x="624" y="0"/>
                    </a:lnTo>
                    <a:cubicBezTo>
                      <a:pt x="240" y="42"/>
                      <a:pt x="130" y="0"/>
                      <a:pt x="0" y="0"/>
                    </a:cubicBez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081" name="Freeform 9"/>
              <p:cNvSpPr>
                <a:spLocks/>
              </p:cNvSpPr>
              <p:nvPr/>
            </p:nvSpPr>
            <p:spPr bwMode="ltGray">
              <a:xfrm rot="-5400000">
                <a:off x="442" y="1699"/>
                <a:ext cx="624" cy="36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240" y="240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082" name="Freeform 10"/>
              <p:cNvSpPr>
                <a:spLocks/>
              </p:cNvSpPr>
              <p:nvPr/>
            </p:nvSpPr>
            <p:spPr bwMode="ltGray">
              <a:xfrm rot="-5400000">
                <a:off x="156" y="1726"/>
                <a:ext cx="632" cy="315"/>
              </a:xfrm>
              <a:custGeom>
                <a:avLst/>
                <a:gdLst/>
                <a:ahLst/>
                <a:cxnLst>
                  <a:cxn ang="0">
                    <a:pos x="8" y="45"/>
                  </a:cxn>
                  <a:cxn ang="0">
                    <a:pos x="8" y="317"/>
                  </a:cxn>
                  <a:cxn ang="0">
                    <a:pos x="248" y="317"/>
                  </a:cxn>
                  <a:cxn ang="0">
                    <a:pos x="632" y="317"/>
                  </a:cxn>
                  <a:cxn ang="0">
                    <a:pos x="632" y="45"/>
                  </a:cxn>
                  <a:cxn ang="0">
                    <a:pos x="104" y="45"/>
                  </a:cxn>
                  <a:cxn ang="0">
                    <a:pos x="8" y="45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083" name="Freeform 11"/>
              <p:cNvSpPr>
                <a:spLocks/>
              </p:cNvSpPr>
              <p:nvPr/>
            </p:nvSpPr>
            <p:spPr bwMode="ltGray">
              <a:xfrm rot="-5400000">
                <a:off x="3211" y="1664"/>
                <a:ext cx="624" cy="42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084" name="Freeform 12"/>
              <p:cNvSpPr>
                <a:spLocks/>
              </p:cNvSpPr>
              <p:nvPr/>
            </p:nvSpPr>
            <p:spPr bwMode="ltGray">
              <a:xfrm rot="-5400000">
                <a:off x="2870" y="1664"/>
                <a:ext cx="624" cy="42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085" name="Freeform 13"/>
              <p:cNvSpPr>
                <a:spLocks/>
              </p:cNvSpPr>
              <p:nvPr/>
            </p:nvSpPr>
            <p:spPr bwMode="ltGray">
              <a:xfrm rot="-5400000">
                <a:off x="1830" y="1747"/>
                <a:ext cx="624" cy="255"/>
              </a:xfrm>
              <a:custGeom>
                <a:avLst/>
                <a:gdLst/>
                <a:ahLst/>
                <a:cxnLst>
                  <a:cxn ang="0">
                    <a:pos x="0" y="53"/>
                  </a:cxn>
                  <a:cxn ang="0">
                    <a:pos x="0" y="325"/>
                  </a:cxn>
                  <a:cxn ang="0">
                    <a:pos x="624" y="325"/>
                  </a:cxn>
                  <a:cxn ang="0">
                    <a:pos x="624" y="53"/>
                  </a:cxn>
                  <a:cxn ang="0">
                    <a:pos x="384" y="8"/>
                  </a:cxn>
                  <a:cxn ang="0">
                    <a:pos x="0" y="53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086" name="Freeform 14"/>
              <p:cNvSpPr>
                <a:spLocks/>
              </p:cNvSpPr>
              <p:nvPr/>
            </p:nvSpPr>
            <p:spPr bwMode="ltGray">
              <a:xfrm rot="-5400000">
                <a:off x="2551" y="1728"/>
                <a:ext cx="624" cy="29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520" y="317"/>
                      <a:pt x="624" y="272"/>
                    </a:cubicBezTo>
                    <a:lnTo>
                      <a:pt x="624" y="0"/>
                    </a:lnTo>
                    <a:cubicBezTo>
                      <a:pt x="240" y="42"/>
                      <a:pt x="130" y="0"/>
                      <a:pt x="0" y="0"/>
                    </a:cubicBez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087" name="Freeform 15"/>
              <p:cNvSpPr>
                <a:spLocks/>
              </p:cNvSpPr>
              <p:nvPr/>
            </p:nvSpPr>
            <p:spPr bwMode="ltGray">
              <a:xfrm rot="-5400000">
                <a:off x="2330" y="1694"/>
                <a:ext cx="624" cy="36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240" y="240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088" name="Freeform 16"/>
              <p:cNvSpPr>
                <a:spLocks/>
              </p:cNvSpPr>
              <p:nvPr/>
            </p:nvSpPr>
            <p:spPr bwMode="ltGray">
              <a:xfrm rot="-5400000">
                <a:off x="2043" y="1721"/>
                <a:ext cx="632" cy="316"/>
              </a:xfrm>
              <a:custGeom>
                <a:avLst/>
                <a:gdLst/>
                <a:ahLst/>
                <a:cxnLst>
                  <a:cxn ang="0">
                    <a:pos x="8" y="45"/>
                  </a:cxn>
                  <a:cxn ang="0">
                    <a:pos x="8" y="317"/>
                  </a:cxn>
                  <a:cxn ang="0">
                    <a:pos x="248" y="317"/>
                  </a:cxn>
                  <a:cxn ang="0">
                    <a:pos x="632" y="317"/>
                  </a:cxn>
                  <a:cxn ang="0">
                    <a:pos x="632" y="45"/>
                  </a:cxn>
                  <a:cxn ang="0">
                    <a:pos x="104" y="45"/>
                  </a:cxn>
                  <a:cxn ang="0">
                    <a:pos x="8" y="45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089" name="Freeform 17"/>
              <p:cNvSpPr>
                <a:spLocks/>
              </p:cNvSpPr>
              <p:nvPr/>
            </p:nvSpPr>
            <p:spPr bwMode="ltGray">
              <a:xfrm rot="-5400000">
                <a:off x="4077" y="1669"/>
                <a:ext cx="624" cy="42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090" name="Freeform 18"/>
              <p:cNvSpPr>
                <a:spLocks/>
              </p:cNvSpPr>
              <p:nvPr/>
            </p:nvSpPr>
            <p:spPr bwMode="ltGray">
              <a:xfrm rot="-5400000">
                <a:off x="3736" y="1669"/>
                <a:ext cx="624" cy="42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091" name="Freeform 19"/>
              <p:cNvSpPr>
                <a:spLocks/>
              </p:cNvSpPr>
              <p:nvPr/>
            </p:nvSpPr>
            <p:spPr bwMode="ltGray">
              <a:xfrm rot="-5400000">
                <a:off x="4584" y="1747"/>
                <a:ext cx="624" cy="255"/>
              </a:xfrm>
              <a:custGeom>
                <a:avLst/>
                <a:gdLst/>
                <a:ahLst/>
                <a:cxnLst>
                  <a:cxn ang="0">
                    <a:pos x="0" y="53"/>
                  </a:cxn>
                  <a:cxn ang="0">
                    <a:pos x="0" y="325"/>
                  </a:cxn>
                  <a:cxn ang="0">
                    <a:pos x="624" y="325"/>
                  </a:cxn>
                  <a:cxn ang="0">
                    <a:pos x="624" y="53"/>
                  </a:cxn>
                  <a:cxn ang="0">
                    <a:pos x="384" y="8"/>
                  </a:cxn>
                  <a:cxn ang="0">
                    <a:pos x="0" y="53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092" name="Freeform 20"/>
              <p:cNvSpPr>
                <a:spLocks/>
              </p:cNvSpPr>
              <p:nvPr/>
            </p:nvSpPr>
            <p:spPr bwMode="ltGray">
              <a:xfrm>
                <a:off x="5469" y="1562"/>
                <a:ext cx="291" cy="625"/>
              </a:xfrm>
              <a:custGeom>
                <a:avLst/>
                <a:gdLst/>
                <a:ahLst/>
                <a:cxnLst>
                  <a:cxn ang="0">
                    <a:pos x="0" y="624"/>
                  </a:cxn>
                  <a:cxn ang="0">
                    <a:pos x="291" y="625"/>
                  </a:cxn>
                  <a:cxn ang="0">
                    <a:pos x="291" y="6"/>
                  </a:cxn>
                  <a:cxn ang="0">
                    <a:pos x="0" y="0"/>
                  </a:cxn>
                  <a:cxn ang="0">
                    <a:pos x="0" y="624"/>
                  </a:cxn>
                </a:cxnLst>
                <a:rect l="0" t="0" r="r" b="b"/>
                <a:pathLst>
                  <a:path w="291" h="625">
                    <a:moveTo>
                      <a:pt x="0" y="624"/>
                    </a:moveTo>
                    <a:lnTo>
                      <a:pt x="291" y="625"/>
                    </a:lnTo>
                    <a:lnTo>
                      <a:pt x="291" y="6"/>
                    </a:lnTo>
                    <a:lnTo>
                      <a:pt x="0" y="0"/>
                    </a:lnTo>
                    <a:cubicBezTo>
                      <a:pt x="39" y="384"/>
                      <a:pt x="0" y="494"/>
                      <a:pt x="0" y="624"/>
                    </a:cubicBez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093" name="Freeform 21"/>
              <p:cNvSpPr>
                <a:spLocks/>
              </p:cNvSpPr>
              <p:nvPr/>
            </p:nvSpPr>
            <p:spPr bwMode="ltGray">
              <a:xfrm rot="-5400000">
                <a:off x="5084" y="1694"/>
                <a:ext cx="624" cy="36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240" y="240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094" name="Freeform 22"/>
              <p:cNvSpPr>
                <a:spLocks/>
              </p:cNvSpPr>
              <p:nvPr/>
            </p:nvSpPr>
            <p:spPr bwMode="ltGray">
              <a:xfrm rot="-5400000">
                <a:off x="4797" y="1721"/>
                <a:ext cx="632" cy="316"/>
              </a:xfrm>
              <a:custGeom>
                <a:avLst/>
                <a:gdLst/>
                <a:ahLst/>
                <a:cxnLst>
                  <a:cxn ang="0">
                    <a:pos x="8" y="45"/>
                  </a:cxn>
                  <a:cxn ang="0">
                    <a:pos x="8" y="317"/>
                  </a:cxn>
                  <a:cxn ang="0">
                    <a:pos x="248" y="317"/>
                  </a:cxn>
                  <a:cxn ang="0">
                    <a:pos x="632" y="317"/>
                  </a:cxn>
                  <a:cxn ang="0">
                    <a:pos x="632" y="45"/>
                  </a:cxn>
                  <a:cxn ang="0">
                    <a:pos x="104" y="45"/>
                  </a:cxn>
                  <a:cxn ang="0">
                    <a:pos x="8" y="45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3095" name="Freeform 23"/>
            <p:cNvSpPr>
              <a:spLocks/>
            </p:cNvSpPr>
            <p:nvPr/>
          </p:nvSpPr>
          <p:spPr bwMode="ltGray">
            <a:xfrm flipH="1">
              <a:off x="-2" y="1536"/>
              <a:ext cx="5762" cy="412"/>
            </a:xfrm>
            <a:custGeom>
              <a:avLst/>
              <a:gdLst/>
              <a:ahLst/>
              <a:cxnLst>
                <a:cxn ang="0">
                  <a:pos x="0" y="196"/>
                </a:cxn>
                <a:cxn ang="0">
                  <a:pos x="5762" y="188"/>
                </a:cxn>
                <a:cxn ang="0">
                  <a:pos x="5762" y="4"/>
                </a:cxn>
                <a:cxn ang="0">
                  <a:pos x="0" y="0"/>
                </a:cxn>
                <a:cxn ang="0">
                  <a:pos x="0" y="196"/>
                </a:cxn>
              </a:cxnLst>
              <a:rect l="0" t="0" r="r" b="b"/>
              <a:pathLst>
                <a:path w="5762" h="385">
                  <a:moveTo>
                    <a:pt x="0" y="196"/>
                  </a:moveTo>
                  <a:cubicBezTo>
                    <a:pt x="1667" y="385"/>
                    <a:pt x="2275" y="93"/>
                    <a:pt x="5762" y="188"/>
                  </a:cubicBezTo>
                  <a:lnTo>
                    <a:pt x="5762" y="4"/>
                  </a:lnTo>
                  <a:lnTo>
                    <a:pt x="0" y="0"/>
                  </a:lnTo>
                  <a:lnTo>
                    <a:pt x="0" y="1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767676"/>
                </a:gs>
              </a:gsLst>
              <a:lin ang="5400000" scaled="1"/>
            </a:gradFill>
            <a:ln w="9525" cap="flat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096" name="Freeform 24"/>
            <p:cNvSpPr>
              <a:spLocks/>
            </p:cNvSpPr>
            <p:nvPr/>
          </p:nvSpPr>
          <p:spPr bwMode="ltGray">
            <a:xfrm flipH="1">
              <a:off x="-2" y="2017"/>
              <a:ext cx="5761" cy="189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5761" y="0"/>
                </a:cxn>
                <a:cxn ang="0">
                  <a:pos x="5761" y="189"/>
                </a:cxn>
                <a:cxn ang="0">
                  <a:pos x="1" y="189"/>
                </a:cxn>
                <a:cxn ang="0">
                  <a:pos x="0" y="28"/>
                </a:cxn>
              </a:cxnLst>
              <a:rect l="0" t="0" r="r" b="b"/>
              <a:pathLst>
                <a:path w="5761" h="189">
                  <a:moveTo>
                    <a:pt x="0" y="28"/>
                  </a:moveTo>
                  <a:cubicBezTo>
                    <a:pt x="961" y="0"/>
                    <a:pt x="4971" y="161"/>
                    <a:pt x="5761" y="0"/>
                  </a:cubicBezTo>
                  <a:lnTo>
                    <a:pt x="5761" y="189"/>
                  </a:lnTo>
                  <a:lnTo>
                    <a:pt x="1" y="189"/>
                  </a:lnTo>
                  <a:lnTo>
                    <a:pt x="0" y="28"/>
                  </a:lnTo>
                  <a:close/>
                </a:path>
              </a:pathLst>
            </a:custGeom>
            <a:gradFill rotWithShape="0">
              <a:gsLst>
                <a:gs pos="0">
                  <a:srgbClr val="767676"/>
                </a:gs>
                <a:gs pos="100000">
                  <a:schemeClr val="bg1"/>
                </a:gs>
              </a:gsLst>
              <a:lin ang="5400000" scaled="1"/>
            </a:gradFill>
            <a:ln w="9525" cap="flat">
              <a:noFill/>
              <a:prstDash val="solid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3097" name="Rectangle 25"/>
          <p:cNvSpPr>
            <a:spLocks noGrp="1" noChangeArrowheads="1"/>
          </p:cNvSpPr>
          <p:nvPr>
            <p:ph type="ctrTitle"/>
          </p:nvPr>
        </p:nvSpPr>
        <p:spPr>
          <a:xfrm>
            <a:off x="1173163" y="1341438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098" name="Rectangle 26"/>
          <p:cNvSpPr>
            <a:spLocks noGrp="1" noChangeArrowheads="1"/>
          </p:cNvSpPr>
          <p:nvPr>
            <p:ph type="subTitle" idx="1"/>
          </p:nvPr>
        </p:nvSpPr>
        <p:spPr>
          <a:xfrm>
            <a:off x="1166813" y="3886200"/>
            <a:ext cx="6400800" cy="1752600"/>
          </a:xfrm>
        </p:spPr>
        <p:txBody>
          <a:bodyPr/>
          <a:lstStyle>
            <a:lvl1pPr marL="0" indent="0">
              <a:buFont typeface="Monotype Sorts" pitchFamily="2" charset="2"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3099" name="Rectangle 27"/>
          <p:cNvSpPr>
            <a:spLocks noGrp="1" noChangeArrowheads="1"/>
          </p:cNvSpPr>
          <p:nvPr>
            <p:ph type="dt" sz="half" idx="2"/>
          </p:nvPr>
        </p:nvSpPr>
        <p:spPr>
          <a:xfrm>
            <a:off x="1166813" y="6248400"/>
            <a:ext cx="1905000" cy="45720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endParaRPr lang="ru-RU"/>
          </a:p>
        </p:txBody>
      </p:sp>
      <p:sp>
        <p:nvSpPr>
          <p:cNvPr id="3100" name="Rectangle 28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endParaRPr lang="ru-RU"/>
          </a:p>
        </p:txBody>
      </p:sp>
      <p:sp>
        <p:nvSpPr>
          <p:cNvPr id="3101" name="Rectangle 29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2400F731-B384-4CEF-A4DD-3F9BCD4A670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57FE15-6C79-414B-B635-30833BD9A7C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002463" y="457200"/>
            <a:ext cx="1943100" cy="56388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73163" y="457200"/>
            <a:ext cx="5676900" cy="56388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684756-C159-40B7-9B90-0C26441BAA6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EF0F87-0471-40A9-AFBA-E7EA236D990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55506E-AC47-4AB0-AABC-485F0249D7A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173163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135563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8CB7E6-9A0D-4AB9-9909-8B52A891419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42F74C-87FE-482B-85F7-D8DF0ACA854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82253A-99ED-42D5-81D0-8482AEBB731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6BF047-687B-4477-A78E-5ABF138C341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479798-ACB7-4731-899F-E76E2040B34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5634BC-0BCC-43E0-AA8E-5D47F82CFFD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0" y="-4763"/>
            <a:ext cx="1063625" cy="6858001"/>
            <a:chOff x="0" y="-3"/>
            <a:chExt cx="670" cy="4320"/>
          </a:xfrm>
        </p:grpSpPr>
        <p:grpSp>
          <p:nvGrpSpPr>
            <p:cNvPr id="2051" name="Group 3"/>
            <p:cNvGrpSpPr>
              <a:grpSpLocks/>
            </p:cNvGrpSpPr>
            <p:nvPr/>
          </p:nvGrpSpPr>
          <p:grpSpPr bwMode="auto">
            <a:xfrm rot="16200000" flipH="1">
              <a:off x="-1815" y="1838"/>
              <a:ext cx="4320" cy="638"/>
              <a:chOff x="-2" y="1562"/>
              <a:chExt cx="5762" cy="638"/>
            </a:xfrm>
          </p:grpSpPr>
          <p:sp>
            <p:nvSpPr>
              <p:cNvPr id="2052" name="Freeform 4"/>
              <p:cNvSpPr>
                <a:spLocks/>
              </p:cNvSpPr>
              <p:nvPr/>
            </p:nvSpPr>
            <p:spPr bwMode="ltGray">
              <a:xfrm rot="-5400000">
                <a:off x="2559" y="-993"/>
                <a:ext cx="624" cy="574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720"/>
                  </a:cxn>
                  <a:cxn ang="0">
                    <a:pos x="1000" y="720"/>
                  </a:cxn>
                  <a:cxn ang="0">
                    <a:pos x="1000" y="0"/>
                  </a:cxn>
                  <a:cxn ang="0">
                    <a:pos x="0" y="0"/>
                  </a:cxn>
                </a:cxnLst>
                <a:rect l="0" t="0" r="r" b="b"/>
                <a:pathLst>
                  <a:path w="1000" h="720">
                    <a:moveTo>
                      <a:pt x="0" y="0"/>
                    </a:moveTo>
                    <a:lnTo>
                      <a:pt x="0" y="720"/>
                    </a:lnTo>
                    <a:lnTo>
                      <a:pt x="1000" y="720"/>
                    </a:lnTo>
                    <a:lnTo>
                      <a:pt x="100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053" name="Freeform 5"/>
              <p:cNvSpPr>
                <a:spLocks/>
              </p:cNvSpPr>
              <p:nvPr/>
            </p:nvSpPr>
            <p:spPr bwMode="ltGray">
              <a:xfrm rot="-5400000">
                <a:off x="1323" y="1669"/>
                <a:ext cx="624" cy="42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054" name="Freeform 6"/>
              <p:cNvSpPr>
                <a:spLocks/>
              </p:cNvSpPr>
              <p:nvPr/>
            </p:nvSpPr>
            <p:spPr bwMode="ltGray">
              <a:xfrm rot="-5400000">
                <a:off x="982" y="1669"/>
                <a:ext cx="624" cy="42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055" name="Freeform 7"/>
              <p:cNvSpPr>
                <a:spLocks/>
              </p:cNvSpPr>
              <p:nvPr/>
            </p:nvSpPr>
            <p:spPr bwMode="ltGray">
              <a:xfrm rot="-5400000">
                <a:off x="-57" y="1752"/>
                <a:ext cx="624" cy="255"/>
              </a:xfrm>
              <a:custGeom>
                <a:avLst/>
                <a:gdLst/>
                <a:ahLst/>
                <a:cxnLst>
                  <a:cxn ang="0">
                    <a:pos x="0" y="53"/>
                  </a:cxn>
                  <a:cxn ang="0">
                    <a:pos x="0" y="325"/>
                  </a:cxn>
                  <a:cxn ang="0">
                    <a:pos x="624" y="325"/>
                  </a:cxn>
                  <a:cxn ang="0">
                    <a:pos x="624" y="53"/>
                  </a:cxn>
                  <a:cxn ang="0">
                    <a:pos x="384" y="8"/>
                  </a:cxn>
                  <a:cxn ang="0">
                    <a:pos x="0" y="53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056" name="Freeform 8"/>
              <p:cNvSpPr>
                <a:spLocks/>
              </p:cNvSpPr>
              <p:nvPr/>
            </p:nvSpPr>
            <p:spPr bwMode="ltGray">
              <a:xfrm rot="-5400000">
                <a:off x="664" y="1733"/>
                <a:ext cx="624" cy="29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520" y="317"/>
                      <a:pt x="624" y="272"/>
                    </a:cubicBezTo>
                    <a:lnTo>
                      <a:pt x="624" y="0"/>
                    </a:lnTo>
                    <a:cubicBezTo>
                      <a:pt x="240" y="42"/>
                      <a:pt x="130" y="0"/>
                      <a:pt x="0" y="0"/>
                    </a:cubicBez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057" name="Freeform 9"/>
              <p:cNvSpPr>
                <a:spLocks/>
              </p:cNvSpPr>
              <p:nvPr/>
            </p:nvSpPr>
            <p:spPr bwMode="ltGray">
              <a:xfrm rot="-5400000">
                <a:off x="442" y="1699"/>
                <a:ext cx="624" cy="36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240" y="240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058" name="Freeform 10"/>
              <p:cNvSpPr>
                <a:spLocks/>
              </p:cNvSpPr>
              <p:nvPr/>
            </p:nvSpPr>
            <p:spPr bwMode="ltGray">
              <a:xfrm rot="-5400000">
                <a:off x="156" y="1726"/>
                <a:ext cx="632" cy="315"/>
              </a:xfrm>
              <a:custGeom>
                <a:avLst/>
                <a:gdLst/>
                <a:ahLst/>
                <a:cxnLst>
                  <a:cxn ang="0">
                    <a:pos x="8" y="45"/>
                  </a:cxn>
                  <a:cxn ang="0">
                    <a:pos x="8" y="317"/>
                  </a:cxn>
                  <a:cxn ang="0">
                    <a:pos x="248" y="317"/>
                  </a:cxn>
                  <a:cxn ang="0">
                    <a:pos x="632" y="317"/>
                  </a:cxn>
                  <a:cxn ang="0">
                    <a:pos x="632" y="45"/>
                  </a:cxn>
                  <a:cxn ang="0">
                    <a:pos x="104" y="45"/>
                  </a:cxn>
                  <a:cxn ang="0">
                    <a:pos x="8" y="45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059" name="Freeform 11"/>
              <p:cNvSpPr>
                <a:spLocks/>
              </p:cNvSpPr>
              <p:nvPr/>
            </p:nvSpPr>
            <p:spPr bwMode="ltGray">
              <a:xfrm rot="-5400000">
                <a:off x="3211" y="1664"/>
                <a:ext cx="624" cy="42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060" name="Freeform 12"/>
              <p:cNvSpPr>
                <a:spLocks/>
              </p:cNvSpPr>
              <p:nvPr/>
            </p:nvSpPr>
            <p:spPr bwMode="ltGray">
              <a:xfrm rot="-5400000">
                <a:off x="2870" y="1664"/>
                <a:ext cx="624" cy="42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061" name="Freeform 13"/>
              <p:cNvSpPr>
                <a:spLocks/>
              </p:cNvSpPr>
              <p:nvPr/>
            </p:nvSpPr>
            <p:spPr bwMode="ltGray">
              <a:xfrm rot="-5400000">
                <a:off x="1830" y="1747"/>
                <a:ext cx="624" cy="255"/>
              </a:xfrm>
              <a:custGeom>
                <a:avLst/>
                <a:gdLst/>
                <a:ahLst/>
                <a:cxnLst>
                  <a:cxn ang="0">
                    <a:pos x="0" y="53"/>
                  </a:cxn>
                  <a:cxn ang="0">
                    <a:pos x="0" y="325"/>
                  </a:cxn>
                  <a:cxn ang="0">
                    <a:pos x="624" y="325"/>
                  </a:cxn>
                  <a:cxn ang="0">
                    <a:pos x="624" y="53"/>
                  </a:cxn>
                  <a:cxn ang="0">
                    <a:pos x="384" y="8"/>
                  </a:cxn>
                  <a:cxn ang="0">
                    <a:pos x="0" y="53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062" name="Freeform 14"/>
              <p:cNvSpPr>
                <a:spLocks/>
              </p:cNvSpPr>
              <p:nvPr/>
            </p:nvSpPr>
            <p:spPr bwMode="ltGray">
              <a:xfrm rot="-5400000">
                <a:off x="2551" y="1728"/>
                <a:ext cx="624" cy="29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520" y="317"/>
                      <a:pt x="624" y="272"/>
                    </a:cubicBezTo>
                    <a:lnTo>
                      <a:pt x="624" y="0"/>
                    </a:lnTo>
                    <a:cubicBezTo>
                      <a:pt x="240" y="42"/>
                      <a:pt x="130" y="0"/>
                      <a:pt x="0" y="0"/>
                    </a:cubicBez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063" name="Freeform 15"/>
              <p:cNvSpPr>
                <a:spLocks/>
              </p:cNvSpPr>
              <p:nvPr/>
            </p:nvSpPr>
            <p:spPr bwMode="ltGray">
              <a:xfrm rot="-5400000">
                <a:off x="2330" y="1694"/>
                <a:ext cx="624" cy="36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240" y="240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064" name="Freeform 16"/>
              <p:cNvSpPr>
                <a:spLocks/>
              </p:cNvSpPr>
              <p:nvPr/>
            </p:nvSpPr>
            <p:spPr bwMode="ltGray">
              <a:xfrm rot="-5400000">
                <a:off x="2043" y="1721"/>
                <a:ext cx="632" cy="316"/>
              </a:xfrm>
              <a:custGeom>
                <a:avLst/>
                <a:gdLst/>
                <a:ahLst/>
                <a:cxnLst>
                  <a:cxn ang="0">
                    <a:pos x="8" y="45"/>
                  </a:cxn>
                  <a:cxn ang="0">
                    <a:pos x="8" y="317"/>
                  </a:cxn>
                  <a:cxn ang="0">
                    <a:pos x="248" y="317"/>
                  </a:cxn>
                  <a:cxn ang="0">
                    <a:pos x="632" y="317"/>
                  </a:cxn>
                  <a:cxn ang="0">
                    <a:pos x="632" y="45"/>
                  </a:cxn>
                  <a:cxn ang="0">
                    <a:pos x="104" y="45"/>
                  </a:cxn>
                  <a:cxn ang="0">
                    <a:pos x="8" y="45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065" name="Freeform 17"/>
              <p:cNvSpPr>
                <a:spLocks/>
              </p:cNvSpPr>
              <p:nvPr/>
            </p:nvSpPr>
            <p:spPr bwMode="ltGray">
              <a:xfrm rot="-5400000">
                <a:off x="4077" y="1669"/>
                <a:ext cx="624" cy="42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066" name="Freeform 18"/>
              <p:cNvSpPr>
                <a:spLocks/>
              </p:cNvSpPr>
              <p:nvPr/>
            </p:nvSpPr>
            <p:spPr bwMode="ltGray">
              <a:xfrm rot="-5400000">
                <a:off x="3736" y="1669"/>
                <a:ext cx="624" cy="42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067" name="Freeform 19"/>
              <p:cNvSpPr>
                <a:spLocks/>
              </p:cNvSpPr>
              <p:nvPr/>
            </p:nvSpPr>
            <p:spPr bwMode="ltGray">
              <a:xfrm rot="-5400000">
                <a:off x="4584" y="1747"/>
                <a:ext cx="624" cy="255"/>
              </a:xfrm>
              <a:custGeom>
                <a:avLst/>
                <a:gdLst/>
                <a:ahLst/>
                <a:cxnLst>
                  <a:cxn ang="0">
                    <a:pos x="0" y="53"/>
                  </a:cxn>
                  <a:cxn ang="0">
                    <a:pos x="0" y="325"/>
                  </a:cxn>
                  <a:cxn ang="0">
                    <a:pos x="624" y="325"/>
                  </a:cxn>
                  <a:cxn ang="0">
                    <a:pos x="624" y="53"/>
                  </a:cxn>
                  <a:cxn ang="0">
                    <a:pos x="384" y="8"/>
                  </a:cxn>
                  <a:cxn ang="0">
                    <a:pos x="0" y="53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068" name="Freeform 20"/>
              <p:cNvSpPr>
                <a:spLocks/>
              </p:cNvSpPr>
              <p:nvPr/>
            </p:nvSpPr>
            <p:spPr bwMode="ltGray">
              <a:xfrm>
                <a:off x="5469" y="1562"/>
                <a:ext cx="291" cy="625"/>
              </a:xfrm>
              <a:custGeom>
                <a:avLst/>
                <a:gdLst/>
                <a:ahLst/>
                <a:cxnLst>
                  <a:cxn ang="0">
                    <a:pos x="0" y="624"/>
                  </a:cxn>
                  <a:cxn ang="0">
                    <a:pos x="291" y="625"/>
                  </a:cxn>
                  <a:cxn ang="0">
                    <a:pos x="291" y="6"/>
                  </a:cxn>
                  <a:cxn ang="0">
                    <a:pos x="0" y="0"/>
                  </a:cxn>
                  <a:cxn ang="0">
                    <a:pos x="0" y="624"/>
                  </a:cxn>
                </a:cxnLst>
                <a:rect l="0" t="0" r="r" b="b"/>
                <a:pathLst>
                  <a:path w="291" h="625">
                    <a:moveTo>
                      <a:pt x="0" y="624"/>
                    </a:moveTo>
                    <a:lnTo>
                      <a:pt x="291" y="625"/>
                    </a:lnTo>
                    <a:lnTo>
                      <a:pt x="291" y="6"/>
                    </a:lnTo>
                    <a:lnTo>
                      <a:pt x="0" y="0"/>
                    </a:lnTo>
                    <a:cubicBezTo>
                      <a:pt x="39" y="384"/>
                      <a:pt x="0" y="494"/>
                      <a:pt x="0" y="624"/>
                    </a:cubicBez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069" name="Freeform 21"/>
              <p:cNvSpPr>
                <a:spLocks/>
              </p:cNvSpPr>
              <p:nvPr/>
            </p:nvSpPr>
            <p:spPr bwMode="ltGray">
              <a:xfrm rot="-5400000">
                <a:off x="5084" y="1694"/>
                <a:ext cx="624" cy="36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240" y="240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070" name="Freeform 22"/>
              <p:cNvSpPr>
                <a:spLocks/>
              </p:cNvSpPr>
              <p:nvPr/>
            </p:nvSpPr>
            <p:spPr bwMode="ltGray">
              <a:xfrm rot="-5400000">
                <a:off x="4797" y="1721"/>
                <a:ext cx="632" cy="316"/>
              </a:xfrm>
              <a:custGeom>
                <a:avLst/>
                <a:gdLst/>
                <a:ahLst/>
                <a:cxnLst>
                  <a:cxn ang="0">
                    <a:pos x="8" y="45"/>
                  </a:cxn>
                  <a:cxn ang="0">
                    <a:pos x="8" y="317"/>
                  </a:cxn>
                  <a:cxn ang="0">
                    <a:pos x="248" y="317"/>
                  </a:cxn>
                  <a:cxn ang="0">
                    <a:pos x="632" y="317"/>
                  </a:cxn>
                  <a:cxn ang="0">
                    <a:pos x="632" y="45"/>
                  </a:cxn>
                  <a:cxn ang="0">
                    <a:pos x="104" y="45"/>
                  </a:cxn>
                  <a:cxn ang="0">
                    <a:pos x="8" y="45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2071" name="Freeform 23"/>
            <p:cNvSpPr>
              <a:spLocks/>
            </p:cNvSpPr>
            <p:nvPr/>
          </p:nvSpPr>
          <p:spPr bwMode="ltGray">
            <a:xfrm rot="16200000" flipH="1">
              <a:off x="-1954" y="1951"/>
              <a:ext cx="4320" cy="412"/>
            </a:xfrm>
            <a:custGeom>
              <a:avLst/>
              <a:gdLst/>
              <a:ahLst/>
              <a:cxnLst>
                <a:cxn ang="0">
                  <a:pos x="0" y="196"/>
                </a:cxn>
                <a:cxn ang="0">
                  <a:pos x="5762" y="188"/>
                </a:cxn>
                <a:cxn ang="0">
                  <a:pos x="5762" y="4"/>
                </a:cxn>
                <a:cxn ang="0">
                  <a:pos x="0" y="0"/>
                </a:cxn>
                <a:cxn ang="0">
                  <a:pos x="0" y="196"/>
                </a:cxn>
              </a:cxnLst>
              <a:rect l="0" t="0" r="r" b="b"/>
              <a:pathLst>
                <a:path w="5762" h="385">
                  <a:moveTo>
                    <a:pt x="0" y="196"/>
                  </a:moveTo>
                  <a:cubicBezTo>
                    <a:pt x="1667" y="385"/>
                    <a:pt x="2275" y="93"/>
                    <a:pt x="5762" y="188"/>
                  </a:cubicBezTo>
                  <a:lnTo>
                    <a:pt x="5762" y="4"/>
                  </a:lnTo>
                  <a:lnTo>
                    <a:pt x="0" y="0"/>
                  </a:lnTo>
                  <a:lnTo>
                    <a:pt x="0" y="1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767676"/>
                </a:gs>
              </a:gsLst>
              <a:lin ang="0" scaled="1"/>
            </a:gradFill>
            <a:ln w="9525" cap="flat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072" name="Freeform 24"/>
            <p:cNvSpPr>
              <a:spLocks/>
            </p:cNvSpPr>
            <p:nvPr/>
          </p:nvSpPr>
          <p:spPr bwMode="ltGray">
            <a:xfrm rot="16200000" flipH="1">
              <a:off x="-1584" y="2062"/>
              <a:ext cx="4319" cy="189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5761" y="0"/>
                </a:cxn>
                <a:cxn ang="0">
                  <a:pos x="5761" y="189"/>
                </a:cxn>
                <a:cxn ang="0">
                  <a:pos x="1" y="189"/>
                </a:cxn>
                <a:cxn ang="0">
                  <a:pos x="0" y="28"/>
                </a:cxn>
              </a:cxnLst>
              <a:rect l="0" t="0" r="r" b="b"/>
              <a:pathLst>
                <a:path w="5761" h="189">
                  <a:moveTo>
                    <a:pt x="0" y="28"/>
                  </a:moveTo>
                  <a:cubicBezTo>
                    <a:pt x="961" y="0"/>
                    <a:pt x="4971" y="161"/>
                    <a:pt x="5761" y="0"/>
                  </a:cubicBezTo>
                  <a:lnTo>
                    <a:pt x="5761" y="189"/>
                  </a:lnTo>
                  <a:lnTo>
                    <a:pt x="1" y="189"/>
                  </a:lnTo>
                  <a:lnTo>
                    <a:pt x="0" y="28"/>
                  </a:lnTo>
                  <a:close/>
                </a:path>
              </a:pathLst>
            </a:custGeom>
            <a:gradFill rotWithShape="0">
              <a:gsLst>
                <a:gs pos="0">
                  <a:srgbClr val="767676"/>
                </a:gs>
                <a:gs pos="100000">
                  <a:schemeClr val="bg1"/>
                </a:gs>
              </a:gsLst>
              <a:lin ang="0" scaled="1"/>
            </a:gradFill>
            <a:ln w="9525" cap="flat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2073" name="Rectangle 25"/>
          <p:cNvSpPr>
            <a:spLocks noGrp="1" noChangeArrowheads="1"/>
          </p:cNvSpPr>
          <p:nvPr>
            <p:ph type="title"/>
          </p:nvPr>
        </p:nvSpPr>
        <p:spPr bwMode="auto">
          <a:xfrm>
            <a:off x="1173163" y="4572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Щелчок правит образец заголовка</a:t>
            </a:r>
          </a:p>
        </p:txBody>
      </p:sp>
      <p:sp>
        <p:nvSpPr>
          <p:cNvPr id="2074" name="Rectangle 2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73163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Щелчок правит 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075" name="Rectangle 2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73163" y="626586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2076" name="Rectangle 2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814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2077" name="Rectangle 2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>
                <a:latin typeface="+mn-lt"/>
              </a:defRPr>
            </a:lvl1pPr>
          </a:lstStyle>
          <a:p>
            <a:fld id="{C4CEDF59-2DC7-4DAB-86ED-90D5F0589E4F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Monotype Sorts" pitchFamily="2" charset="2"/>
        <a:buChar char="n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gi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071537" y="4406900"/>
            <a:ext cx="7423175" cy="1362075"/>
          </a:xfrm>
        </p:spPr>
        <p:txBody>
          <a:bodyPr/>
          <a:lstStyle/>
          <a:p>
            <a:r>
              <a:rPr lang="ru-RU" sz="2400" dirty="0" smtClean="0"/>
              <a:t>ДИДАКТИЧЕСКАЯ  ПРЕЗЕНТАЦИЯ </a:t>
            </a:r>
            <a:br>
              <a:rPr lang="ru-RU" sz="2400" dirty="0" smtClean="0"/>
            </a:br>
            <a:r>
              <a:rPr lang="ru-RU" sz="2400" dirty="0" smtClean="0"/>
              <a:t> К  УРОКУ  МАТЕМАТИКИ</a:t>
            </a:r>
            <a:br>
              <a:rPr lang="ru-RU" sz="2400" dirty="0" smtClean="0"/>
            </a:br>
            <a:r>
              <a:rPr lang="ru-RU" sz="2400" dirty="0" smtClean="0"/>
              <a:t>  ТЕМА «УМНОЖЕНИЕ» </a:t>
            </a:r>
            <a:br>
              <a:rPr lang="ru-RU" sz="2400" dirty="0" smtClean="0"/>
            </a:br>
            <a:r>
              <a:rPr lang="ru-RU" sz="2400" dirty="0" smtClean="0"/>
              <a:t>2 КЛАСС  4 ЧЕТВЕРТЬ</a:t>
            </a:r>
            <a:br>
              <a:rPr lang="ru-RU" sz="2400" dirty="0" smtClean="0"/>
            </a:br>
            <a:r>
              <a:rPr lang="ru-RU" sz="2400" dirty="0" smtClean="0"/>
              <a:t>ПРОГРАММА «ГАРМОНИЯ»</a:t>
            </a:r>
            <a:endParaRPr lang="ru-RU" sz="2400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857224" y="1785926"/>
            <a:ext cx="7772400" cy="1500187"/>
          </a:xfrm>
        </p:spPr>
        <p:txBody>
          <a:bodyPr/>
          <a:lstStyle/>
          <a:p>
            <a:r>
              <a:rPr lang="ru-RU" sz="4400" dirty="0" smtClean="0">
                <a:solidFill>
                  <a:schemeClr val="accent2">
                    <a:lumMod val="75000"/>
                  </a:schemeClr>
                </a:solidFill>
                <a:latin typeface="Franklin Gothic Heavy" pitchFamily="34" charset="0"/>
              </a:rPr>
              <a:t>«НЕ  БУДЕМ  ПОВТОРЯТЬСЯ»</a:t>
            </a:r>
            <a:endParaRPr lang="ru-RU" sz="4400" dirty="0">
              <a:solidFill>
                <a:schemeClr val="accent2">
                  <a:lumMod val="75000"/>
                </a:schemeClr>
              </a:solidFill>
              <a:latin typeface="Franklin Gothic Heavy" pitchFamily="34" charset="0"/>
            </a:endParaRPr>
          </a:p>
        </p:txBody>
      </p:sp>
      <p:pic>
        <p:nvPicPr>
          <p:cNvPr id="6" name="Рисунок 5" descr="умик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86644" y="3786190"/>
            <a:ext cx="1649896" cy="152068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Рисунок 6" descr="calendar_singl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57290" y="785794"/>
            <a:ext cx="1238250" cy="134302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428728" y="1000108"/>
            <a:ext cx="103586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800" dirty="0" smtClean="0"/>
              <a:t>2+2+2</a:t>
            </a:r>
          </a:p>
          <a:p>
            <a:r>
              <a:rPr lang="ru-RU" sz="1800" dirty="0" smtClean="0"/>
              <a:t>3+3+3</a:t>
            </a:r>
          </a:p>
          <a:p>
            <a:r>
              <a:rPr lang="ru-RU" sz="1800" dirty="0" smtClean="0"/>
              <a:t>4+4+4+4</a:t>
            </a:r>
            <a:endParaRPr lang="ru-RU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57224" y="428604"/>
            <a:ext cx="849315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i="1" u="sng" dirty="0" smtClean="0">
                <a:solidFill>
                  <a:schemeClr val="tx2">
                    <a:lumMod val="50000"/>
                  </a:schemeClr>
                </a:solidFill>
              </a:rPr>
              <a:t>НАЙДИ  ЛИШНЕЕ  ВЫРАЖЕНИЕ</a:t>
            </a:r>
            <a:endParaRPr lang="ru-RU" sz="4000" b="1" i="1" u="sng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 bwMode="auto">
          <a:xfrm>
            <a:off x="1357290" y="1500174"/>
            <a:ext cx="2143140" cy="914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57150" cap="flat" cmpd="sng" algn="ctr">
            <a:solidFill>
              <a:schemeClr val="tx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/>
              </a:rPr>
              <a:t>6·5</a:t>
            </a:r>
          </a:p>
        </p:txBody>
      </p:sp>
      <p:sp>
        <p:nvSpPr>
          <p:cNvPr id="6" name="Прямоугольник 5"/>
          <p:cNvSpPr/>
          <p:nvPr/>
        </p:nvSpPr>
        <p:spPr bwMode="auto">
          <a:xfrm>
            <a:off x="1857356" y="3643314"/>
            <a:ext cx="2143140" cy="914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57150" cap="flat" cmpd="sng" algn="ctr">
            <a:solidFill>
              <a:schemeClr val="tx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/>
              </a:rPr>
              <a:t>9·3</a:t>
            </a:r>
          </a:p>
        </p:txBody>
      </p:sp>
      <p:sp>
        <p:nvSpPr>
          <p:cNvPr id="7" name="Прямоугольник 6"/>
          <p:cNvSpPr/>
          <p:nvPr/>
        </p:nvSpPr>
        <p:spPr bwMode="auto">
          <a:xfrm>
            <a:off x="3786182" y="2500306"/>
            <a:ext cx="2143140" cy="914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57150" cap="flat" cmpd="sng" algn="ctr">
            <a:solidFill>
              <a:schemeClr val="tx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/>
              </a:rPr>
              <a:t>7·4</a:t>
            </a:r>
          </a:p>
        </p:txBody>
      </p:sp>
      <p:sp>
        <p:nvSpPr>
          <p:cNvPr id="8" name="Прямоугольник 7"/>
          <p:cNvSpPr/>
          <p:nvPr/>
        </p:nvSpPr>
        <p:spPr bwMode="auto">
          <a:xfrm>
            <a:off x="5572132" y="5143512"/>
            <a:ext cx="2143140" cy="914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57150" cap="flat" cmpd="sng" algn="ctr">
            <a:solidFill>
              <a:schemeClr val="tx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/>
              </a:rPr>
              <a:t>4·3</a:t>
            </a:r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2357422" y="5143512"/>
            <a:ext cx="2143140" cy="914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57150" cap="flat" cmpd="sng" algn="ctr">
            <a:solidFill>
              <a:schemeClr val="tx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600" b="1" dirty="0" smtClean="0"/>
              <a:t>8·2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/>
            </a:endParaRPr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5929322" y="3643314"/>
            <a:ext cx="2143140" cy="914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57150" cap="flat" cmpd="sng" algn="ctr">
            <a:solidFill>
              <a:schemeClr val="tx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/>
              </a:rPr>
              <a:t>3·1</a:t>
            </a:r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6000760" y="1357298"/>
            <a:ext cx="2143140" cy="914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57150" cap="flat" cmpd="sng" algn="ctr">
            <a:solidFill>
              <a:schemeClr val="tx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/>
              </a:rPr>
              <a:t>3·2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14480" y="428604"/>
            <a:ext cx="5650458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4800" b="1" dirty="0" smtClean="0">
                <a:solidFill>
                  <a:schemeClr val="tx2">
                    <a:lumMod val="50000"/>
                  </a:schemeClr>
                </a:solidFill>
              </a:rPr>
              <a:t>ЛИШНЕЕ   3·1</a:t>
            </a:r>
          </a:p>
          <a:p>
            <a:endParaRPr lang="ru-RU" sz="4000" b="1" dirty="0">
              <a:solidFill>
                <a:schemeClr val="tx2">
                  <a:lumMod val="50000"/>
                </a:schemeClr>
              </a:solidFill>
            </a:endParaRPr>
          </a:p>
          <a:p>
            <a:pPr marL="457200" indent="-457200">
              <a:buAutoNum type="arabicPlain" startAt="3"/>
            </a:pPr>
            <a:r>
              <a:rPr lang="ru-RU" sz="4000" b="1" dirty="0" smtClean="0">
                <a:solidFill>
                  <a:schemeClr val="tx2">
                    <a:lumMod val="50000"/>
                  </a:schemeClr>
                </a:solidFill>
              </a:rPr>
              <a:t>ПОВТОРИЛИ  1  РАЗ</a:t>
            </a:r>
          </a:p>
          <a:p>
            <a:pPr marL="457200" indent="-457200" algn="ctr"/>
            <a:r>
              <a:rPr lang="ru-RU" sz="4000" b="1" dirty="0" smtClean="0">
                <a:solidFill>
                  <a:schemeClr val="tx2">
                    <a:lumMod val="50000"/>
                  </a:schemeClr>
                </a:solidFill>
              </a:rPr>
              <a:t>3·1=3</a:t>
            </a:r>
            <a:endParaRPr lang="ru-RU" sz="40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786182" y="4286256"/>
            <a:ext cx="1540806" cy="21236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>
                <a:solidFill>
                  <a:schemeClr val="tx2">
                    <a:lumMod val="50000"/>
                  </a:schemeClr>
                </a:solidFill>
              </a:rPr>
              <a:t>4·1=4</a:t>
            </a:r>
          </a:p>
          <a:p>
            <a:r>
              <a:rPr lang="ru-RU" sz="4400" b="1" dirty="0" smtClean="0">
                <a:solidFill>
                  <a:schemeClr val="tx2">
                    <a:lumMod val="50000"/>
                  </a:schemeClr>
                </a:solidFill>
              </a:rPr>
              <a:t>5·1=5</a:t>
            </a:r>
          </a:p>
          <a:p>
            <a:r>
              <a:rPr lang="ru-RU" sz="4400" b="1" dirty="0" smtClean="0">
                <a:solidFill>
                  <a:schemeClr val="tx2">
                    <a:lumMod val="50000"/>
                  </a:schemeClr>
                </a:solidFill>
              </a:rPr>
              <a:t>6·1=6</a:t>
            </a:r>
            <a:endParaRPr lang="ru-RU" sz="44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71802" y="3643314"/>
            <a:ext cx="338092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i="1" dirty="0" smtClean="0">
                <a:solidFill>
                  <a:schemeClr val="tx2">
                    <a:lumMod val="50000"/>
                  </a:schemeClr>
                </a:solidFill>
              </a:rPr>
              <a:t>НАПРИМЕР:</a:t>
            </a:r>
            <a:endParaRPr lang="ru-RU" sz="4000" b="1" i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43108" y="785794"/>
            <a:ext cx="4940455" cy="33855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5400" b="1" u="sng" dirty="0" smtClean="0">
                <a:solidFill>
                  <a:schemeClr val="tx2">
                    <a:lumMod val="75000"/>
                  </a:schemeClr>
                </a:solidFill>
              </a:rPr>
              <a:t>ВЫВОД:</a:t>
            </a:r>
          </a:p>
          <a:p>
            <a:pPr algn="ctr"/>
            <a:r>
              <a:rPr lang="ru-RU" sz="4000" b="1" i="1" dirty="0" smtClean="0">
                <a:solidFill>
                  <a:srgbClr val="002060"/>
                </a:solidFill>
              </a:rPr>
              <a:t>ПРИ УМНОЖЕНИЕ</a:t>
            </a:r>
          </a:p>
          <a:p>
            <a:pPr algn="ctr"/>
            <a:r>
              <a:rPr lang="ru-RU" sz="4000" b="1" i="1" dirty="0" smtClean="0">
                <a:solidFill>
                  <a:srgbClr val="002060"/>
                </a:solidFill>
              </a:rPr>
              <a:t>  ЧИСЛА  НА 1 </a:t>
            </a:r>
          </a:p>
          <a:p>
            <a:pPr algn="ctr"/>
            <a:r>
              <a:rPr lang="ru-RU" sz="4000" b="1" i="1" dirty="0" smtClean="0">
                <a:solidFill>
                  <a:srgbClr val="002060"/>
                </a:solidFill>
              </a:rPr>
              <a:t>ПОЛУЧАЕМ  </a:t>
            </a:r>
          </a:p>
          <a:p>
            <a:pPr algn="ctr"/>
            <a:r>
              <a:rPr lang="ru-RU" sz="4000" b="1" i="1" dirty="0" smtClean="0">
                <a:solidFill>
                  <a:srgbClr val="002060"/>
                </a:solidFill>
              </a:rPr>
              <a:t>ЭТО ЖЕ  ЧИСЛО.</a:t>
            </a:r>
            <a:endParaRPr lang="ru-RU" sz="4000" b="1" i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45739" y="642918"/>
            <a:ext cx="839826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i="1" u="sng" dirty="0" smtClean="0">
                <a:solidFill>
                  <a:srgbClr val="002060"/>
                </a:solidFill>
              </a:rPr>
              <a:t>НАЙДИ  ЛИШНЕЕ  ВЫРАЖЕНИЕ</a:t>
            </a:r>
            <a:endParaRPr lang="ru-RU" sz="4000" b="1" i="1" u="sng" dirty="0">
              <a:solidFill>
                <a:srgbClr val="002060"/>
              </a:solidFill>
            </a:endParaRPr>
          </a:p>
        </p:txBody>
      </p:sp>
      <p:sp>
        <p:nvSpPr>
          <p:cNvPr id="6" name="Овал 5"/>
          <p:cNvSpPr/>
          <p:nvPr/>
        </p:nvSpPr>
        <p:spPr bwMode="auto">
          <a:xfrm>
            <a:off x="1214414" y="2285992"/>
            <a:ext cx="2071702" cy="857256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57150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/>
              </a:rPr>
              <a:t>5·3</a:t>
            </a:r>
          </a:p>
        </p:txBody>
      </p:sp>
      <p:sp>
        <p:nvSpPr>
          <p:cNvPr id="7" name="Овал 6"/>
          <p:cNvSpPr/>
          <p:nvPr/>
        </p:nvSpPr>
        <p:spPr bwMode="auto">
          <a:xfrm>
            <a:off x="5286380" y="3643314"/>
            <a:ext cx="2071702" cy="857256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57150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/>
              </a:rPr>
              <a:t>6·0</a:t>
            </a:r>
          </a:p>
        </p:txBody>
      </p:sp>
      <p:sp>
        <p:nvSpPr>
          <p:cNvPr id="8" name="Овал 7"/>
          <p:cNvSpPr/>
          <p:nvPr/>
        </p:nvSpPr>
        <p:spPr bwMode="auto">
          <a:xfrm>
            <a:off x="6357950" y="4786322"/>
            <a:ext cx="2071702" cy="857256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57150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600" b="1" dirty="0" smtClean="0"/>
              <a:t>8·2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/>
            </a:endParaRPr>
          </a:p>
        </p:txBody>
      </p:sp>
      <p:sp>
        <p:nvSpPr>
          <p:cNvPr id="9" name="Овал 8"/>
          <p:cNvSpPr/>
          <p:nvPr/>
        </p:nvSpPr>
        <p:spPr bwMode="auto">
          <a:xfrm>
            <a:off x="1214414" y="4786322"/>
            <a:ext cx="2071702" cy="857256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57150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/>
              </a:rPr>
              <a:t>4·7</a:t>
            </a:r>
          </a:p>
        </p:txBody>
      </p:sp>
      <p:sp>
        <p:nvSpPr>
          <p:cNvPr id="10" name="Овал 9"/>
          <p:cNvSpPr/>
          <p:nvPr/>
        </p:nvSpPr>
        <p:spPr bwMode="auto">
          <a:xfrm>
            <a:off x="2071670" y="3571876"/>
            <a:ext cx="2071702" cy="857256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57150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/>
              </a:rPr>
              <a:t>7·1</a:t>
            </a:r>
          </a:p>
        </p:txBody>
      </p:sp>
      <p:sp>
        <p:nvSpPr>
          <p:cNvPr id="11" name="Овал 10"/>
          <p:cNvSpPr/>
          <p:nvPr/>
        </p:nvSpPr>
        <p:spPr bwMode="auto">
          <a:xfrm>
            <a:off x="6500826" y="2357430"/>
            <a:ext cx="2071702" cy="857256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57150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/>
              </a:rPr>
              <a:t>2·9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071670" y="214290"/>
            <a:ext cx="5153014" cy="60016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4400" b="1" dirty="0" smtClean="0">
                <a:solidFill>
                  <a:schemeClr val="tx2">
                    <a:lumMod val="75000"/>
                  </a:schemeClr>
                </a:solidFill>
              </a:rPr>
              <a:t>ЛИШНЕЕ  6·0</a:t>
            </a:r>
          </a:p>
          <a:p>
            <a:pPr algn="ctr"/>
            <a:endParaRPr lang="ru-RU" sz="3600" b="1" dirty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</a:rPr>
              <a:t>6   ПОВТОРИЛИ  0 РАЗ</a:t>
            </a:r>
          </a:p>
          <a:p>
            <a:pPr algn="ctr"/>
            <a:endParaRPr lang="ru-RU" sz="3600" b="1" dirty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r>
              <a:rPr lang="ru-RU" sz="4400" b="1" dirty="0" smtClean="0">
                <a:solidFill>
                  <a:schemeClr val="tx2">
                    <a:lumMod val="75000"/>
                  </a:schemeClr>
                </a:solidFill>
              </a:rPr>
              <a:t>6·0=0</a:t>
            </a:r>
          </a:p>
          <a:p>
            <a:pPr algn="ctr"/>
            <a:endParaRPr lang="ru-RU" sz="4400" b="1" dirty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</a:rPr>
              <a:t>НАПРИМЕР:</a:t>
            </a:r>
          </a:p>
          <a:p>
            <a:pPr algn="ctr"/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</a:rPr>
              <a:t>2·0=0</a:t>
            </a:r>
          </a:p>
          <a:p>
            <a:pPr algn="ctr"/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</a:rPr>
              <a:t>7·0=0</a:t>
            </a:r>
          </a:p>
          <a:p>
            <a:pPr algn="ctr"/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</a:rPr>
              <a:t>9·0=0</a:t>
            </a:r>
            <a:endParaRPr lang="ru-RU" sz="36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857356" y="714356"/>
            <a:ext cx="5689763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4800" b="1" u="sng" dirty="0" smtClean="0">
                <a:solidFill>
                  <a:schemeClr val="tx2">
                    <a:lumMod val="75000"/>
                  </a:schemeClr>
                </a:solidFill>
              </a:rPr>
              <a:t>ВЫВОД:</a:t>
            </a:r>
          </a:p>
          <a:p>
            <a:pPr algn="ctr"/>
            <a:r>
              <a:rPr lang="ru-RU" sz="4400" b="1" dirty="0" smtClean="0">
                <a:solidFill>
                  <a:schemeClr val="tx2">
                    <a:lumMod val="75000"/>
                  </a:schemeClr>
                </a:solidFill>
              </a:rPr>
              <a:t>ПРИ  УМНОЖЕНИЕ</a:t>
            </a:r>
          </a:p>
          <a:p>
            <a:pPr algn="ctr"/>
            <a:r>
              <a:rPr lang="ru-RU" sz="4400" b="1" dirty="0" smtClean="0">
                <a:solidFill>
                  <a:schemeClr val="tx2">
                    <a:lumMod val="75000"/>
                  </a:schemeClr>
                </a:solidFill>
              </a:rPr>
              <a:t>  ЧИСЛА  НА 0</a:t>
            </a:r>
          </a:p>
          <a:p>
            <a:pPr algn="ctr"/>
            <a:r>
              <a:rPr lang="ru-RU" sz="4400" b="1" dirty="0" smtClean="0">
                <a:solidFill>
                  <a:schemeClr val="tx2">
                    <a:lumMod val="75000"/>
                  </a:schemeClr>
                </a:solidFill>
              </a:rPr>
              <a:t>ПОЛУЧАЕМ  0</a:t>
            </a:r>
            <a:endParaRPr lang="ru-RU" sz="44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357422" y="500042"/>
            <a:ext cx="6331832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i="1" u="sng" dirty="0" smtClean="0">
                <a:solidFill>
                  <a:schemeClr val="tx2">
                    <a:lumMod val="75000"/>
                  </a:schemeClr>
                </a:solidFill>
              </a:rPr>
              <a:t>СОСЧИТАЙ:</a:t>
            </a:r>
          </a:p>
          <a:p>
            <a:endParaRPr lang="ru-RU" dirty="0"/>
          </a:p>
          <a:p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</a:rPr>
              <a:t>4·5=4+4+4+4+4=20</a:t>
            </a:r>
          </a:p>
          <a:p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</a:rPr>
              <a:t>5·4=5+5+5+5=20</a:t>
            </a:r>
          </a:p>
          <a:p>
            <a:endParaRPr lang="ru-RU" sz="36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</a:rPr>
              <a:t>8·2=8+8=16</a:t>
            </a:r>
          </a:p>
          <a:p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</a:rPr>
              <a:t>2·8=2+2+2+2+2+2+2+2=16</a:t>
            </a:r>
          </a:p>
          <a:p>
            <a:endParaRPr lang="ru-RU" sz="36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</a:rPr>
              <a:t>3·1=3</a:t>
            </a:r>
          </a:p>
          <a:p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</a:rPr>
              <a:t>1·3=1+1+1=3</a:t>
            </a:r>
          </a:p>
          <a:p>
            <a:endParaRPr lang="ru-RU" sz="36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000232" y="857232"/>
            <a:ext cx="5945024" cy="34778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4400" b="1" u="sng" dirty="0" smtClean="0">
                <a:solidFill>
                  <a:schemeClr val="tx2">
                    <a:lumMod val="75000"/>
                  </a:schemeClr>
                </a:solidFill>
              </a:rPr>
              <a:t>ВЫВОД:</a:t>
            </a:r>
            <a:endParaRPr lang="ru-RU" sz="4400" b="1" u="sng" dirty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r>
              <a:rPr lang="ru-RU" sz="4400" b="1" dirty="0" smtClean="0">
                <a:solidFill>
                  <a:schemeClr val="tx2">
                    <a:lumMod val="75000"/>
                  </a:schemeClr>
                </a:solidFill>
              </a:rPr>
              <a:t>ОТ ПЕРЕСТАНОВКИ</a:t>
            </a:r>
          </a:p>
          <a:p>
            <a:pPr algn="ctr"/>
            <a:r>
              <a:rPr lang="ru-RU" sz="4400" b="1" dirty="0" smtClean="0">
                <a:solidFill>
                  <a:schemeClr val="tx2">
                    <a:lumMod val="75000"/>
                  </a:schemeClr>
                </a:solidFill>
              </a:rPr>
              <a:t>  МНОЖИТЕЛЕЙ</a:t>
            </a:r>
          </a:p>
          <a:p>
            <a:pPr algn="ctr"/>
            <a:r>
              <a:rPr lang="ru-RU" sz="4400" b="1" dirty="0" smtClean="0">
                <a:solidFill>
                  <a:schemeClr val="tx2">
                    <a:lumMod val="75000"/>
                  </a:schemeClr>
                </a:solidFill>
              </a:rPr>
              <a:t>ПРОИЗВЕДЕНИЕ </a:t>
            </a:r>
          </a:p>
          <a:p>
            <a:pPr algn="ctr"/>
            <a:r>
              <a:rPr lang="ru-RU" sz="4400" b="1" dirty="0" smtClean="0">
                <a:solidFill>
                  <a:schemeClr val="tx2">
                    <a:lumMod val="75000"/>
                  </a:schemeClr>
                </a:solidFill>
              </a:rPr>
              <a:t> НЕ  ИЗМЕНЯЕТСЯ</a:t>
            </a:r>
            <a:endParaRPr lang="ru-RU" sz="44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28794" y="500042"/>
            <a:ext cx="537518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  <a:latin typeface="Franklin Gothic Heavy" pitchFamily="34" charset="0"/>
              </a:rPr>
              <a:t>НАЙДИ  ОБЩИЙ  ПРИЗНАК</a:t>
            </a:r>
            <a:endParaRPr lang="ru-RU" sz="3200" dirty="0">
              <a:solidFill>
                <a:schemeClr val="accent2">
                  <a:lumMod val="75000"/>
                </a:schemeClr>
              </a:solidFill>
              <a:latin typeface="Franklin Gothic Heavy" pitchFamily="34" charset="0"/>
            </a:endParaRPr>
          </a:p>
        </p:txBody>
      </p:sp>
      <p:pic>
        <p:nvPicPr>
          <p:cNvPr id="8" name="Рисунок 7" descr="image002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H="1">
            <a:off x="5643570" y="2214554"/>
            <a:ext cx="1090616" cy="1090616"/>
          </a:xfrm>
          <a:prstGeom prst="rect">
            <a:avLst/>
          </a:prstGeom>
        </p:spPr>
      </p:pic>
      <p:pic>
        <p:nvPicPr>
          <p:cNvPr id="9" name="Рисунок 8" descr="image003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86314" y="5000636"/>
            <a:ext cx="1214446" cy="1214446"/>
          </a:xfrm>
          <a:prstGeom prst="rect">
            <a:avLst/>
          </a:prstGeom>
        </p:spPr>
      </p:pic>
      <p:pic>
        <p:nvPicPr>
          <p:cNvPr id="10" name="Рисунок 9" descr="image004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72198" y="3571876"/>
            <a:ext cx="1124865" cy="1143008"/>
          </a:xfrm>
          <a:prstGeom prst="rect">
            <a:avLst/>
          </a:prstGeom>
        </p:spPr>
      </p:pic>
      <p:pic>
        <p:nvPicPr>
          <p:cNvPr id="11" name="Рисунок 10" descr="image004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00298" y="3000372"/>
            <a:ext cx="1124865" cy="1143008"/>
          </a:xfrm>
          <a:prstGeom prst="rect">
            <a:avLst/>
          </a:prstGeom>
        </p:spPr>
      </p:pic>
      <p:pic>
        <p:nvPicPr>
          <p:cNvPr id="12" name="Рисунок 11" descr="image003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57620" y="1785926"/>
            <a:ext cx="1143008" cy="1143008"/>
          </a:xfrm>
          <a:prstGeom prst="rect">
            <a:avLst/>
          </a:prstGeom>
        </p:spPr>
      </p:pic>
      <p:pic>
        <p:nvPicPr>
          <p:cNvPr id="13" name="Рисунок 12" descr="image002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488" y="4786322"/>
            <a:ext cx="1090616" cy="109061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image003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71604" y="2643182"/>
            <a:ext cx="1143008" cy="1143008"/>
          </a:xfrm>
          <a:prstGeom prst="rect">
            <a:avLst/>
          </a:prstGeom>
        </p:spPr>
      </p:pic>
      <p:pic>
        <p:nvPicPr>
          <p:cNvPr id="5" name="Рисунок 4" descr="image004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71604" y="785794"/>
            <a:ext cx="1124865" cy="1143008"/>
          </a:xfrm>
          <a:prstGeom prst="rect">
            <a:avLst/>
          </a:prstGeom>
        </p:spPr>
      </p:pic>
      <p:pic>
        <p:nvPicPr>
          <p:cNvPr id="6" name="Рисунок 5" descr="image002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flipH="1">
            <a:off x="1571604" y="4500570"/>
            <a:ext cx="1090616" cy="1090616"/>
          </a:xfrm>
          <a:prstGeom prst="rect">
            <a:avLst/>
          </a:prstGeom>
        </p:spPr>
      </p:pic>
      <p:pic>
        <p:nvPicPr>
          <p:cNvPr id="7" name="Рисунок 6" descr="image004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57554" y="785794"/>
            <a:ext cx="1124865" cy="1143008"/>
          </a:xfrm>
          <a:prstGeom prst="rect">
            <a:avLst/>
          </a:prstGeom>
        </p:spPr>
      </p:pic>
      <p:pic>
        <p:nvPicPr>
          <p:cNvPr id="8" name="Рисунок 7" descr="image003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57554" y="2571744"/>
            <a:ext cx="1143008" cy="1143008"/>
          </a:xfrm>
          <a:prstGeom prst="rect">
            <a:avLst/>
          </a:prstGeom>
        </p:spPr>
      </p:pic>
      <p:pic>
        <p:nvPicPr>
          <p:cNvPr id="9" name="Рисунок 8" descr="image002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flipH="1">
            <a:off x="3357554" y="4500570"/>
            <a:ext cx="1090616" cy="1090616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5572132" y="642918"/>
            <a:ext cx="55286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0" b="1" dirty="0" smtClean="0">
                <a:solidFill>
                  <a:srgbClr val="00B050"/>
                </a:solidFill>
              </a:rPr>
              <a:t>2</a:t>
            </a:r>
            <a:endParaRPr lang="ru-RU" sz="8000" b="1" dirty="0">
              <a:solidFill>
                <a:srgbClr val="00B05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572132" y="2571744"/>
            <a:ext cx="748923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8800" dirty="0" smtClean="0">
                <a:solidFill>
                  <a:srgbClr val="FFFF00"/>
                </a:solidFill>
              </a:rPr>
              <a:t>2</a:t>
            </a:r>
            <a:endParaRPr lang="ru-RU" sz="8800" dirty="0">
              <a:solidFill>
                <a:srgbClr val="FFFF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572132" y="4286256"/>
            <a:ext cx="748923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8800" dirty="0" smtClean="0">
                <a:solidFill>
                  <a:srgbClr val="FF0000"/>
                </a:solidFill>
              </a:rPr>
              <a:t>2</a:t>
            </a:r>
            <a:endParaRPr lang="ru-RU" sz="8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14546" y="714356"/>
            <a:ext cx="4729180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9600" dirty="0" smtClean="0">
                <a:solidFill>
                  <a:srgbClr val="00B050"/>
                </a:solidFill>
              </a:rPr>
              <a:t>2</a:t>
            </a:r>
            <a:r>
              <a:rPr lang="ru-RU" sz="9600" dirty="0" smtClean="0"/>
              <a:t>+</a:t>
            </a:r>
            <a:r>
              <a:rPr lang="ru-RU" sz="9600" dirty="0" smtClean="0">
                <a:solidFill>
                  <a:srgbClr val="FFFF00"/>
                </a:solidFill>
              </a:rPr>
              <a:t>2</a:t>
            </a:r>
            <a:r>
              <a:rPr lang="ru-RU" sz="9600" dirty="0" smtClean="0"/>
              <a:t>+</a:t>
            </a:r>
            <a:r>
              <a:rPr lang="ru-RU" sz="9600" dirty="0" smtClean="0">
                <a:solidFill>
                  <a:srgbClr val="FF0000"/>
                </a:solidFill>
              </a:rPr>
              <a:t>2</a:t>
            </a:r>
            <a:r>
              <a:rPr lang="ru-RU" sz="9600" dirty="0" smtClean="0"/>
              <a:t>=6</a:t>
            </a:r>
            <a:endParaRPr lang="ru-RU" sz="9600" dirty="0"/>
          </a:p>
        </p:txBody>
      </p:sp>
      <p:sp>
        <p:nvSpPr>
          <p:cNvPr id="5" name="TextBox 4"/>
          <p:cNvSpPr txBox="1"/>
          <p:nvPr/>
        </p:nvSpPr>
        <p:spPr>
          <a:xfrm>
            <a:off x="2000232" y="3357562"/>
            <a:ext cx="5119287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>
                <a:solidFill>
                  <a:schemeClr val="tx2">
                    <a:lumMod val="75000"/>
                  </a:schemeClr>
                </a:solidFill>
              </a:rPr>
              <a:t>ЧТО  ЗАМЕТИЛИ </a:t>
            </a:r>
          </a:p>
          <a:p>
            <a:r>
              <a:rPr lang="ru-RU" sz="4400" b="1" dirty="0" smtClean="0">
                <a:solidFill>
                  <a:schemeClr val="tx2">
                    <a:lumMod val="75000"/>
                  </a:schemeClr>
                </a:solidFill>
              </a:rPr>
              <a:t> ИНТЕРЕСНОГО?</a:t>
            </a:r>
            <a:endParaRPr lang="ru-RU" sz="44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643174" y="3000372"/>
            <a:ext cx="3991798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8000" b="1" dirty="0" smtClean="0"/>
              <a:t>2+2+2=6</a:t>
            </a:r>
            <a:endParaRPr lang="ru-RU" sz="80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142976" y="642918"/>
            <a:ext cx="750099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 smtClean="0"/>
              <a:t>2</a:t>
            </a:r>
            <a:r>
              <a:rPr lang="ru-RU" sz="2800" b="1" dirty="0" smtClean="0"/>
              <a:t>- СЛАГАЕМОЕ, КОТОРОЕ  ПОВТОРЯЕТСЯ  </a:t>
            </a:r>
            <a:r>
              <a:rPr lang="ru-RU" sz="5400" b="1" dirty="0" smtClean="0"/>
              <a:t>3</a:t>
            </a:r>
            <a:r>
              <a:rPr lang="ru-RU" sz="2800" b="1" dirty="0" smtClean="0"/>
              <a:t>  РАЗА</a:t>
            </a:r>
          </a:p>
          <a:p>
            <a:pPr algn="ctr"/>
            <a:endParaRPr lang="ru-RU" sz="2800" b="1" dirty="0"/>
          </a:p>
          <a:p>
            <a:pPr algn="ctr"/>
            <a:endParaRPr lang="ru-RU" sz="2800" b="1" dirty="0" smtClean="0"/>
          </a:p>
          <a:p>
            <a:pPr algn="ctr"/>
            <a:endParaRPr lang="ru-RU" sz="2800" b="1" dirty="0" smtClean="0"/>
          </a:p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85918" y="500042"/>
            <a:ext cx="6034409" cy="535531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5400" b="1" dirty="0" smtClean="0">
                <a:solidFill>
                  <a:srgbClr val="7030A0"/>
                </a:solidFill>
              </a:rPr>
              <a:t>СЛОЖЕНИЕ</a:t>
            </a:r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</a:rPr>
              <a:t>  </a:t>
            </a:r>
          </a:p>
          <a:p>
            <a:pPr algn="ctr"/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</a:rPr>
              <a:t>МОЖНО   ЗАМЕНИТЬ </a:t>
            </a:r>
          </a:p>
          <a:p>
            <a:pPr algn="ctr"/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5400" b="1" dirty="0" smtClean="0">
                <a:solidFill>
                  <a:srgbClr val="7030A0"/>
                </a:solidFill>
              </a:rPr>
              <a:t>УМНОЖЕНИЕМ,</a:t>
            </a:r>
          </a:p>
          <a:p>
            <a:pPr algn="ctr"/>
            <a:r>
              <a:rPr lang="ru-RU" sz="5400" b="1" dirty="0" smtClean="0">
                <a:solidFill>
                  <a:srgbClr val="7030A0"/>
                </a:solidFill>
              </a:rPr>
              <a:t>ЕСЛИ</a:t>
            </a:r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</a:rPr>
              <a:t>  ВСЕ </a:t>
            </a:r>
          </a:p>
          <a:p>
            <a:pPr algn="ctr"/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5400" b="1" dirty="0" smtClean="0">
                <a:solidFill>
                  <a:srgbClr val="7030A0"/>
                </a:solidFill>
              </a:rPr>
              <a:t>СЛАГАЕМЫЕ </a:t>
            </a:r>
          </a:p>
          <a:p>
            <a:pPr algn="ctr"/>
            <a:r>
              <a:rPr lang="ru-RU" sz="5400" b="1" dirty="0" smtClean="0">
                <a:solidFill>
                  <a:srgbClr val="7030A0"/>
                </a:solidFill>
              </a:rPr>
              <a:t> ОДИНАКОВЫЕ.</a:t>
            </a:r>
          </a:p>
          <a:p>
            <a:pPr algn="ctr"/>
            <a:endParaRPr lang="ru-RU" sz="36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00364" y="3857628"/>
            <a:ext cx="2643672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8000" b="1" dirty="0" smtClean="0">
                <a:solidFill>
                  <a:schemeClr val="tx2">
                    <a:lumMod val="75000"/>
                  </a:schemeClr>
                </a:solidFill>
              </a:rPr>
              <a:t>2·3=6</a:t>
            </a:r>
            <a:endParaRPr lang="ru-RU" sz="80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56713" y="2071678"/>
            <a:ext cx="7887287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</a:rPr>
              <a:t>2- СЛАГАЕМОЕ,  КОТОРОЕ  ПОВТОРЯЕТСЯ</a:t>
            </a:r>
          </a:p>
          <a:p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</a:rPr>
              <a:t>3-СЛАГАЕМОЕ  ПОВТОРЯЕТСЯ  3  РАЗА</a:t>
            </a:r>
            <a:endParaRPr lang="ru-RU" sz="28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71802" y="714356"/>
            <a:ext cx="275267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dirty="0" smtClean="0">
                <a:solidFill>
                  <a:schemeClr val="tx2">
                    <a:lumMod val="75000"/>
                  </a:schemeClr>
                </a:solidFill>
              </a:rPr>
              <a:t>2+2+2=6</a:t>
            </a:r>
            <a:endParaRPr lang="ru-RU" sz="54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857356" y="1285860"/>
            <a:ext cx="6240811" cy="35086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600" b="1" dirty="0" smtClean="0">
                <a:solidFill>
                  <a:schemeClr val="tx2">
                    <a:lumMod val="75000"/>
                  </a:schemeClr>
                </a:solidFill>
              </a:rPr>
              <a:t>3·4=3+3+3+3=12</a:t>
            </a:r>
          </a:p>
          <a:p>
            <a:r>
              <a:rPr lang="ru-RU" sz="6600" b="1" dirty="0" smtClean="0">
                <a:solidFill>
                  <a:schemeClr val="tx2">
                    <a:lumMod val="75000"/>
                  </a:schemeClr>
                </a:solidFill>
              </a:rPr>
              <a:t>5·3=5+5+5=15</a:t>
            </a:r>
          </a:p>
          <a:p>
            <a:r>
              <a:rPr lang="ru-RU" sz="6600" b="1" dirty="0" smtClean="0">
                <a:solidFill>
                  <a:schemeClr val="tx2">
                    <a:lumMod val="75000"/>
                  </a:schemeClr>
                </a:solidFill>
              </a:rPr>
              <a:t>4·2=4+4=8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00100" y="1071546"/>
            <a:ext cx="7831375" cy="48320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9600" b="1" dirty="0" smtClean="0">
                <a:solidFill>
                  <a:schemeClr val="accent1">
                    <a:lumMod val="75000"/>
                  </a:schemeClr>
                </a:solidFill>
              </a:rPr>
              <a:t>4</a:t>
            </a:r>
            <a:r>
              <a:rPr lang="ru-RU" sz="9600" b="1" dirty="0" smtClean="0">
                <a:solidFill>
                  <a:schemeClr val="tx2">
                    <a:lumMod val="75000"/>
                  </a:schemeClr>
                </a:solidFill>
              </a:rPr>
              <a:t>·</a:t>
            </a:r>
            <a:r>
              <a:rPr lang="ru-RU" sz="9600" b="1" dirty="0" smtClean="0">
                <a:solidFill>
                  <a:schemeClr val="accent6">
                    <a:lumMod val="75000"/>
                  </a:schemeClr>
                </a:solidFill>
              </a:rPr>
              <a:t>5</a:t>
            </a:r>
            <a:r>
              <a:rPr lang="ru-RU" sz="9600" b="1" dirty="0" smtClean="0">
                <a:solidFill>
                  <a:schemeClr val="tx2">
                    <a:lumMod val="75000"/>
                  </a:schemeClr>
                </a:solidFill>
              </a:rPr>
              <a:t>=</a:t>
            </a:r>
            <a:r>
              <a:rPr lang="ru-RU" sz="9600" b="1" dirty="0" smtClean="0">
                <a:solidFill>
                  <a:srgbClr val="7030A0"/>
                </a:solidFill>
              </a:rPr>
              <a:t>20</a:t>
            </a:r>
          </a:p>
          <a:p>
            <a:r>
              <a:rPr lang="ru-RU" sz="4400" b="1" dirty="0" smtClean="0">
                <a:solidFill>
                  <a:schemeClr val="accent1">
                    <a:lumMod val="75000"/>
                  </a:schemeClr>
                </a:solidFill>
              </a:rPr>
              <a:t>4</a:t>
            </a:r>
            <a:r>
              <a:rPr lang="ru-RU" sz="4400" b="1" dirty="0" smtClean="0">
                <a:solidFill>
                  <a:schemeClr val="tx2">
                    <a:lumMod val="75000"/>
                  </a:schemeClr>
                </a:solidFill>
              </a:rPr>
              <a:t>-   ПЕРВЫЙ  </a:t>
            </a:r>
            <a:r>
              <a:rPr lang="ru-RU" sz="4400" b="1" dirty="0" smtClean="0">
                <a:solidFill>
                  <a:schemeClr val="accent1">
                    <a:lumMod val="75000"/>
                  </a:schemeClr>
                </a:solidFill>
              </a:rPr>
              <a:t>МНОЖИТЕЛЬ</a:t>
            </a:r>
          </a:p>
          <a:p>
            <a:r>
              <a:rPr lang="ru-RU" sz="4400" b="1" dirty="0" smtClean="0">
                <a:solidFill>
                  <a:schemeClr val="accent6">
                    <a:lumMod val="75000"/>
                  </a:schemeClr>
                </a:solidFill>
              </a:rPr>
              <a:t>5</a:t>
            </a:r>
            <a:r>
              <a:rPr lang="ru-RU" sz="4400" b="1" dirty="0" smtClean="0">
                <a:solidFill>
                  <a:schemeClr val="tx2">
                    <a:lumMod val="75000"/>
                  </a:schemeClr>
                </a:solidFill>
              </a:rPr>
              <a:t>-   ВТОРОЙ   </a:t>
            </a:r>
            <a:r>
              <a:rPr lang="ru-RU" sz="4400" b="1" dirty="0" smtClean="0">
                <a:solidFill>
                  <a:schemeClr val="accent6">
                    <a:lumMod val="75000"/>
                  </a:schemeClr>
                </a:solidFill>
              </a:rPr>
              <a:t>МНОЖИТЕЛЬ</a:t>
            </a:r>
          </a:p>
          <a:p>
            <a:r>
              <a:rPr lang="ru-RU" sz="4400" b="1" dirty="0" smtClean="0">
                <a:solidFill>
                  <a:srgbClr val="7030A0"/>
                </a:solidFill>
              </a:rPr>
              <a:t>20</a:t>
            </a:r>
            <a:r>
              <a:rPr lang="ru-RU" sz="4400" b="1" dirty="0" smtClean="0">
                <a:solidFill>
                  <a:schemeClr val="tx2">
                    <a:lumMod val="75000"/>
                  </a:schemeClr>
                </a:solidFill>
              </a:rPr>
              <a:t>- </a:t>
            </a:r>
            <a:r>
              <a:rPr lang="ru-RU" sz="4400" b="1" dirty="0" smtClean="0">
                <a:solidFill>
                  <a:srgbClr val="7030A0"/>
                </a:solidFill>
              </a:rPr>
              <a:t>ПРОИЗВЕДЕНИЕ</a:t>
            </a:r>
          </a:p>
          <a:p>
            <a:endParaRPr lang="ru-RU" sz="3600" b="1" dirty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r>
              <a:rPr lang="ru-RU" sz="4400" b="1" dirty="0" smtClean="0">
                <a:solidFill>
                  <a:schemeClr val="tx2">
                    <a:lumMod val="75000"/>
                  </a:schemeClr>
                </a:solidFill>
              </a:rPr>
              <a:t>4·5- ПРОИЗВЕДЕНИЕ</a:t>
            </a:r>
            <a:endParaRPr lang="ru-RU" sz="44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алстук">
  <a:themeElements>
    <a:clrScheme name="Тема Office 2">
      <a:dk1>
        <a:srgbClr val="000000"/>
      </a:dk1>
      <a:lt1>
        <a:srgbClr val="FFFFFF"/>
      </a:lt1>
      <a:dk2>
        <a:srgbClr val="003366"/>
      </a:dk2>
      <a:lt2>
        <a:srgbClr val="5490A8"/>
      </a:lt2>
      <a:accent1>
        <a:srgbClr val="0099CC"/>
      </a:accent1>
      <a:accent2>
        <a:srgbClr val="3366CC"/>
      </a:accent2>
      <a:accent3>
        <a:srgbClr val="FFFFFF"/>
      </a:accent3>
      <a:accent4>
        <a:srgbClr val="000000"/>
      </a:accent4>
      <a:accent5>
        <a:srgbClr val="AACAE2"/>
      </a:accent5>
      <a:accent6>
        <a:srgbClr val="2D5CB9"/>
      </a:accent6>
      <a:hlink>
        <a:srgbClr val="99CCFF"/>
      </a:hlink>
      <a:folHlink>
        <a:srgbClr val="E1E1B7"/>
      </a:folHlink>
    </a:clrScheme>
    <a:fontScheme name="Тема Office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/>
          </a:defRPr>
        </a:defPPr>
      </a:lstStyle>
    </a:lnDef>
  </a:objectDefaults>
  <a:extraClrSchemeLst>
    <a:extraClrScheme>
      <a:clrScheme name="Тема Office 1">
        <a:dk1>
          <a:srgbClr val="5490A8"/>
        </a:dk1>
        <a:lt1>
          <a:srgbClr val="DDDDDD"/>
        </a:lt1>
        <a:dk2>
          <a:srgbClr val="00172E"/>
        </a:dk2>
        <a:lt2>
          <a:srgbClr val="CCECFF"/>
        </a:lt2>
        <a:accent1>
          <a:srgbClr val="0099CC"/>
        </a:accent1>
        <a:accent2>
          <a:srgbClr val="3366CC"/>
        </a:accent2>
        <a:accent3>
          <a:srgbClr val="AAABAD"/>
        </a:accent3>
        <a:accent4>
          <a:srgbClr val="BDBDBD"/>
        </a:accent4>
        <a:accent5>
          <a:srgbClr val="AACAE2"/>
        </a:accent5>
        <a:accent6>
          <a:srgbClr val="2D5CB9"/>
        </a:accent6>
        <a:hlink>
          <a:srgbClr val="99CCFF"/>
        </a:hlink>
        <a:folHlink>
          <a:srgbClr val="E1E1B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3366"/>
        </a:dk2>
        <a:lt2>
          <a:srgbClr val="5490A8"/>
        </a:lt2>
        <a:accent1>
          <a:srgbClr val="0099CC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AACAE2"/>
        </a:accent5>
        <a:accent6>
          <a:srgbClr val="2D5CB9"/>
        </a:accent6>
        <a:hlink>
          <a:srgbClr val="99CCFF"/>
        </a:hlink>
        <a:folHlink>
          <a:srgbClr val="E1E1B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FF"/>
        </a:lt1>
        <a:dk2>
          <a:srgbClr val="666633"/>
        </a:dk2>
        <a:lt2>
          <a:srgbClr val="908A6C"/>
        </a:lt2>
        <a:accent1>
          <a:srgbClr val="808000"/>
        </a:accent1>
        <a:accent2>
          <a:srgbClr val="996633"/>
        </a:accent2>
        <a:accent3>
          <a:srgbClr val="FFFFFF"/>
        </a:accent3>
        <a:accent4>
          <a:srgbClr val="000000"/>
        </a:accent4>
        <a:accent5>
          <a:srgbClr val="C0C0AA"/>
        </a:accent5>
        <a:accent6>
          <a:srgbClr val="8A5C2D"/>
        </a:accent6>
        <a:hlink>
          <a:srgbClr val="CCCC00"/>
        </a:hlink>
        <a:folHlink>
          <a:srgbClr val="D6DE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181848"/>
        </a:dk2>
        <a:lt2>
          <a:srgbClr val="656F97"/>
        </a:lt2>
        <a:accent1>
          <a:srgbClr val="6666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B8B8FF"/>
        </a:accent5>
        <a:accent6>
          <a:srgbClr val="2D2D8A"/>
        </a:accent6>
        <a:hlink>
          <a:srgbClr val="9A9ABC"/>
        </a:hlink>
        <a:folHlink>
          <a:srgbClr val="D2B6C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CC0066"/>
        </a:dk1>
        <a:lt1>
          <a:srgbClr val="FFFFFF"/>
        </a:lt1>
        <a:dk2>
          <a:srgbClr val="000000"/>
        </a:dk2>
        <a:lt2>
          <a:srgbClr val="CC0099"/>
        </a:lt2>
        <a:accent1>
          <a:srgbClr val="FF9900"/>
        </a:accent1>
        <a:accent2>
          <a:srgbClr val="CC66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B95C00"/>
        </a:accent6>
        <a:hlink>
          <a:srgbClr val="009900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Галстук</Template>
  <TotalTime>61</TotalTime>
  <Words>151</Words>
  <Application>Microsoft PowerPoint</Application>
  <PresentationFormat>Экран (4:3)</PresentationFormat>
  <Paragraphs>92</Paragraphs>
  <Slides>17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1" baseType="lpstr">
      <vt:lpstr>Times New Roman</vt:lpstr>
      <vt:lpstr>Arial</vt:lpstr>
      <vt:lpstr>Monotype Sorts</vt:lpstr>
      <vt:lpstr>Галстук</vt:lpstr>
      <vt:lpstr>ДИДАКТИЧЕСКАЯ  ПРЕЗЕНТАЦИЯ   К  УРОКУ  МАТЕМАТИКИ   ТЕМА «УМНОЖЕНИЕ»  2 КЛАСС  4 ЧЕТВЕРТЬ ПРОГРАММА «ГАРМОНИЯ»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ДИДАКТИЧЕСКАЯ  ПРЕЗЕНТАЦИЯ   К  УРОКУ  МАТЕМАТИКИ   ТЕМА «УМНОЖЕНИЕ»  2 КЛАСС  4 ЧЕТВЕРТЬ ПРОГРАММА «ГАРМОНИЯ»</dc:title>
  <dc:creator>кал</dc:creator>
  <cp:lastModifiedBy>кал</cp:lastModifiedBy>
  <cp:revision>7</cp:revision>
  <dcterms:created xsi:type="dcterms:W3CDTF">2009-04-15T15:50:53Z</dcterms:created>
  <dcterms:modified xsi:type="dcterms:W3CDTF">2009-04-15T16:52:16Z</dcterms:modified>
</cp:coreProperties>
</file>