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485"/>
    <a:srgbClr val="FFFF99"/>
    <a:srgbClr val="ABA1F9"/>
    <a:srgbClr val="F4BD74"/>
    <a:srgbClr val="B7D1F7"/>
    <a:srgbClr val="B9FDD0"/>
    <a:srgbClr val="FBCDCD"/>
    <a:srgbClr val="F2F9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5" name="Picture 3" descr="A:\minispi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CF500075-A0C6-41B9-AAED-2A034ACBA0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A656E-F95A-4A12-ADD1-E7D117AC46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9CF75-5C83-446B-AE28-8639F6F840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B08D-2B44-4A41-ADDD-CB9D1D252B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6F695-68C2-483E-9731-98B418E4DA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E9AB1-7730-478D-9FD5-04163BFCAF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0A0F-6AF2-4CF7-9F6C-FF38F8BF02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FB6A4-342A-472E-B130-B3EA1ED230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F3380-B178-4DBB-9FE6-0DDF672D03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029A5-BA5A-4300-BD0B-4C70F45D8A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482B3-D87F-4DF4-AC05-2D9C6FF47B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53" name="Picture 5" descr="A:\minispir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55" name="Picture 7" descr="A:\minispir.GIF"/>
              <p:cNvPicPr>
                <a:picLocks noChangeAspect="1" noChangeArrowheads="1"/>
              </p:cNvPicPr>
              <p:nvPr/>
            </p:nvPicPr>
            <p:blipFill>
              <a:blip r:embed="rId13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ru-RU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ru-RU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903D0B62-060D-41F8-8376-F85350A94F6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214554"/>
            <a:ext cx="7721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«ЗАКРЕПЛЕНИЕ: ТАБЛИЧНЫЕ  СЛУЧАИ  УМНОЖЕНИЯ  ЧИСЛА  9»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286256"/>
            <a:ext cx="4000528" cy="2257444"/>
          </a:xfrm>
        </p:spPr>
        <p:txBody>
          <a:bodyPr/>
          <a:lstStyle/>
          <a:p>
            <a:pPr algn="l"/>
            <a:r>
              <a:rPr lang="ru-RU" sz="2000" b="1" dirty="0" smtClean="0"/>
              <a:t>ДИДАКТИЧЕСКАЯ  ПРЕЗЕНТАЦИЯ  К  УРОКУ  МАТЕМАТИКА</a:t>
            </a:r>
          </a:p>
          <a:p>
            <a:pPr marL="514350" indent="-514350" algn="l"/>
            <a:r>
              <a:rPr lang="ru-RU" sz="2000" b="1" dirty="0" smtClean="0"/>
              <a:t>2  КЛАСС, 4 ЧЕТВЕРТЬ</a:t>
            </a:r>
          </a:p>
          <a:p>
            <a:pPr marL="514350" indent="-514350" algn="l"/>
            <a:r>
              <a:rPr lang="ru-RU" sz="2000" b="1" dirty="0" smtClean="0"/>
              <a:t>ПРОГРАММА  «ГАРМОНИЯ»</a:t>
            </a:r>
            <a:endParaRPr lang="ru-RU" sz="2000" b="1" dirty="0"/>
          </a:p>
        </p:txBody>
      </p:sp>
      <p:pic>
        <p:nvPicPr>
          <p:cNvPr id="4" name="Рисунок 3" descr="algebr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714356"/>
            <a:ext cx="1632861" cy="952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УСТНЫЙ  СЧЁТ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572528" cy="5429264"/>
          </a:xfrm>
        </p:spPr>
        <p:txBody>
          <a:bodyPr/>
          <a:lstStyle/>
          <a:p>
            <a:pPr marL="514350" indent="-514350">
              <a:buNone/>
            </a:pPr>
            <a:r>
              <a:rPr lang="ru-RU" b="1" dirty="0"/>
              <a:t> </a:t>
            </a:r>
            <a:r>
              <a:rPr lang="ru-RU" b="1" dirty="0" smtClean="0"/>
              <a:t>     1. НАЙДИ  ЛИШНЮЮ  ФИГУРУ:</a:t>
            </a:r>
          </a:p>
          <a:p>
            <a:pPr marL="514350" indent="-514350">
              <a:buNone/>
            </a:pPr>
            <a:endParaRPr lang="ru-RU" b="1" dirty="0" smtClean="0"/>
          </a:p>
          <a:p>
            <a:pPr marL="514350" indent="-514350">
              <a:buNone/>
            </a:pPr>
            <a:endParaRPr lang="ru-RU" dirty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  <a:p>
            <a:pPr marL="514350" indent="-514350">
              <a:buNone/>
            </a:pPr>
            <a:r>
              <a:rPr lang="ru-RU" b="1" dirty="0"/>
              <a:t> </a:t>
            </a:r>
            <a:r>
              <a:rPr lang="ru-RU" b="1" dirty="0" smtClean="0"/>
              <a:t>   2. КАКУЮ  ФИГУРУ  НУЖНО  УБРАТЬ: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428728" y="2428868"/>
            <a:ext cx="9144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 bwMode="auto">
          <a:xfrm>
            <a:off x="5072066" y="2357430"/>
            <a:ext cx="1060704" cy="914400"/>
          </a:xfrm>
          <a:prstGeom prst="triangle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6" name="Параллелограмм 5"/>
          <p:cNvSpPr/>
          <p:nvPr/>
        </p:nvSpPr>
        <p:spPr bwMode="auto">
          <a:xfrm>
            <a:off x="3286116" y="3143248"/>
            <a:ext cx="1216152" cy="914400"/>
          </a:xfrm>
          <a:prstGeom prst="parallelogram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500826" y="3286124"/>
            <a:ext cx="914400" cy="9144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1357290" y="5000636"/>
            <a:ext cx="914400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2786050" y="5000636"/>
            <a:ext cx="914400" cy="914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5500694" y="4929198"/>
            <a:ext cx="914400" cy="9144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143372" y="4929198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авнобедренный треугольник 22"/>
          <p:cNvSpPr/>
          <p:nvPr/>
        </p:nvSpPr>
        <p:spPr bwMode="auto">
          <a:xfrm>
            <a:off x="6429388" y="5143512"/>
            <a:ext cx="1989398" cy="1071570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13" name="Равнобедренный треугольник 12"/>
          <p:cNvSpPr/>
          <p:nvPr/>
        </p:nvSpPr>
        <p:spPr bwMode="auto">
          <a:xfrm>
            <a:off x="6357950" y="4572008"/>
            <a:ext cx="2203712" cy="1143008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15" name="Равнобедренный треугольник 14"/>
          <p:cNvSpPr/>
          <p:nvPr/>
        </p:nvSpPr>
        <p:spPr bwMode="auto">
          <a:xfrm>
            <a:off x="6357950" y="3357562"/>
            <a:ext cx="2203712" cy="1714512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   </a:t>
            </a: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16" name="Равнобедренный треугольник 15"/>
          <p:cNvSpPr/>
          <p:nvPr/>
        </p:nvSpPr>
        <p:spPr bwMode="auto">
          <a:xfrm>
            <a:off x="6429388" y="2857496"/>
            <a:ext cx="2000264" cy="1285884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12" name="Равнобедренный треугольник 11"/>
          <p:cNvSpPr/>
          <p:nvPr/>
        </p:nvSpPr>
        <p:spPr bwMode="auto">
          <a:xfrm>
            <a:off x="6572264" y="2214554"/>
            <a:ext cx="1785950" cy="1214446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4" name="Овал 3"/>
          <p:cNvSpPr/>
          <p:nvPr/>
        </p:nvSpPr>
        <p:spPr bwMode="auto">
          <a:xfrm rot="20737937">
            <a:off x="1964841" y="2375089"/>
            <a:ext cx="914400" cy="155734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2</a:t>
            </a:r>
          </a:p>
        </p:txBody>
      </p:sp>
      <p:sp>
        <p:nvSpPr>
          <p:cNvPr id="5" name="Овал 4"/>
          <p:cNvSpPr/>
          <p:nvPr/>
        </p:nvSpPr>
        <p:spPr bwMode="auto">
          <a:xfrm>
            <a:off x="2714612" y="1785926"/>
            <a:ext cx="914400" cy="155734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6" name="Овал 5"/>
          <p:cNvSpPr/>
          <p:nvPr/>
        </p:nvSpPr>
        <p:spPr bwMode="auto">
          <a:xfrm>
            <a:off x="2786050" y="3214686"/>
            <a:ext cx="914400" cy="1557342"/>
          </a:xfrm>
          <a:prstGeom prst="ellipse">
            <a:avLst/>
          </a:prstGeom>
          <a:solidFill>
            <a:srgbClr val="FBCD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2</a:t>
            </a:r>
          </a:p>
        </p:txBody>
      </p:sp>
      <p:sp>
        <p:nvSpPr>
          <p:cNvPr id="7" name="Овал 6"/>
          <p:cNvSpPr/>
          <p:nvPr/>
        </p:nvSpPr>
        <p:spPr bwMode="auto">
          <a:xfrm rot="900457">
            <a:off x="3472156" y="2377823"/>
            <a:ext cx="914400" cy="1557342"/>
          </a:xfrm>
          <a:prstGeom prst="ellipse">
            <a:avLst/>
          </a:prstGeom>
          <a:solidFill>
            <a:srgbClr val="F2F9A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2</a:t>
            </a:r>
          </a:p>
        </p:txBody>
      </p:sp>
      <p:sp>
        <p:nvSpPr>
          <p:cNvPr id="11" name="Равнобедренный треугольник 10"/>
          <p:cNvSpPr/>
          <p:nvPr/>
        </p:nvSpPr>
        <p:spPr bwMode="auto">
          <a:xfrm>
            <a:off x="6572264" y="1714488"/>
            <a:ext cx="1785950" cy="1143008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14" name="Равнобедренный треугольник 13"/>
          <p:cNvSpPr/>
          <p:nvPr/>
        </p:nvSpPr>
        <p:spPr bwMode="auto">
          <a:xfrm>
            <a:off x="6858016" y="1357298"/>
            <a:ext cx="1143008" cy="857256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 5</a:t>
            </a:r>
          </a:p>
        </p:txBody>
      </p:sp>
      <p:sp>
        <p:nvSpPr>
          <p:cNvPr id="22" name="Равнобедренный треугольник 21"/>
          <p:cNvSpPr/>
          <p:nvPr/>
        </p:nvSpPr>
        <p:spPr bwMode="auto">
          <a:xfrm>
            <a:off x="6858016" y="857232"/>
            <a:ext cx="1060704" cy="914400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24" name="Равнобедренный треугольник 23"/>
          <p:cNvSpPr/>
          <p:nvPr/>
        </p:nvSpPr>
        <p:spPr bwMode="auto">
          <a:xfrm>
            <a:off x="6858016" y="428604"/>
            <a:ext cx="1060704" cy="914400"/>
          </a:xfrm>
          <a:prstGeom prst="triangl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28728" y="642918"/>
            <a:ext cx="3127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3. СОСЧИТАЙ: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57166"/>
            <a:ext cx="7772400" cy="56007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МАТЕМАТИЧЕСКИЕ БУСЫ</a:t>
            </a: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2571736" y="2000240"/>
            <a:ext cx="914400" cy="914400"/>
          </a:xfrm>
          <a:prstGeom prst="ellipse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-0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143372" y="1500174"/>
            <a:ext cx="914400" cy="914400"/>
          </a:xfrm>
          <a:prstGeom prst="ellipse">
            <a:avLst/>
          </a:prstGeom>
          <a:solidFill>
            <a:srgbClr val="DBA48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9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215074" y="3286124"/>
            <a:ext cx="1000132" cy="928694"/>
          </a:xfrm>
          <a:prstGeom prst="ellipse">
            <a:avLst/>
          </a:prstGeom>
          <a:solidFill>
            <a:srgbClr val="F2F9A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-80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1928794" y="3286124"/>
            <a:ext cx="914400" cy="914400"/>
          </a:xfrm>
          <a:prstGeom prst="ellipse">
            <a:avLst/>
          </a:prstGeom>
          <a:solidFill>
            <a:srgbClr val="ABA1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- 7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3500430" y="5429264"/>
            <a:ext cx="1143008" cy="928694"/>
          </a:xfrm>
          <a:prstGeom prst="ellipse">
            <a:avLst/>
          </a:prstGeom>
          <a:solidFill>
            <a:srgbClr val="B7D1F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+50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2214546" y="4500570"/>
            <a:ext cx="1071570" cy="985838"/>
          </a:xfrm>
          <a:prstGeom prst="ellipse">
            <a:avLst/>
          </a:prstGeom>
          <a:solidFill>
            <a:srgbClr val="F4BD7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- 40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5572132" y="2071678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* 9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5072066" y="5357826"/>
            <a:ext cx="914400" cy="914400"/>
          </a:xfrm>
          <a:prstGeom prst="ellipse">
            <a:avLst/>
          </a:prstGeom>
          <a:solidFill>
            <a:srgbClr val="B9FDD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*2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6000760" y="4429132"/>
            <a:ext cx="914400" cy="914400"/>
          </a:xfrm>
          <a:prstGeom prst="ellipse">
            <a:avLst/>
          </a:prstGeom>
          <a:solidFill>
            <a:srgbClr val="FBCD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</a:rPr>
              <a:t>+2</a:t>
            </a:r>
          </a:p>
        </p:txBody>
      </p:sp>
      <p:cxnSp>
        <p:nvCxnSpPr>
          <p:cNvPr id="15" name="Прямая со стрелкой 14"/>
          <p:cNvCxnSpPr>
            <a:endCxn id="11" idx="1"/>
          </p:cNvCxnSpPr>
          <p:nvPr/>
        </p:nvCxnSpPr>
        <p:spPr bwMode="auto">
          <a:xfrm>
            <a:off x="5072066" y="1857364"/>
            <a:ext cx="633977" cy="3482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11" idx="6"/>
            <a:endCxn id="7" idx="0"/>
          </p:cNvCxnSpPr>
          <p:nvPr/>
        </p:nvCxnSpPr>
        <p:spPr bwMode="auto">
          <a:xfrm>
            <a:off x="6486532" y="2528878"/>
            <a:ext cx="228608" cy="7572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endCxn id="13" idx="6"/>
          </p:cNvCxnSpPr>
          <p:nvPr/>
        </p:nvCxnSpPr>
        <p:spPr bwMode="auto">
          <a:xfrm rot="5400000">
            <a:off x="6550831" y="4364833"/>
            <a:ext cx="885828" cy="15717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Прямая со стрелкой 27"/>
          <p:cNvCxnSpPr/>
          <p:nvPr/>
        </p:nvCxnSpPr>
        <p:spPr bwMode="auto">
          <a:xfrm rot="10800000" flipV="1">
            <a:off x="5929322" y="5286388"/>
            <a:ext cx="428628" cy="3571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2" idx="3"/>
          </p:cNvCxnSpPr>
          <p:nvPr/>
        </p:nvCxnSpPr>
        <p:spPr bwMode="auto">
          <a:xfrm rot="5400000" flipH="1">
            <a:off x="4784496" y="5716835"/>
            <a:ext cx="66109" cy="7768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9" idx="2"/>
          </p:cNvCxnSpPr>
          <p:nvPr/>
        </p:nvCxnSpPr>
        <p:spPr bwMode="auto">
          <a:xfrm rot="10800000">
            <a:off x="2928926" y="5429267"/>
            <a:ext cx="571504" cy="46434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0" idx="1"/>
          </p:cNvCxnSpPr>
          <p:nvPr/>
        </p:nvCxnSpPr>
        <p:spPr bwMode="auto">
          <a:xfrm rot="16200000" flipV="1">
            <a:off x="2077949" y="4351418"/>
            <a:ext cx="501562" cy="854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Прямая со стрелкой 35"/>
          <p:cNvCxnSpPr>
            <a:stCxn id="8" idx="0"/>
            <a:endCxn id="4" idx="3"/>
          </p:cNvCxnSpPr>
          <p:nvPr/>
        </p:nvCxnSpPr>
        <p:spPr bwMode="auto">
          <a:xfrm rot="5400000" flipH="1" flipV="1">
            <a:off x="2293123" y="2873601"/>
            <a:ext cx="505395" cy="3196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 стрелкой 37"/>
          <p:cNvCxnSpPr>
            <a:stCxn id="4" idx="7"/>
          </p:cNvCxnSpPr>
          <p:nvPr/>
        </p:nvCxnSpPr>
        <p:spPr bwMode="auto">
          <a:xfrm rot="5400000" flipH="1" flipV="1">
            <a:off x="3609405" y="1528747"/>
            <a:ext cx="348225" cy="862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САМОСТОЯТЕЛЬНАЯ  РАБОТА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214422"/>
            <a:ext cx="7772400" cy="521497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800" b="1" dirty="0" smtClean="0"/>
              <a:t>ЗАПИШИ  ВЫРАЖЕНИЯ  И  НАЙДИ  ИХ  ЗНАЧЕНИЕ:</a:t>
            </a:r>
          </a:p>
          <a:p>
            <a:pPr marL="514350" indent="-51435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-  ПО  ДЕВЯТЬ  ВЗЯТЬ  ШЕСТЬ  РАЗ;</a:t>
            </a:r>
          </a:p>
          <a:p>
            <a:pPr marL="514350" indent="-514350">
              <a:buNone/>
            </a:pPr>
            <a:endParaRPr lang="ru-RU" sz="2800" b="1" dirty="0" smtClean="0"/>
          </a:p>
          <a:p>
            <a:pPr marL="514350" indent="-51435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- ДЕВЯТЬ  УМНОЖИТЬ  НА  ДВА;</a:t>
            </a:r>
          </a:p>
          <a:p>
            <a:pPr marL="514350" indent="-514350">
              <a:buNone/>
            </a:pPr>
            <a:endParaRPr lang="ru-RU" sz="2800" b="1" dirty="0" smtClean="0"/>
          </a:p>
          <a:p>
            <a:pPr marL="514350" indent="-51435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- ДЕВЯТЬ  ПОВТОРИТЬ  ВОСЕМЬ  РАЗ;</a:t>
            </a:r>
          </a:p>
          <a:p>
            <a:pPr marL="514350" indent="-514350">
              <a:buNone/>
            </a:pPr>
            <a:endParaRPr lang="ru-RU" sz="2800" b="1" dirty="0" smtClean="0"/>
          </a:p>
          <a:p>
            <a:pPr marL="514350" indent="-51435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- НАЙДИ  ПРОИЗВЕДЕНИЕ  ЧИСЕЛ     </a:t>
            </a:r>
          </a:p>
          <a:p>
            <a:pPr marL="514350" indent="-51435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  ДЕВЯТЬ  И  ПЯТЬ; </a:t>
            </a:r>
          </a:p>
          <a:p>
            <a:pPr marL="514350" indent="-514350">
              <a:buNone/>
            </a:pPr>
            <a:r>
              <a:rPr lang="ru-RU" sz="2800" b="1" dirty="0" smtClean="0"/>
              <a:t>-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428604"/>
            <a:ext cx="7772400" cy="5457846"/>
          </a:xfrm>
        </p:spPr>
        <p:txBody>
          <a:bodyPr/>
          <a:lstStyle/>
          <a:p>
            <a:pPr marL="514350" indent="-514350">
              <a:buNone/>
            </a:pPr>
            <a:r>
              <a:rPr lang="ru-RU" b="1" dirty="0" smtClean="0"/>
              <a:t> </a:t>
            </a:r>
            <a:r>
              <a:rPr lang="ru-RU" sz="2800" b="1" dirty="0" smtClean="0"/>
              <a:t>-   ПЕРВЫЙ  МНОЖИТЕЛЬ  ДЕВЯТЬ,  ВТОРОЙ  МНОЖИТЕЛЬ  ТРИ.  НАЙДИ  ПРОИЗВЕДЕНИЕ;</a:t>
            </a:r>
          </a:p>
          <a:p>
            <a:pPr marL="514350" indent="-514350">
              <a:buNone/>
            </a:pPr>
            <a:r>
              <a:rPr lang="ru-RU" sz="2800" b="1" dirty="0" smtClean="0"/>
              <a:t>  </a:t>
            </a:r>
          </a:p>
          <a:p>
            <a:pPr marL="514350" indent="-514350">
              <a:buFontTx/>
              <a:buChar char="-"/>
            </a:pPr>
            <a:r>
              <a:rPr lang="ru-RU" sz="2800" b="1" dirty="0" smtClean="0"/>
              <a:t>ПО  ДЕВЯТЬ  ВЗЯТЬ  ЧЕТЫРЕ  РАЗА;</a:t>
            </a:r>
          </a:p>
          <a:p>
            <a:pPr marL="514350" indent="-514350">
              <a:buNone/>
            </a:pPr>
            <a:endParaRPr lang="ru-RU" sz="2800" b="1" dirty="0" smtClean="0"/>
          </a:p>
          <a:p>
            <a:pPr marL="514350" indent="-514350">
              <a:buFontTx/>
              <a:buChar char="-"/>
            </a:pPr>
            <a:r>
              <a:rPr lang="ru-RU" sz="2800" b="1" dirty="0" smtClean="0"/>
              <a:t>ДЕВЯТКУ  ПОВТОРИ  СЕМЬ  РАЗ;</a:t>
            </a:r>
          </a:p>
          <a:p>
            <a:pPr marL="514350" indent="-514350">
              <a:buFontTx/>
              <a:buChar char="-"/>
            </a:pPr>
            <a:endParaRPr lang="ru-RU" sz="2800" b="1" dirty="0"/>
          </a:p>
          <a:p>
            <a:pPr marL="514350" indent="-514350">
              <a:buFontTx/>
              <a:buChar char="-"/>
            </a:pPr>
            <a:r>
              <a:rPr lang="ru-RU" sz="2800" b="1" dirty="0" smtClean="0"/>
              <a:t>ПЕРВЫЙ  МНОЖИТЕЛЬ  ДЕВЯТЬ.     ВТОРОЙ  МНОЖИТЕЛЬ  РАВЕН  ПЕРВОМУ.  НАЙДИ  ПРОИЗВЕДЕНИЕ.</a:t>
            </a:r>
          </a:p>
          <a:p>
            <a:pPr marL="514350" indent="-514350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571480"/>
            <a:ext cx="7772400" cy="53149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2. ВЫПИШИ  ОТВЕТЫ  В  ПОРЯДКЕ   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ВОЗРАСТАНИЯ.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 smtClean="0"/>
              <a:t>3. НАЙДИ  РАЗНОСТЬ  САМОГО  БОЛЬШОГО  И  САМОГО  МАЛЕНЬКОГО  ЧИСЛА  В  РЯДУ.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 smtClean="0"/>
              <a:t>4. НАЙДИ  СУММУ   ВТОРОГО  И  СЕДЬМОГО  ЧИСЛА  В  РЯДУ. 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льбом">
  <a:themeElements>
    <a:clrScheme name="Апекс">
      <a:dk1>
        <a:sysClr val="windowText" lastClr="0000FF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Альбом</Template>
  <TotalTime>53</TotalTime>
  <Words>195</Words>
  <Application>Microsoft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Times New Roman</vt:lpstr>
      <vt:lpstr>Альбом</vt:lpstr>
      <vt:lpstr>«ЗАКРЕПЛЕНИЕ: ТАБЛИЧНЫЕ  СЛУЧАИ  УМНОЖЕНИЯ  ЧИСЛА  9»</vt:lpstr>
      <vt:lpstr>УСТНЫЙ  СЧЁТ.</vt:lpstr>
      <vt:lpstr>Слайд 3</vt:lpstr>
      <vt:lpstr>Слайд 4</vt:lpstr>
      <vt:lpstr>САМОСТОЯТЕЛЬНАЯ  РАБОТА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«ЗАКРЕПЛЕНИЕ. ТАБЛИЧНЫЕ  СЛУЧАИ  УМНОЖЕНИЯ  ЧИСЛА  9»</dc:title>
  <dc:creator>кал</dc:creator>
  <cp:lastModifiedBy>кал</cp:lastModifiedBy>
  <cp:revision>6</cp:revision>
  <dcterms:created xsi:type="dcterms:W3CDTF">2009-04-20T16:47:27Z</dcterms:created>
  <dcterms:modified xsi:type="dcterms:W3CDTF">2009-04-20T17:40:29Z</dcterms:modified>
</cp:coreProperties>
</file>