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70" r:id="rId2"/>
    <p:sldId id="271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72" r:id="rId11"/>
    <p:sldId id="2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9F7794-FEC2-4676-B584-86E5EB23CCE1}" type="datetimeFigureOut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DD804C-E337-44F0-970A-9176CE62C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2627DF-C211-45FF-9603-67CF4FFA252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4A05C-132A-48F8-88B2-D4372ABB71C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928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1B65-9D3F-485B-9205-FB359E136BC0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265D-8924-4FBC-B895-E059457AF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583F3-FFFC-41C5-83BE-DC3D3A0EC8AB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AC997-654D-405C-B1E0-63382DD45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310C-4933-4FF1-A0BE-A30DB62317D6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ABEB-6930-41D6-AA92-A48F7EF11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DDC98-093F-4947-84EC-40C1F8AB667A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46696-266B-4E87-8E8B-399294AB8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E888A-F65C-4F0E-99C7-362DC130CCDA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C441-0253-4A67-AAF5-47805E0D8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CF0A5-0398-4040-BA9D-0B6CFA0B99BD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2DFA3-9342-4CD5-8EB2-DC3FA029A3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2F3AB-B05B-42A2-99D8-DD6943592EE0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B27C5-5C4B-408D-9AB0-E3B0BC251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06ED-5BED-4240-9309-A038C13FE02F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7CE9F-6C4F-4048-9EC0-1B2C69321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5A17-E186-4020-811E-CA710C9AD7AD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2B1F3-C02F-4FA2-A546-ECCCA1E42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15615-B7C6-4301-88D1-DE937CBFC2F0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994ED-4EA2-42AF-81B1-0AE9FBABD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07920-EB73-4ABE-89FE-78E74BA3C1F0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A237D-928D-4AE6-83D5-086023C79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AC4C5C-DA72-47CC-82F7-F4A75C580740}" type="datetime1">
              <a:rPr lang="ru-RU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F656C2-2422-4189-938C-17AC18353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85813" y="3000375"/>
            <a:ext cx="7772400" cy="1470025"/>
          </a:xfrm>
        </p:spPr>
        <p:txBody>
          <a:bodyPr/>
          <a:lstStyle/>
          <a:p>
            <a:r>
              <a:rPr lang="ru-RU" sz="8000" dirty="0" smtClean="0"/>
              <a:t>МАТЕМАТИКА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45720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5" name="Овал 4"/>
          <p:cNvSpPr/>
          <p:nvPr/>
        </p:nvSpPr>
        <p:spPr>
          <a:xfrm>
            <a:off x="4405313" y="47783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429125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714750" y="1143000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14750" y="42862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5243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571875" y="785813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071938" y="1285875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071938" y="357188"/>
            <a:ext cx="428625" cy="428625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882004" y="608056"/>
            <a:ext cx="785818" cy="78581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8" name="Овал 17"/>
          <p:cNvSpPr/>
          <p:nvPr/>
        </p:nvSpPr>
        <p:spPr>
          <a:xfrm>
            <a:off x="1690688" y="835025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714500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000125" y="150018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00125" y="78581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1785938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857250" y="1143000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357313" y="1643063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357313" y="642938"/>
            <a:ext cx="428625" cy="4286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167360" y="965246"/>
            <a:ext cx="785818" cy="7858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27" name="Овал 26"/>
          <p:cNvSpPr/>
          <p:nvPr/>
        </p:nvSpPr>
        <p:spPr>
          <a:xfrm>
            <a:off x="8405813" y="1406525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8429625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715250" y="207168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715250" y="135731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8501063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572375" y="1714500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8072438" y="2214563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8072438" y="1214438"/>
            <a:ext cx="428625" cy="428625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858148" y="1571612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36" name="Овал 35"/>
          <p:cNvSpPr/>
          <p:nvPr/>
        </p:nvSpPr>
        <p:spPr>
          <a:xfrm rot="2585452">
            <a:off x="6340475" y="768350"/>
            <a:ext cx="169863" cy="460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357938" y="928688"/>
            <a:ext cx="46037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 rot="19933222">
            <a:off x="6692900" y="769938"/>
            <a:ext cx="46038" cy="3302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 rot="19221648" flipH="1">
            <a:off x="5402263" y="1706563"/>
            <a:ext cx="455612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 rot="2352785" flipH="1">
            <a:off x="5319713" y="1398588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786438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5715000" y="1785938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715000" y="1285875"/>
            <a:ext cx="71438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286375" y="1571625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 rot="2585452">
            <a:off x="2635250" y="3381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652713" y="4984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 rot="19933222">
            <a:off x="2989263" y="338138"/>
            <a:ext cx="44450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 rot="2585452">
            <a:off x="206375" y="1766888"/>
            <a:ext cx="169863" cy="4445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23838" y="1927225"/>
            <a:ext cx="46037" cy="2460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 rot="19933222">
            <a:off x="560388" y="1766888"/>
            <a:ext cx="44450" cy="331787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 rot="2585452">
            <a:off x="8670925" y="909638"/>
            <a:ext cx="169863" cy="4445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8688388" y="1069975"/>
            <a:ext cx="46037" cy="246063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 rot="19933222">
            <a:off x="9023350" y="909638"/>
            <a:ext cx="46038" cy="33178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 rot="2585452">
            <a:off x="2992438" y="1838325"/>
            <a:ext cx="169862" cy="444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009900" y="1998663"/>
            <a:ext cx="46038" cy="2460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 rot="19933222">
            <a:off x="3346450" y="1838325"/>
            <a:ext cx="44450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 rot="19221648" flipH="1">
            <a:off x="7980363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 rot="2352785" flipH="1">
            <a:off x="7897813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8364538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8293100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8293100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864475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 rot="19221648" flipH="1">
            <a:off x="115888" y="444500"/>
            <a:ext cx="455612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4" name="Овал 63"/>
          <p:cNvSpPr/>
          <p:nvPr/>
        </p:nvSpPr>
        <p:spPr>
          <a:xfrm rot="2352785" flipH="1">
            <a:off x="33338" y="136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500063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28625" y="523875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28625" y="23813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0" y="309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Овал 68"/>
          <p:cNvSpPr/>
          <p:nvPr/>
        </p:nvSpPr>
        <p:spPr>
          <a:xfrm rot="19221648" flipH="1">
            <a:off x="2479675" y="1587500"/>
            <a:ext cx="455613" cy="873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Овал 69"/>
          <p:cNvSpPr/>
          <p:nvPr/>
        </p:nvSpPr>
        <p:spPr>
          <a:xfrm rot="2352785" flipH="1">
            <a:off x="2397125" y="1279525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2863850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2792413" y="1666875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2792413" y="1166813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363788" y="1452563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 rot="19221648" flipH="1">
            <a:off x="4979988" y="276225"/>
            <a:ext cx="455612" cy="873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6" name="Овал 75"/>
          <p:cNvSpPr/>
          <p:nvPr/>
        </p:nvSpPr>
        <p:spPr>
          <a:xfrm rot="2352785" flipH="1">
            <a:off x="4897438" y="-31750"/>
            <a:ext cx="454025" cy="635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5364163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292725" y="355600"/>
            <a:ext cx="71438" cy="285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292725" y="-144463"/>
            <a:ext cx="71438" cy="28575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4864100" y="141288"/>
            <a:ext cx="285750" cy="7143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6619875" y="49213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6643688" y="7143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5929313" y="7143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929313" y="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715125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5786438" y="357188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6286500" y="857250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6286500" y="-142875"/>
            <a:ext cx="428625" cy="42862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072198" y="21429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90" name="Овал 89"/>
          <p:cNvSpPr/>
          <p:nvPr/>
        </p:nvSpPr>
        <p:spPr>
          <a:xfrm>
            <a:off x="7143750" y="1071563"/>
            <a:ext cx="46038" cy="24765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833438" y="2192338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857250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142875" y="285750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142875" y="214312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928688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0" y="2500313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500063" y="3000375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500063" y="2000250"/>
            <a:ext cx="428625" cy="428625"/>
          </a:xfrm>
          <a:prstGeom prst="ellipse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285720" y="2357430"/>
            <a:ext cx="785818" cy="78581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00" name="Овал 99"/>
          <p:cNvSpPr/>
          <p:nvPr/>
        </p:nvSpPr>
        <p:spPr>
          <a:xfrm>
            <a:off x="1116013" y="2141538"/>
            <a:ext cx="46037" cy="24606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1" name="Овал 100"/>
          <p:cNvSpPr/>
          <p:nvPr/>
        </p:nvSpPr>
        <p:spPr>
          <a:xfrm rot="19221648" flipH="1">
            <a:off x="1479550" y="2516188"/>
            <a:ext cx="455613" cy="873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" name="Овал 101"/>
          <p:cNvSpPr/>
          <p:nvPr/>
        </p:nvSpPr>
        <p:spPr>
          <a:xfrm rot="2352785" flipH="1">
            <a:off x="1397000" y="2208213"/>
            <a:ext cx="454025" cy="619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1863725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1792288" y="2595563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1792288" y="2095500"/>
            <a:ext cx="71437" cy="28575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1363663" y="2381250"/>
            <a:ext cx="285750" cy="7143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7" name="Овал 106"/>
          <p:cNvSpPr/>
          <p:nvPr/>
        </p:nvSpPr>
        <p:spPr>
          <a:xfrm rot="19221648" flipH="1">
            <a:off x="7051675" y="2587625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Овал 107"/>
          <p:cNvSpPr/>
          <p:nvPr/>
        </p:nvSpPr>
        <p:spPr>
          <a:xfrm rot="2352785" flipH="1">
            <a:off x="6969125" y="2279650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9" name="Овал 108"/>
          <p:cNvSpPr/>
          <p:nvPr/>
        </p:nvSpPr>
        <p:spPr>
          <a:xfrm>
            <a:off x="7435850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Овал 109"/>
          <p:cNvSpPr/>
          <p:nvPr/>
        </p:nvSpPr>
        <p:spPr>
          <a:xfrm>
            <a:off x="7364413" y="2667000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1" name="Овал 110"/>
          <p:cNvSpPr/>
          <p:nvPr/>
        </p:nvSpPr>
        <p:spPr>
          <a:xfrm>
            <a:off x="7364413" y="2166938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6935788" y="2452688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Овал 112"/>
          <p:cNvSpPr/>
          <p:nvPr/>
        </p:nvSpPr>
        <p:spPr>
          <a:xfrm rot="18305469">
            <a:off x="5200650" y="2386013"/>
            <a:ext cx="169863" cy="460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Овал 113"/>
          <p:cNvSpPr/>
          <p:nvPr/>
        </p:nvSpPr>
        <p:spPr>
          <a:xfrm rot="15720017">
            <a:off x="5217319" y="2545557"/>
            <a:ext cx="46037" cy="2476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5" name="Овал 114"/>
          <p:cNvSpPr/>
          <p:nvPr/>
        </p:nvSpPr>
        <p:spPr>
          <a:xfrm rot="14053239">
            <a:off x="5553075" y="2386013"/>
            <a:ext cx="46037" cy="3317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6" name="Овал 115"/>
          <p:cNvSpPr/>
          <p:nvPr/>
        </p:nvSpPr>
        <p:spPr>
          <a:xfrm rot="13341665" flipH="1">
            <a:off x="4687888" y="2135188"/>
            <a:ext cx="455612" cy="8731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7" name="Овал 116"/>
          <p:cNvSpPr/>
          <p:nvPr/>
        </p:nvSpPr>
        <p:spPr>
          <a:xfrm rot="18072802" flipH="1">
            <a:off x="4604544" y="1828006"/>
            <a:ext cx="454025" cy="6191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8" name="Овал 117"/>
          <p:cNvSpPr/>
          <p:nvPr/>
        </p:nvSpPr>
        <p:spPr>
          <a:xfrm rot="15720017">
            <a:off x="5072857" y="1999456"/>
            <a:ext cx="285750" cy="7143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9" name="Овал 118"/>
          <p:cNvSpPr/>
          <p:nvPr/>
        </p:nvSpPr>
        <p:spPr>
          <a:xfrm rot="15720017">
            <a:off x="5001419" y="2213769"/>
            <a:ext cx="71438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Овал 119"/>
          <p:cNvSpPr/>
          <p:nvPr/>
        </p:nvSpPr>
        <p:spPr>
          <a:xfrm rot="15720017">
            <a:off x="5001419" y="1713707"/>
            <a:ext cx="71437" cy="28575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1" name="Овал 120"/>
          <p:cNvSpPr/>
          <p:nvPr/>
        </p:nvSpPr>
        <p:spPr>
          <a:xfrm rot="15720017">
            <a:off x="4572794" y="1999456"/>
            <a:ext cx="285750" cy="714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2" name="Овал 121"/>
          <p:cNvSpPr/>
          <p:nvPr/>
        </p:nvSpPr>
        <p:spPr>
          <a:xfrm rot="2151103" flipH="1">
            <a:off x="1870075" y="704850"/>
            <a:ext cx="455613" cy="873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3" name="Овал 122"/>
          <p:cNvSpPr/>
          <p:nvPr/>
        </p:nvSpPr>
        <p:spPr>
          <a:xfrm rot="6882240" flipH="1">
            <a:off x="1788319" y="397669"/>
            <a:ext cx="454025" cy="61913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4" name="Овал 123"/>
          <p:cNvSpPr/>
          <p:nvPr/>
        </p:nvSpPr>
        <p:spPr>
          <a:xfrm rot="4529455">
            <a:off x="2255044" y="570706"/>
            <a:ext cx="285750" cy="71438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2149475" y="523875"/>
            <a:ext cx="71438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6" name="Овал 125"/>
          <p:cNvSpPr/>
          <p:nvPr/>
        </p:nvSpPr>
        <p:spPr>
          <a:xfrm rot="4529455">
            <a:off x="2183606" y="284957"/>
            <a:ext cx="71437" cy="285750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7" name="Овал 126"/>
          <p:cNvSpPr/>
          <p:nvPr/>
        </p:nvSpPr>
        <p:spPr>
          <a:xfrm rot="4529455">
            <a:off x="1754982" y="570706"/>
            <a:ext cx="285750" cy="71437"/>
          </a:xfrm>
          <a:prstGeom prst="ellipse">
            <a:avLst/>
          </a:prstGeom>
          <a:solidFill>
            <a:srgbClr val="55F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8" name="Овал 127"/>
          <p:cNvSpPr/>
          <p:nvPr/>
        </p:nvSpPr>
        <p:spPr>
          <a:xfrm>
            <a:off x="6500826" y="1714488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9" name="Овал 128"/>
          <p:cNvSpPr/>
          <p:nvPr/>
        </p:nvSpPr>
        <p:spPr>
          <a:xfrm>
            <a:off x="3857620" y="2143116"/>
            <a:ext cx="428628" cy="42862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0" name="Овал 129"/>
          <p:cNvSpPr/>
          <p:nvPr/>
        </p:nvSpPr>
        <p:spPr>
          <a:xfrm>
            <a:off x="0" y="92867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1" name="Овал 130"/>
          <p:cNvSpPr/>
          <p:nvPr/>
        </p:nvSpPr>
        <p:spPr>
          <a:xfrm>
            <a:off x="3143240" y="0"/>
            <a:ext cx="428628" cy="428628"/>
          </a:xfrm>
          <a:prstGeom prst="ellipse">
            <a:avLst/>
          </a:prstGeom>
          <a:solidFill>
            <a:srgbClr val="55F13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2" name="Овал 131"/>
          <p:cNvSpPr/>
          <p:nvPr/>
        </p:nvSpPr>
        <p:spPr>
          <a:xfrm>
            <a:off x="7072330" y="0"/>
            <a:ext cx="428628" cy="42862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2143108" y="1857364"/>
            <a:ext cx="428628" cy="42862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2643188" y="2357438"/>
            <a:ext cx="357187" cy="3571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5929313" y="2357438"/>
            <a:ext cx="357187" cy="357187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214688" y="1357313"/>
            <a:ext cx="357187" cy="35718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1000125" y="0"/>
            <a:ext cx="357188" cy="357188"/>
          </a:xfrm>
          <a:prstGeom prst="rect">
            <a:avLst/>
          </a:prstGeom>
          <a:solidFill>
            <a:srgbClr val="AC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7643813" y="714375"/>
            <a:ext cx="357187" cy="357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36" grpId="0" animBg="1"/>
      <p:bldP spid="137" grpId="0" animBg="1"/>
      <p:bldP spid="1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Домашнее задание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Выучить таблицу умножения на 2 </a:t>
            </a:r>
          </a:p>
          <a:p>
            <a:r>
              <a:rPr lang="ru-RU" sz="4000" dirty="0" smtClean="0"/>
              <a:t>Решить примеры с. 80 №4</a:t>
            </a:r>
            <a:endParaRPr lang="ru-RU" sz="4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FDDC98-093F-4947-84EC-40C1F8AB667A}" type="datetime1">
              <a:rPr lang="ru-RU" smtClean="0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146696-266B-4E87-8E8B-399294AB86D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145EF8-82B9-4E76-A7CC-CB550267D853}" type="datetime1">
              <a:rPr lang="ru-RU" smtClean="0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007A-9840-4BCB-B2A9-82484C17581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600076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2952328" cy="49685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8+7           8+8                   </a:t>
            </a:r>
          </a:p>
          <a:p>
            <a:pPr>
              <a:buNone/>
            </a:pPr>
            <a:r>
              <a:rPr lang="ru-RU" dirty="0" smtClean="0"/>
              <a:t>6+6           10+9                 </a:t>
            </a:r>
          </a:p>
          <a:p>
            <a:pPr>
              <a:buNone/>
            </a:pPr>
            <a:r>
              <a:rPr lang="ru-RU" dirty="0" smtClean="0"/>
              <a:t>4+9            9+9                  </a:t>
            </a:r>
          </a:p>
          <a:p>
            <a:pPr>
              <a:buNone/>
            </a:pPr>
            <a:r>
              <a:rPr lang="ru-RU" dirty="0" smtClean="0"/>
              <a:t>7+4           30-10             </a:t>
            </a:r>
          </a:p>
          <a:p>
            <a:pPr>
              <a:buNone/>
            </a:pPr>
            <a:r>
              <a:rPr lang="ru-RU" dirty="0" smtClean="0"/>
              <a:t>20-3          23∙1        </a:t>
            </a:r>
          </a:p>
          <a:p>
            <a:pPr>
              <a:buNone/>
            </a:pPr>
            <a:r>
              <a:rPr lang="ru-RU" dirty="0" smtClean="0"/>
              <a:t>5+9           17+5</a:t>
            </a:r>
          </a:p>
          <a:p>
            <a:pPr>
              <a:buNone/>
            </a:pPr>
            <a:r>
              <a:rPr lang="ru-RU" dirty="0" smtClean="0"/>
              <a:t>1∙12            21-3</a:t>
            </a:r>
          </a:p>
          <a:p>
            <a:pPr>
              <a:buNone/>
            </a:pPr>
            <a:r>
              <a:rPr lang="ru-RU" dirty="0" smtClean="0"/>
              <a:t>                   9+8</a:t>
            </a:r>
          </a:p>
          <a:p>
            <a:pPr>
              <a:buNone/>
            </a:pPr>
            <a:r>
              <a:rPr lang="ru-RU" dirty="0" smtClean="0"/>
              <a:t>                  18+3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4716016" y="1556792"/>
            <a:ext cx="93610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 –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 –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dirty="0" smtClean="0">
                <a:latin typeface="+mn-lt"/>
              </a:rPr>
              <a:t>15 –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ru-RU" sz="320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</a:t>
            </a:r>
            <a:endParaRPr lang="ru-RU" sz="320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6876256" y="1556792"/>
            <a:ext cx="93610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18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 –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dirty="0" smtClean="0">
                <a:latin typeface="+mn-lt"/>
              </a:rPr>
              <a:t>20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 –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dirty="0" smtClean="0">
                <a:latin typeface="+mn-lt"/>
              </a:rPr>
              <a:t>22 –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ru-RU" sz="320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dirty="0" smtClean="0">
                <a:latin typeface="+mn-lt"/>
              </a:rPr>
              <a:t>23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</a:t>
            </a:r>
            <a:endParaRPr lang="ru-RU" sz="320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5652120" y="15567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5652120" y="21328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5652120" y="27089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Б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5652120" y="32849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Ц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5652120" y="39330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 bwMode="auto">
          <a:xfrm>
            <a:off x="5652120" y="45091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 bwMode="auto">
          <a:xfrm>
            <a:off x="5652120" y="50851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И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 bwMode="auto">
          <a:xfrm>
            <a:off x="7740352" y="15567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 bwMode="auto">
          <a:xfrm>
            <a:off x="7740352" y="21328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М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 bwMode="auto">
          <a:xfrm>
            <a:off x="7740352" y="2780928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О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 bwMode="auto">
          <a:xfrm>
            <a:off x="7740352" y="33569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Я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 bwMode="auto">
          <a:xfrm>
            <a:off x="7740352" y="39330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7740352" y="45091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Ж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 bwMode="auto">
          <a:xfrm>
            <a:off x="5796136" y="21328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 bwMode="auto">
          <a:xfrm>
            <a:off x="5724128" y="14847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+mn-lt"/>
              </a:rPr>
              <a:t>Л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5796136" y="39330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Т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 bwMode="auto">
          <a:xfrm>
            <a:off x="5796136" y="27089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Б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 bwMode="auto">
          <a:xfrm>
            <a:off x="5724128" y="50851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И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 bwMode="auto">
          <a:xfrm>
            <a:off x="5652120" y="32849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Ц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 bwMode="auto">
          <a:xfrm>
            <a:off x="5796136" y="21328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Содержимое 2"/>
          <p:cNvSpPr txBox="1">
            <a:spLocks/>
          </p:cNvSpPr>
          <p:nvPr/>
        </p:nvSpPr>
        <p:spPr bwMode="auto">
          <a:xfrm>
            <a:off x="5652120" y="45091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У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Содержимое 2"/>
          <p:cNvSpPr txBox="1">
            <a:spLocks/>
          </p:cNvSpPr>
          <p:nvPr/>
        </p:nvSpPr>
        <p:spPr bwMode="auto">
          <a:xfrm>
            <a:off x="7740352" y="21328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М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Содержимое 2"/>
          <p:cNvSpPr txBox="1">
            <a:spLocks/>
          </p:cNvSpPr>
          <p:nvPr/>
        </p:nvSpPr>
        <p:spPr bwMode="auto">
          <a:xfrm>
            <a:off x="7812360" y="15567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Содержимое 2"/>
          <p:cNvSpPr txBox="1">
            <a:spLocks/>
          </p:cNvSpPr>
          <p:nvPr/>
        </p:nvSpPr>
        <p:spPr bwMode="auto">
          <a:xfrm>
            <a:off x="7812360" y="2780928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О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Содержимое 2"/>
          <p:cNvSpPr txBox="1">
            <a:spLocks/>
          </p:cNvSpPr>
          <p:nvPr/>
        </p:nvSpPr>
        <p:spPr bwMode="auto">
          <a:xfrm>
            <a:off x="7740352" y="450912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Ж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Содержимое 2"/>
          <p:cNvSpPr txBox="1">
            <a:spLocks/>
          </p:cNvSpPr>
          <p:nvPr/>
        </p:nvSpPr>
        <p:spPr bwMode="auto">
          <a:xfrm>
            <a:off x="7812360" y="393305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7812360" y="15567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Н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Содержимое 2"/>
          <p:cNvSpPr txBox="1">
            <a:spLocks/>
          </p:cNvSpPr>
          <p:nvPr/>
        </p:nvSpPr>
        <p:spPr bwMode="auto">
          <a:xfrm>
            <a:off x="5724128" y="508518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И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7884368" y="3356992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3200" b="1" noProof="0" dirty="0" smtClean="0">
                <a:solidFill>
                  <a:srgbClr val="FF0000"/>
                </a:solidFill>
                <a:latin typeface="+mn-lt"/>
              </a:rPr>
              <a:t>Я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Содержимое 2"/>
          <p:cNvSpPr txBox="1">
            <a:spLocks/>
          </p:cNvSpPr>
          <p:nvPr/>
        </p:nvSpPr>
        <p:spPr bwMode="auto">
          <a:xfrm>
            <a:off x="619944" y="1565176"/>
            <a:ext cx="2951924" cy="479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48021 -0.367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48021 -0.0210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0023 L -0.48021 -0.0208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-0.48802 0.2310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0023 L -0.48021 -0.19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24 0.01065 L -0.48802 0.1576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8819 0.40949 " pathEditMode="relative" ptsTypes="AA">
                                      <p:cBhvr>
                                        <p:cTn id="6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9132 -0.45162 " pathEditMode="relative" ptsTypes="AA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0.01042 L -0.50399 -0.0210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-1.48148E-6 L -0.50399 0.14699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-3.7037E-6 L -0.50399 0.0525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0.00023 L -0.50399 -0.10487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2 0.01042 L -0.5118 0.0629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43 -1.48148E-6 L -0.51961 0.49352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-0.29132 0.0632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41 -0.01042 L -0.49601 0.39908 " pathEditMode="relative" ptsTypes="AA">
                                      <p:cBhvr>
                                        <p:cTn id="1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3" grpId="1"/>
      <p:bldP spid="24" grpId="0"/>
      <p:bldP spid="25" grpId="0"/>
      <p:bldP spid="26" grpId="0"/>
      <p:bldP spid="27" grpId="0"/>
      <p:bldP spid="27" grpId="1"/>
      <p:bldP spid="28" grpId="0"/>
      <p:bldP spid="30" grpId="0"/>
      <p:bldP spid="31" grpId="0"/>
      <p:bldP spid="32" grpId="0"/>
      <p:bldP spid="33" grpId="0"/>
      <p:bldP spid="33" grpId="1"/>
      <p:bldP spid="34" grpId="0"/>
      <p:bldP spid="35" grpId="0"/>
      <p:bldP spid="36" grpId="0"/>
      <p:bldP spid="39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1470025"/>
          </a:xfrm>
        </p:spPr>
        <p:txBody>
          <a:bodyPr/>
          <a:lstStyle/>
          <a:p>
            <a:r>
              <a:rPr lang="ru-RU" sz="2800" dirty="0" smtClean="0">
                <a:latin typeface="Arial" charset="0"/>
                <a:cs typeface="Arial" charset="0"/>
              </a:rPr>
              <a:t>Тема:</a:t>
            </a:r>
            <a:r>
              <a:rPr lang="ru-RU" sz="4800" dirty="0" smtClean="0">
                <a:latin typeface="Arial" charset="0"/>
                <a:cs typeface="Arial" charset="0"/>
              </a:rPr>
              <a:t/>
            </a:r>
            <a:br>
              <a:rPr lang="ru-RU" sz="4800" dirty="0" smtClean="0">
                <a:latin typeface="Arial" charset="0"/>
                <a:cs typeface="Arial" charset="0"/>
              </a:rPr>
            </a:br>
            <a:r>
              <a:rPr lang="ru-RU" sz="2800" b="1" i="1" dirty="0" smtClean="0">
                <a:latin typeface="Arial" charset="0"/>
                <a:cs typeface="Arial" charset="0"/>
              </a:rPr>
              <a:t>«Таблица умножения числа 2 и на 2»</a:t>
            </a:r>
          </a:p>
        </p:txBody>
      </p:sp>
      <p:sp>
        <p:nvSpPr>
          <p:cNvPr id="4" name="Куб 3"/>
          <p:cNvSpPr/>
          <p:nvPr/>
        </p:nvSpPr>
        <p:spPr>
          <a:xfrm>
            <a:off x="142844" y="435769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5" name="Куб 4"/>
          <p:cNvSpPr/>
          <p:nvPr/>
        </p:nvSpPr>
        <p:spPr>
          <a:xfrm>
            <a:off x="928662" y="4786322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" name="Куб 6"/>
          <p:cNvSpPr/>
          <p:nvPr/>
        </p:nvSpPr>
        <p:spPr>
          <a:xfrm>
            <a:off x="1785918" y="5143512"/>
            <a:ext cx="928694" cy="928694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8" name="Куб 7"/>
          <p:cNvSpPr/>
          <p:nvPr/>
        </p:nvSpPr>
        <p:spPr>
          <a:xfrm>
            <a:off x="2786050" y="4929198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9" name="Куб 8"/>
          <p:cNvSpPr/>
          <p:nvPr/>
        </p:nvSpPr>
        <p:spPr>
          <a:xfrm>
            <a:off x="4572000" y="471488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0" name="Куб 9"/>
          <p:cNvSpPr/>
          <p:nvPr/>
        </p:nvSpPr>
        <p:spPr>
          <a:xfrm>
            <a:off x="3643306" y="4572008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1" name="Куб 10"/>
          <p:cNvSpPr/>
          <p:nvPr/>
        </p:nvSpPr>
        <p:spPr>
          <a:xfrm>
            <a:off x="5143504" y="5143512"/>
            <a:ext cx="928694" cy="928694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12" name="Куб 11"/>
          <p:cNvSpPr/>
          <p:nvPr/>
        </p:nvSpPr>
        <p:spPr>
          <a:xfrm>
            <a:off x="6143636" y="4929198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3" name="Куб 12"/>
          <p:cNvSpPr/>
          <p:nvPr/>
        </p:nvSpPr>
        <p:spPr>
          <a:xfrm>
            <a:off x="7000892" y="5143512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4" name="Куб 13"/>
          <p:cNvSpPr/>
          <p:nvPr/>
        </p:nvSpPr>
        <p:spPr>
          <a:xfrm>
            <a:off x="7858148" y="5214950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67" name="Picture 3" descr="H:\Documents and Settings\Aida\Рабочий стол\текстуры и фоны, клипарты\новеньки картинки\addition 2 plus 2 h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3357563"/>
            <a:ext cx="1785938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Прямоугольник 73"/>
          <p:cNvSpPr/>
          <p:nvPr/>
        </p:nvSpPr>
        <p:spPr>
          <a:xfrm>
            <a:off x="1157724" y="5271640"/>
            <a:ext cx="2842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ru-RU" sz="2400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 +  2  +  2 </a:t>
            </a:r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57724" y="4417528"/>
            <a:ext cx="2256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ru-RU" sz="2400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 +  2 </a:t>
            </a:r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172472" y="3533921"/>
            <a:ext cx="21850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ru-RU" sz="2400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</a:t>
            </a:r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57724" y="2665062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ru-RU" sz="2400" i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</a:t>
            </a:r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9512" y="1810951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79512" y="2679810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3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79512" y="3548669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4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79512" y="4417528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5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179512" y="5286388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6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277165" y="1810951"/>
            <a:ext cx="937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</a:t>
            </a:r>
            <a:endParaRPr lang="ru-RU" sz="2400" i="1" dirty="0">
              <a:solidFill>
                <a:srgbClr val="7030A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029035" y="2679810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21123" y="2679810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+  2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599062" y="3548669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3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391150" y="354866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+  2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950778" y="4417528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+  2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56236" y="5286388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+  2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116178" y="4417528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4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730347" y="5286388"/>
            <a:ext cx="83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</a:t>
            </a:r>
            <a:r>
              <a:rPr lang="ru-RU" sz="2400" b="1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b="1" i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·  </a:t>
            </a:r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5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170873" y="1815207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  4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386357" y="2679810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  6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990673" y="3548669"/>
            <a:ext cx="614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  8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144359" y="5286388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 </a:t>
            </a:r>
            <a:r>
              <a:rPr lang="ru-RU" sz="10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12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557384" y="4417528"/>
            <a:ext cx="755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  10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968458" y="1810951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277165" y="2679810"/>
            <a:ext cx="1508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</a:t>
            </a:r>
            <a:endParaRPr lang="ru-RU" sz="2400" i="1" dirty="0">
              <a:solidFill>
                <a:srgbClr val="7030A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68458" y="267981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968458" y="3548669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968458" y="441752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968458" y="528638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1277165" y="3548669"/>
            <a:ext cx="208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 +  2</a:t>
            </a:r>
            <a:endParaRPr lang="ru-RU" sz="2400" i="1" dirty="0">
              <a:solidFill>
                <a:srgbClr val="7030A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277165" y="4417528"/>
            <a:ext cx="2723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 +  2  +  2</a:t>
            </a:r>
            <a:endParaRPr lang="ru-RU" sz="2400" i="1" dirty="0">
              <a:solidFill>
                <a:srgbClr val="7030A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277165" y="5286388"/>
            <a:ext cx="32233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2  +  2  +  2  +  2  +  2  +  2</a:t>
            </a:r>
            <a:endParaRPr lang="ru-RU" sz="2400" i="1" dirty="0">
              <a:solidFill>
                <a:srgbClr val="7030A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711641" y="2679810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3271368" y="3548669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3828124" y="441752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399628" y="5286388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Symbol"/>
              </a:rPr>
              <a:t>=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585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-0.31771 -0.12385 " pathEditMode="relative" rAng="0" ptsTypes="AA">
                                      <p:cBhvr>
                                        <p:cTn id="35" dur="2000" spd="-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-0.37222 -0.12454 " pathEditMode="relative" rAng="0" ptsTypes="AA">
                                      <p:cBhvr>
                                        <p:cTn id="69" dur="2000" spd="-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43663 -0.12523 " pathEditMode="relative" rAng="0" ptsTypes="AA">
                                      <p:cBhvr>
                                        <p:cTn id="103" dur="20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L -0.50382 -0.12593 " pathEditMode="relative" rAng="0" ptsTypes="AA">
                                      <p:cBhvr>
                                        <p:cTn id="135" dur="20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3" grpId="0"/>
      <p:bldP spid="72" grpId="0"/>
      <p:bldP spid="71" grpId="0"/>
      <p:bldP spid="36" grpId="0"/>
      <p:bldP spid="37" grpId="0"/>
      <p:bldP spid="37" grpId="1"/>
      <p:bldP spid="4" grpId="0"/>
      <p:bldP spid="39" grpId="0"/>
      <p:bldP spid="39" grpId="1"/>
      <p:bldP spid="40" grpId="0"/>
      <p:bldP spid="41" grpId="0"/>
      <p:bldP spid="42" grpId="0"/>
      <p:bldP spid="43" grpId="0"/>
      <p:bldP spid="43" grpId="1"/>
      <p:bldP spid="49" grpId="0"/>
      <p:bldP spid="49" grpId="1"/>
      <p:bldP spid="29" grpId="0"/>
      <p:bldP spid="30" grpId="0"/>
      <p:bldP spid="38" grpId="0"/>
      <p:bldP spid="44" grpId="0"/>
      <p:bldP spid="45" grpId="0"/>
      <p:bldP spid="48" grpId="0"/>
      <p:bldP spid="58" grpId="0"/>
      <p:bldP spid="59" grpId="0"/>
      <p:bldP spid="68" grpId="0"/>
      <p:bldP spid="69" grpId="0"/>
      <p:bldP spid="70" grpId="0"/>
      <p:bldP spid="75" grpId="0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умножения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357299"/>
            <a:ext cx="6758006" cy="471490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2∙2=4                   </a:t>
            </a:r>
          </a:p>
          <a:p>
            <a:pPr>
              <a:buNone/>
            </a:pPr>
            <a:r>
              <a:rPr lang="ru-RU" sz="2800" dirty="0" smtClean="0"/>
              <a:t>2∙3=6                  3∙2=6</a:t>
            </a:r>
          </a:p>
          <a:p>
            <a:pPr>
              <a:buNone/>
            </a:pPr>
            <a:r>
              <a:rPr lang="ru-RU" sz="2800" dirty="0" smtClean="0"/>
              <a:t>2∙4=8                  4∙2=8</a:t>
            </a:r>
          </a:p>
          <a:p>
            <a:pPr>
              <a:buNone/>
            </a:pPr>
            <a:r>
              <a:rPr lang="ru-RU" sz="2800" dirty="0" smtClean="0"/>
              <a:t>2∙5=10                5∙2=10</a:t>
            </a:r>
          </a:p>
          <a:p>
            <a:pPr>
              <a:buNone/>
            </a:pPr>
            <a:r>
              <a:rPr lang="ru-RU" sz="2800" dirty="0" smtClean="0"/>
              <a:t>2∙6=12                6∙2=12</a:t>
            </a:r>
          </a:p>
          <a:p>
            <a:pPr>
              <a:buNone/>
            </a:pPr>
            <a:r>
              <a:rPr lang="ru-RU" sz="2800" dirty="0" smtClean="0"/>
              <a:t>2∙7=14                7∙2=14</a:t>
            </a:r>
          </a:p>
          <a:p>
            <a:pPr>
              <a:buNone/>
            </a:pPr>
            <a:r>
              <a:rPr lang="ru-RU" sz="2800" dirty="0" smtClean="0"/>
              <a:t>2∙8=16                8∙2=16</a:t>
            </a:r>
          </a:p>
          <a:p>
            <a:pPr>
              <a:buNone/>
            </a:pPr>
            <a:r>
              <a:rPr lang="ru-RU" sz="2800" dirty="0" smtClean="0"/>
              <a:t>2∙9=18                9∙2=18</a:t>
            </a:r>
          </a:p>
          <a:p>
            <a:pPr>
              <a:buNone/>
            </a:pPr>
            <a:r>
              <a:rPr lang="ru-RU" sz="2800" dirty="0" smtClean="0"/>
              <a:t>2∙10=20              10∙2=20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145EF8-82B9-4E76-A7CC-CB550267D853}" type="datetime1">
              <a:rPr lang="ru-RU" smtClean="0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007A-9840-4BCB-B2A9-82484C17581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500" y="1714500"/>
            <a:ext cx="7772400" cy="1470025"/>
          </a:xfrm>
        </p:spPr>
        <p:txBody>
          <a:bodyPr/>
          <a:lstStyle/>
          <a:p>
            <a:endParaRPr lang="ru-RU" sz="4800" smtClean="0">
              <a:latin typeface="Arial" charset="0"/>
              <a:cs typeface="Arial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142844" y="435769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5" name="Куб 4"/>
          <p:cNvSpPr/>
          <p:nvPr/>
        </p:nvSpPr>
        <p:spPr>
          <a:xfrm>
            <a:off x="928662" y="4786322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" name="Куб 6"/>
          <p:cNvSpPr/>
          <p:nvPr/>
        </p:nvSpPr>
        <p:spPr>
          <a:xfrm>
            <a:off x="1785918" y="5143512"/>
            <a:ext cx="928694" cy="928694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8" name="Куб 7"/>
          <p:cNvSpPr/>
          <p:nvPr/>
        </p:nvSpPr>
        <p:spPr>
          <a:xfrm>
            <a:off x="2786050" y="4929198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9" name="Куб 8"/>
          <p:cNvSpPr/>
          <p:nvPr/>
        </p:nvSpPr>
        <p:spPr>
          <a:xfrm>
            <a:off x="4572000" y="471488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0" name="Куб 9"/>
          <p:cNvSpPr/>
          <p:nvPr/>
        </p:nvSpPr>
        <p:spPr>
          <a:xfrm>
            <a:off x="3643306" y="4572008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1" name="Куб 10"/>
          <p:cNvSpPr/>
          <p:nvPr/>
        </p:nvSpPr>
        <p:spPr>
          <a:xfrm>
            <a:off x="5143504" y="5143512"/>
            <a:ext cx="928694" cy="928694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12" name="Куб 11"/>
          <p:cNvSpPr/>
          <p:nvPr/>
        </p:nvSpPr>
        <p:spPr>
          <a:xfrm>
            <a:off x="6143636" y="4929198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3" name="Куб 12"/>
          <p:cNvSpPr/>
          <p:nvPr/>
        </p:nvSpPr>
        <p:spPr>
          <a:xfrm>
            <a:off x="7000892" y="5143512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4" name="Куб 13"/>
          <p:cNvSpPr/>
          <p:nvPr/>
        </p:nvSpPr>
        <p:spPr>
          <a:xfrm>
            <a:off x="7858148" y="5214950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67" name="Picture 3" descr="H:\Documents and Settings\Aida\Рабочий стол\текстуры и фоны, клипарты\новеньки картинки\addition 2 plus 2 h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75" y="3357563"/>
            <a:ext cx="1785938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75" y="-571528"/>
            <a:ext cx="9324975" cy="767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0052" name="Picture 4" descr="j035447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4900"/>
            <a:ext cx="1476375" cy="1476375"/>
          </a:xfrm>
          <a:prstGeom prst="rect">
            <a:avLst/>
          </a:prstGeom>
          <a:noFill/>
        </p:spPr>
      </p:pic>
      <p:pic>
        <p:nvPicPr>
          <p:cNvPr id="130053" name="Picture 5" descr="j041254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3860800"/>
            <a:ext cx="1512888" cy="1154113"/>
          </a:xfrm>
          <a:prstGeom prst="rect">
            <a:avLst/>
          </a:prstGeom>
          <a:noFill/>
        </p:spPr>
      </p:pic>
      <p:pic>
        <p:nvPicPr>
          <p:cNvPr id="130054" name="Picture 6" descr="j02092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1844675"/>
            <a:ext cx="1655763" cy="1423988"/>
          </a:xfrm>
          <a:prstGeom prst="rect">
            <a:avLst/>
          </a:prstGeom>
          <a:noFill/>
        </p:spPr>
      </p:pic>
      <p:pic>
        <p:nvPicPr>
          <p:cNvPr id="130055" name="Picture 7" descr="j020917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060575"/>
            <a:ext cx="1360488" cy="18002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path" presetSubtype="0" repeatCount="2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30718 L 0.65417 -0.30718 L 0.91927 0.27037 L 0.26476 0.27037 L 0.00017 -0.30718 Z " pathEditMode="relative" rAng="0" ptsTypes="FFFFF">
                                      <p:cBhvr>
                                        <p:cTn id="6" dur="5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" y="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4" presetID="55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497 0.01852 C 0.35851 -0.17454 0.19132 -0.34236 -0.03229 -0.35393 C -0.24635 -0.36759 -0.44635 -0.23866 -0.45955 -0.05093 C -0.47621 0.12222 -0.33611 0.2838 -0.13559 0.29537 C 0.04757 0.3044 0.22153 0.19722 0.23472 0.03565 C 0.24809 -0.11157 0.13108 -0.25023 -0.03889 -0.2618 C -0.19583 -0.27037 -0.34305 -0.18055 -0.35278 -0.04514 C -0.36285 0.07593 -0.26944 0.19421 -0.12917 0.2 C -0.00243 0.20857 0.11771 0.13958 0.1283 0.02986 C 0.13455 -0.06852 0.06458 -0.16366 -0.04583 -0.16898 C -0.14253 -0.17454 -0.23941 -0.12268 -0.24635 -0.03935 C -0.2526 0.0331 -0.20278 0.10208 -0.12222 0.1081 C -0.05555 0.11343 0.01458 0.08171 0.01806 0.02431 C 0.02448 -0.02268 -0.00243 -0.07083 -0.05191 -0.07708 C -0.09271 -0.07708 -0.13281 -0.06528 -0.13906 -0.03356 C -0.14253 -0.01343 -0.13559 0.00648 -0.1158 0.01528 C -0.1059 0.01852 -0.09896 0.01852 -0.08906 0.01528 " pathEditMode="relative" rAng="0" ptsTypes="fffffffffffffffff">
                                      <p:cBhvr>
                                        <p:cTn id="15" dur="5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0"/>
                            </p:stCondLst>
                            <p:childTnLst>
                              <p:par>
                                <p:cTn id="26" presetID="39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15533 C 4.44444E-6 0.29028 0.1151 0.39375 0.25555 0.39375 C 0.40017 0.39375 0.51545 0.29028 0.51545 0.15533 C 0.51545 0.02037 0.63107 -0.08264 0.77586 -0.08264 C 0.91614 -0.08264 1.03211 0.02037 1.03211 0.15533 " pathEditMode="relative" rAng="0" ptsTypes="fffff">
                                      <p:cBhvr>
                                        <p:cTn id="27" dur="50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500"/>
                            </p:stCondLst>
                            <p:childTnLst>
                              <p:par>
                                <p:cTn id="35" presetID="5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07483 0.23263 L 0.32309 0.23263 L 0.12378 0.37615 L 0.19896 0.60902 L 1.11111E-6 0.4655 L -0.19896 0.60902 L -0.12379 0.37615 L -0.32257 0.23263 L -0.075 0.23263 L 1.11111E-6 4.81481E-6 Z " pathEditMode="relative" rAng="0" ptsTypes="FFFFFFFFFFF">
                                      <p:cBhvr>
                                        <p:cTn id="36" dur="5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3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/>
              <a:t>5∙2=10(</a:t>
            </a:r>
            <a:r>
              <a:rPr lang="ru-RU" sz="4400" dirty="0" err="1" smtClean="0"/>
              <a:t>ябл</a:t>
            </a:r>
            <a:r>
              <a:rPr lang="ru-RU" sz="4400" dirty="0" smtClean="0"/>
              <a:t>.)</a:t>
            </a:r>
          </a:p>
          <a:p>
            <a:pPr>
              <a:buNone/>
            </a:pPr>
            <a:r>
              <a:rPr lang="ru-RU" sz="4400" dirty="0" smtClean="0"/>
              <a:t>Ответ</a:t>
            </a:r>
            <a:r>
              <a:rPr lang="ru-RU" sz="4400" smtClean="0"/>
              <a:t>: </a:t>
            </a:r>
            <a:r>
              <a:rPr lang="ru-RU" sz="4400" smtClean="0"/>
              <a:t>10 </a:t>
            </a:r>
            <a:r>
              <a:rPr lang="ru-RU" sz="4400" dirty="0" smtClean="0"/>
              <a:t>яблок на двух тарелках. </a:t>
            </a:r>
            <a:endParaRPr lang="ru-RU" sz="4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145EF8-82B9-4E76-A7CC-CB550267D853}" type="datetime1">
              <a:rPr lang="ru-RU" smtClean="0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C007A-9840-4BCB-B2A9-82484C17581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714379"/>
          </a:xfrm>
        </p:spPr>
        <p:txBody>
          <a:bodyPr/>
          <a:lstStyle/>
          <a:p>
            <a:r>
              <a:rPr lang="ru-RU" sz="3200" dirty="0" smtClean="0"/>
              <a:t>Выбери и продолжи любое предложение.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786742" cy="4143404"/>
          </a:xfrm>
        </p:spPr>
        <p:txBody>
          <a:bodyPr/>
          <a:lstStyle/>
          <a:p>
            <a:pPr lvl="1" algn="l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Сегодня на уроке я узнал…</a:t>
            </a:r>
          </a:p>
          <a:p>
            <a:pPr lvl="1" algn="l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На этом уроке я похвалил бы себя за…</a:t>
            </a:r>
          </a:p>
          <a:p>
            <a:pPr lvl="1" algn="l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После урока мне захотелось…</a:t>
            </a:r>
          </a:p>
          <a:p>
            <a:pPr lvl="1" algn="l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Сегодня я сумел…</a:t>
            </a:r>
          </a:p>
          <a:p>
            <a:pPr lvl="1" algn="l">
              <a:buFont typeface="Wingdings" pitchFamily="2" charset="2"/>
              <a:buChar char="§"/>
            </a:pPr>
            <a:r>
              <a:rPr lang="ru-RU" sz="3200" dirty="0" smtClean="0">
                <a:solidFill>
                  <a:schemeClr val="tx1"/>
                </a:solidFill>
              </a:rPr>
              <a:t>У меня сегодня особенно получилось…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2E6BEC-66CC-4601-8533-DAB77843EC86}" type="datetime1">
              <a:rPr lang="ru-RU" smtClean="0"/>
              <a:pPr>
                <a:defRPr/>
              </a:pPr>
              <a:t>09.04.2014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8744-F10E-4D97-8670-DFE53DFBBC2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12. 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12. математика</Template>
  <TotalTime>79</TotalTime>
  <Words>363</Words>
  <Application>Microsoft Office PowerPoint</Application>
  <PresentationFormat>Экран (4:3)</PresentationFormat>
  <Paragraphs>157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нач.школа 12. математика</vt:lpstr>
      <vt:lpstr>МАТЕМАТИКА</vt:lpstr>
      <vt:lpstr>Слайд 2</vt:lpstr>
      <vt:lpstr>Тема: «Таблица умножения числа 2 и на 2»</vt:lpstr>
      <vt:lpstr>Слайд 4</vt:lpstr>
      <vt:lpstr>Таблица умножения</vt:lpstr>
      <vt:lpstr>Слайд 6</vt:lpstr>
      <vt:lpstr>Слайд 7</vt:lpstr>
      <vt:lpstr>проверка</vt:lpstr>
      <vt:lpstr>Выбери и продолжи любое предложение.</vt:lpstr>
      <vt:lpstr>Домашнее задание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Мамуля</dc:creator>
  <dc:description>http://aida.ucoz.ru</dc:description>
  <cp:lastModifiedBy>Галина Николаевна</cp:lastModifiedBy>
  <cp:revision>8</cp:revision>
  <dcterms:created xsi:type="dcterms:W3CDTF">2014-04-08T16:55:13Z</dcterms:created>
  <dcterms:modified xsi:type="dcterms:W3CDTF">2014-04-09T07:54:09Z</dcterms:modified>
</cp:coreProperties>
</file>