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учащихся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Ниже среднего</c:v>
                </c:pt>
                <c:pt idx="3">
                  <c:v>Низкий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НРАВСТВЕННОСТЬ И ЭТИКА ПОВЕДЕНИЯ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5257800"/>
            <a:ext cx="4953000" cy="1066800"/>
          </a:xfrm>
        </p:spPr>
        <p:txBody>
          <a:bodyPr>
            <a:normAutofit fontScale="92500" lnSpcReduction="20000"/>
          </a:bodyPr>
          <a:lstStyle/>
          <a:p>
            <a:pPr algn="r" eaLnBrk="1" hangingPunct="1">
              <a:lnSpc>
                <a:spcPct val="80000"/>
              </a:lnSpc>
              <a:defRPr/>
            </a:pPr>
            <a:r>
              <a:rPr lang="ru-RU" sz="2000" b="1" dirty="0" smtClean="0"/>
              <a:t>Подготовила: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sz="2000" b="1" dirty="0" smtClean="0"/>
              <a:t>Учитель начальных классов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sz="2000" b="1" dirty="0" smtClean="0"/>
              <a:t>МОУСОШ № 45 МО Северский район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sz="2000" b="1" dirty="0" smtClean="0"/>
              <a:t>Л. В. Супрун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Диагностика отношения к жизненным ценностям</a:t>
            </a:r>
            <a:br>
              <a:rPr lang="ru-RU" sz="4000" dirty="0" smtClean="0">
                <a:solidFill>
                  <a:schemeClr val="tx1"/>
                </a:solidFill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	</a:t>
            </a:r>
          </a:p>
          <a:p>
            <a:pPr>
              <a:buNone/>
            </a:pPr>
            <a:r>
              <a:rPr lang="ru-RU" sz="3600" b="1" dirty="0" smtClean="0"/>
              <a:t>	"Представьте, что у вас есть волшебная палочка и список 10-ти желаний, выбрать из которых можно только 5-ть"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u="sng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6000" u="sng" dirty="0" smtClean="0">
                <a:solidFill>
                  <a:schemeClr val="tx1"/>
                </a:solidFill>
                <a:latin typeface="+mn-lt"/>
              </a:rPr>
            </a:br>
            <a:r>
              <a:rPr lang="ru-RU" sz="6000" u="sng" dirty="0" smtClean="0">
                <a:solidFill>
                  <a:schemeClr val="tx1"/>
                </a:solidFill>
                <a:latin typeface="+mn-lt"/>
              </a:rPr>
              <a:t>Список желаний:</a:t>
            </a:r>
            <a:r>
              <a:rPr lang="ru-RU" sz="6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6000" dirty="0" smtClean="0">
                <a:solidFill>
                  <a:schemeClr val="tx1"/>
                </a:solidFill>
                <a:latin typeface="+mn-lt"/>
              </a:rPr>
            </a:br>
            <a:endParaRPr lang="ru-RU" sz="6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b="1" dirty="0" smtClean="0"/>
              <a:t>1.	Быть человеком, которого любят</a:t>
            </a:r>
          </a:p>
          <a:p>
            <a:pPr>
              <a:buNone/>
            </a:pPr>
            <a:r>
              <a:rPr lang="ru-RU" sz="3000" b="1" dirty="0" smtClean="0"/>
              <a:t>2.	Иметь много денег</a:t>
            </a:r>
          </a:p>
          <a:p>
            <a:pPr>
              <a:buNone/>
            </a:pPr>
            <a:r>
              <a:rPr lang="ru-RU" sz="3000" b="1" dirty="0" smtClean="0"/>
              <a:t>3.	Иметь самый современный компьютер</a:t>
            </a:r>
          </a:p>
          <a:p>
            <a:pPr>
              <a:buNone/>
            </a:pPr>
            <a:r>
              <a:rPr lang="ru-RU" sz="3000" b="1" dirty="0" smtClean="0"/>
              <a:t>4.	Иметь верного друга</a:t>
            </a:r>
          </a:p>
          <a:p>
            <a:pPr>
              <a:buNone/>
            </a:pPr>
            <a:r>
              <a:rPr lang="ru-RU" sz="3000" b="1" dirty="0" smtClean="0"/>
              <a:t>5.	Мне важно здоровье родителей</a:t>
            </a:r>
          </a:p>
          <a:p>
            <a:pPr>
              <a:buNone/>
            </a:pPr>
            <a:r>
              <a:rPr lang="ru-RU" sz="3000" b="1" dirty="0" smtClean="0"/>
              <a:t>6.	Иметь возможность многими командовать</a:t>
            </a:r>
          </a:p>
          <a:p>
            <a:pPr>
              <a:buNone/>
            </a:pPr>
            <a:r>
              <a:rPr lang="ru-RU" sz="3000" b="1" dirty="0" smtClean="0"/>
              <a:t>7.	Иметь много слуг и ими распоряжаться</a:t>
            </a:r>
          </a:p>
          <a:p>
            <a:pPr>
              <a:buNone/>
            </a:pPr>
            <a:r>
              <a:rPr lang="ru-RU" sz="3000" b="1" dirty="0" smtClean="0"/>
              <a:t>8.	Иметь доброе сердце</a:t>
            </a:r>
          </a:p>
          <a:p>
            <a:pPr marL="651510" indent="-514350">
              <a:buAutoNum type="arabicPeriod" startAt="9"/>
            </a:pPr>
            <a:r>
              <a:rPr lang="ru-RU" sz="3000" b="1" dirty="0" smtClean="0"/>
              <a:t>Уметь сочувствовать и помогать другим людям</a:t>
            </a:r>
          </a:p>
          <a:p>
            <a:pPr marL="651510" indent="-514350">
              <a:buNone/>
            </a:pPr>
            <a:r>
              <a:rPr lang="ru-RU" sz="3000" b="1" dirty="0" smtClean="0"/>
              <a:t>10.	Иметь то, чего у других никогда не будет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ОТНОШЕНИЕ К ЖИЗНЕННЫМ ЦЕННОСТЯМ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4800" dirty="0" smtClean="0">
                <a:solidFill>
                  <a:schemeClr val="tx1"/>
                </a:solidFill>
                <a:latin typeface="+mn-lt"/>
              </a:rPr>
            </a:br>
            <a:r>
              <a:rPr lang="ru-RU" sz="4800" dirty="0" smtClean="0">
                <a:solidFill>
                  <a:schemeClr val="tx1"/>
                </a:solidFill>
                <a:latin typeface="+mn-lt"/>
              </a:rPr>
              <a:t>Диагностика этики поведения </a:t>
            </a:r>
            <a:br>
              <a:rPr lang="ru-RU" sz="4800" dirty="0" smtClean="0">
                <a:solidFill>
                  <a:schemeClr val="tx1"/>
                </a:solidFill>
                <a:latin typeface="+mn-lt"/>
              </a:rPr>
            </a:br>
            <a:endParaRPr lang="ru-RU" sz="4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b="1" dirty="0" smtClean="0"/>
              <a:t>	"Я прочитаю вам пять незаконченных предложений. Вы должны подумать и каждое из этих предложений дописать сами. Переписывать первую часть предложений не надо".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u="sng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5400" u="sng" dirty="0" smtClean="0">
                <a:solidFill>
                  <a:schemeClr val="tx1"/>
                </a:solidFill>
                <a:latin typeface="+mn-lt"/>
              </a:rPr>
            </a:br>
            <a:r>
              <a:rPr lang="ru-RU" sz="5400" u="sng" dirty="0" smtClean="0">
                <a:solidFill>
                  <a:schemeClr val="tx1"/>
                </a:solidFill>
                <a:latin typeface="+mn-lt"/>
              </a:rPr>
              <a:t>Текст:</a:t>
            </a:r>
            <a:r>
              <a:rPr lang="ru-RU" sz="5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+mn-lt"/>
              </a:rPr>
            </a:br>
            <a:endParaRPr lang="ru-RU" sz="5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09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/>
              <a:t>1.	Когда я вижу кого-то из ребят в нелепой ситуации, то я...</a:t>
            </a:r>
          </a:p>
          <a:p>
            <a:pPr>
              <a:buNone/>
            </a:pPr>
            <a:r>
              <a:rPr lang="ru-RU" sz="3600" b="1" dirty="0" smtClean="0"/>
              <a:t>2.	Если кто-то надо мной смеется, то я...</a:t>
            </a:r>
          </a:p>
          <a:p>
            <a:pPr>
              <a:buNone/>
            </a:pPr>
            <a:r>
              <a:rPr lang="ru-RU" sz="3600" b="1" dirty="0" smtClean="0"/>
              <a:t>3.	Если я хочу, чтобы меня приняли в игру, то я...</a:t>
            </a:r>
          </a:p>
          <a:p>
            <a:pPr>
              <a:buNone/>
            </a:pPr>
            <a:r>
              <a:rPr lang="ru-RU" sz="3600" b="1" dirty="0" smtClean="0"/>
              <a:t>4.	Когда меня постоянно перебивают, то я...</a:t>
            </a:r>
          </a:p>
          <a:p>
            <a:pPr>
              <a:buNone/>
            </a:pPr>
            <a:r>
              <a:rPr lang="ru-RU" sz="3600" b="1" dirty="0" smtClean="0"/>
              <a:t>5.	Когда мне не хочется общаться с одноклассниками, я...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Отрицательный результат  ответов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Ударить, </a:t>
            </a:r>
          </a:p>
          <a:p>
            <a:r>
              <a:rPr lang="ru-RU" dirty="0" smtClean="0"/>
              <a:t>Бью,</a:t>
            </a:r>
          </a:p>
          <a:p>
            <a:r>
              <a:rPr lang="ru-RU" dirty="0" smtClean="0"/>
              <a:t>Убью,</a:t>
            </a:r>
          </a:p>
          <a:p>
            <a:r>
              <a:rPr lang="ru-RU" dirty="0" smtClean="0"/>
              <a:t>Психую,</a:t>
            </a:r>
          </a:p>
          <a:p>
            <a:r>
              <a:rPr lang="ru-RU" dirty="0" smtClean="0"/>
              <a:t>Даю в лоб, </a:t>
            </a:r>
          </a:p>
          <a:p>
            <a:r>
              <a:rPr lang="ru-RU" dirty="0" smtClean="0"/>
              <a:t>Злюсь,</a:t>
            </a:r>
          </a:p>
          <a:p>
            <a:r>
              <a:rPr lang="ru-RU" dirty="0" smtClean="0"/>
              <a:t>Затыкаю,</a:t>
            </a:r>
          </a:p>
          <a:p>
            <a:r>
              <a:rPr lang="ru-RU" dirty="0" smtClean="0"/>
              <a:t>Тоже смеюсь,</a:t>
            </a:r>
          </a:p>
          <a:p>
            <a:r>
              <a:rPr lang="ru-RU" dirty="0" smtClean="0"/>
              <a:t>Кричу громче…….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900" b="1" dirty="0" smtClean="0">
                <a:solidFill>
                  <a:srgbClr val="FF0000"/>
                </a:solidFill>
              </a:rPr>
              <a:t> 43 % от общего числа опрошенных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ОБЩЕЧЕЛОВЕЧЕСКИЕ ЦЕННОСТИ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Гуманизм</a:t>
            </a:r>
            <a:r>
              <a:rPr lang="ru-RU" sz="2000" b="1" dirty="0" smtClean="0"/>
              <a:t>, </a:t>
            </a:r>
            <a:r>
              <a:rPr lang="ru-RU" sz="2000" dirty="0" smtClean="0"/>
              <a:t>в основе которого заложено уважение и доброжелательность по отношению к другому человеку, доброта как источник чувства, действия и отношения к окружающему миру.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Ответственность</a:t>
            </a:r>
            <a:r>
              <a:rPr lang="ru-RU" sz="2000" b="1" dirty="0" smtClean="0"/>
              <a:t> </a:t>
            </a:r>
            <a:r>
              <a:rPr lang="ru-RU" sz="2000" dirty="0" smtClean="0"/>
              <a:t>как моральная готовность держать ответ за свои мысли и действия, соотносить их с возможными последствиями.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Долг</a:t>
            </a:r>
            <a:r>
              <a:rPr lang="ru-RU" sz="2000" dirty="0" smtClean="0"/>
              <a:t> как осознание и готовность к проявлению своих обязанностей перед государством, обществом, людьми и самим собой.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Совестливость</a:t>
            </a:r>
            <a:r>
              <a:rPr lang="ru-RU" sz="2000" b="1" dirty="0" smtClean="0"/>
              <a:t> </a:t>
            </a:r>
            <a:r>
              <a:rPr lang="ru-RU" sz="2000" dirty="0" smtClean="0"/>
              <a:t>как регулятивная основа всей жизнедеятельности человека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Чувство собственного достоинства </a:t>
            </a:r>
            <a:r>
              <a:rPr lang="ru-RU" sz="2000" dirty="0" smtClean="0"/>
              <a:t>как нравственное самоутверждение на основе позитивно окрашенной установки на самоуважение и уважение к другому человеку. </a:t>
            </a:r>
            <a:endParaRPr lang="ru-RU" sz="2000" b="1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Гражданственность </a:t>
            </a:r>
            <a:r>
              <a:rPr lang="ru-RU" sz="2000" dirty="0" smtClean="0"/>
              <a:t>как чувство Родины, неразрывной связи с отечеством, причастности к его судьбе.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003B76"/>
      </a:dk1>
      <a:lt1>
        <a:srgbClr val="FFFFFF"/>
      </a:lt1>
      <a:dk2>
        <a:srgbClr val="0066CC"/>
      </a:dk2>
      <a:lt2>
        <a:srgbClr val="84C1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174</Words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НРАВСТВЕННОСТЬ И ЭТИКА ПОВЕДЕНИЯ</vt:lpstr>
      <vt:lpstr>Диагностика отношения к жизненным ценностям </vt:lpstr>
      <vt:lpstr> Список желаний: </vt:lpstr>
      <vt:lpstr>ОТНОШЕНИЕ К ЖИЗНЕННЫМ ЦЕННОСТЯМ</vt:lpstr>
      <vt:lpstr> Диагностика этики поведения  </vt:lpstr>
      <vt:lpstr> Текст: </vt:lpstr>
      <vt:lpstr>Отрицательный результат  ответов</vt:lpstr>
      <vt:lpstr>ОБЩЕЧЕЛОВЕЧЕСКИЕ ЦЕННОСТИ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НРАВСТВЕННОСТЬ И ЭТИКА ПОВЕДЕНИЯ</dc:title>
  <cp:lastModifiedBy>Sea</cp:lastModifiedBy>
  <cp:revision>10</cp:revision>
  <dcterms:modified xsi:type="dcterms:W3CDTF">2013-04-02T17:37:00Z</dcterms:modified>
</cp:coreProperties>
</file>