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836712"/>
            <a:ext cx="8748464" cy="4680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Адаптация первоклассников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ctr"/>
            <a:endParaRPr lang="ru-RU" sz="3600" b="1" dirty="0" smtClean="0"/>
          </a:p>
          <a:p>
            <a:pPr algn="ctr"/>
            <a:endParaRPr lang="ru-RU" sz="3600" b="1" dirty="0" smtClean="0"/>
          </a:p>
          <a:p>
            <a:pPr algn="ctr"/>
            <a:r>
              <a:rPr lang="ru-RU" sz="3600" b="1" dirty="0" smtClean="0"/>
              <a:t>Адаптация к школе </a:t>
            </a:r>
            <a:r>
              <a:rPr lang="ru-RU" dirty="0" smtClean="0"/>
              <a:t>- это процесс привыкания к новым школьным условиям, который каждый первоклассник переживает и осознает по-своему. 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3861048"/>
            <a:ext cx="1656184" cy="232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Book Antiqua" pitchFamily="18" charset="0"/>
              </a:rPr>
              <a:t>Для первоклассников особенно важно 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sz="2600" dirty="0" smtClean="0"/>
              <a:t>помочь ребенку вжиться в позицию школьника (поэтому важно показать различие: школьник – не школьник).</a:t>
            </a:r>
          </a:p>
          <a:p>
            <a:r>
              <a:rPr lang="ru-RU" sz="2600" dirty="0" smtClean="0"/>
              <a:t>простроить режим дня школьника.</a:t>
            </a:r>
          </a:p>
          <a:p>
            <a:r>
              <a:rPr lang="ru-RU" sz="2600" dirty="0" smtClean="0"/>
              <a:t>ввести понятие оценки, самооценки и различные ее критерии: правильность, аккуратность, красота, старательность, интерес и выработать вместе с ребенком способы, как все это можно достичь.</a:t>
            </a:r>
          </a:p>
          <a:p>
            <a:r>
              <a:rPr lang="ru-RU" sz="2600" dirty="0" smtClean="0"/>
              <a:t>научить ребенка задавать вопрос (не столько в процедурном плане, сколько в смысле решимости);</a:t>
            </a:r>
          </a:p>
          <a:p>
            <a:r>
              <a:rPr lang="ru-RU" sz="2600" dirty="0" smtClean="0"/>
              <a:t>развивать у детей способность управлять своими эмоциями, то есть развитие произвольности поведения.</a:t>
            </a:r>
          </a:p>
          <a:p>
            <a:r>
              <a:rPr lang="ru-RU" sz="2600" dirty="0" smtClean="0"/>
              <a:t>развивать учебную мотивацию.</a:t>
            </a:r>
          </a:p>
          <a:p>
            <a:r>
              <a:rPr lang="ru-RU" sz="2600" dirty="0" smtClean="0"/>
              <a:t>развивать навыки общения.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latin typeface="Book Antiqua" pitchFamily="18" charset="0"/>
              </a:rPr>
              <a:t>Признаки успешной адаптации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удовлетворенность ребенка процессом обучения. Ему нравится в школе, он не испытывает неуверенности и страхов.</a:t>
            </a:r>
          </a:p>
          <a:p>
            <a:r>
              <a:rPr lang="ru-RU" dirty="0" smtClean="0"/>
              <a:t>насколько легко ребенок справляется с программой.</a:t>
            </a:r>
          </a:p>
          <a:p>
            <a:r>
              <a:rPr lang="ru-RU" dirty="0" smtClean="0"/>
              <a:t>степень самостоятельности ребенка при выполнении им учебных заданий</a:t>
            </a:r>
          </a:p>
          <a:p>
            <a:r>
              <a:rPr lang="ru-RU" dirty="0" smtClean="0"/>
              <a:t>удовлетворенность межличностными отношениями – с одноклассниками и учителем.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 smtClean="0">
                <a:latin typeface="Book Antiqua" pitchFamily="18" charset="0"/>
              </a:rPr>
              <a:t>Признаки  свидетельствующие о том, что адаптация ребенка к школе проходит не очень гладко:</a:t>
            </a:r>
            <a:endParaRPr lang="ru-RU" sz="3200" b="1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ребенок не хочет рассказывать родителям о школьных делах</a:t>
            </a:r>
          </a:p>
          <a:p>
            <a:r>
              <a:rPr lang="ru-RU" dirty="0" smtClean="0"/>
              <a:t>ребенок стал нервным, раздражительным, бурно проявляет свои негативные эмоции, хотя ранее это было ему не свойственно</a:t>
            </a:r>
          </a:p>
          <a:p>
            <a:r>
              <a:rPr lang="ru-RU" dirty="0" smtClean="0"/>
              <a:t>ребенок старается избежать школы, хитрит, чтобы не идти в школу</a:t>
            </a:r>
          </a:p>
          <a:p>
            <a:r>
              <a:rPr lang="ru-RU" dirty="0" smtClean="0"/>
              <a:t>в школе ребенок либо активно нарушает дисциплину в классе, ссорится с одноклассниками, т.е. активно «протестует» </a:t>
            </a:r>
          </a:p>
          <a:p>
            <a:r>
              <a:rPr lang="ru-RU" dirty="0" smtClean="0"/>
              <a:t>в школе ребенок пассивен, не играет с одноклассниками, не внимателен, находится в подавленном настроении – это «пассивный протест» </a:t>
            </a:r>
          </a:p>
          <a:p>
            <a:r>
              <a:rPr lang="ru-RU" dirty="0" smtClean="0"/>
              <a:t>в школе ребенок тревожен, часто плачет, боится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3600" b="1" dirty="0" smtClean="0">
                <a:latin typeface="Book Antiqua" pitchFamily="18" charset="0"/>
              </a:rPr>
              <a:t>Памятка родителям первоклассников</a:t>
            </a:r>
            <a:endParaRPr lang="ru-RU" sz="3600" b="1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400" b="1" dirty="0" smtClean="0"/>
              <a:t> </a:t>
            </a:r>
            <a:r>
              <a:rPr lang="ru-RU" sz="2400" dirty="0" smtClean="0"/>
              <a:t>Будите своего ребенка спокойно. </a:t>
            </a:r>
            <a:endParaRPr lang="ru-RU" sz="2400" dirty="0" smtClean="0"/>
          </a:p>
          <a:p>
            <a:r>
              <a:rPr lang="ru-RU" sz="2400" dirty="0" smtClean="0"/>
              <a:t> </a:t>
            </a:r>
            <a:r>
              <a:rPr lang="ru-RU" sz="2400" dirty="0" smtClean="0"/>
              <a:t>Не торопите. </a:t>
            </a:r>
            <a:endParaRPr lang="ru-RU" sz="2400" dirty="0" smtClean="0"/>
          </a:p>
          <a:p>
            <a:r>
              <a:rPr lang="ru-RU" sz="2400" dirty="0" smtClean="0"/>
              <a:t> </a:t>
            </a:r>
            <a:r>
              <a:rPr lang="ru-RU" sz="2400" dirty="0" smtClean="0"/>
              <a:t>Не </a:t>
            </a:r>
            <a:r>
              <a:rPr lang="ru-RU" sz="2400" dirty="0" smtClean="0"/>
              <a:t>отправляйте ребенка в школу без </a:t>
            </a:r>
            <a:r>
              <a:rPr lang="ru-RU" sz="2400" dirty="0" smtClean="0"/>
              <a:t>завтрака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Ни в коем случае не прощайтесь, предупреждая: «смотри не балуйся», «веди себя хорошо», «чтобы сегодня не было плохих отметок»и </a:t>
            </a:r>
            <a:r>
              <a:rPr lang="ru-RU" sz="2400" dirty="0" err="1" smtClean="0"/>
              <a:t>т.д</a:t>
            </a:r>
            <a:endParaRPr lang="ru-RU" sz="2400" b="1" dirty="0" smtClean="0"/>
          </a:p>
          <a:p>
            <a:r>
              <a:rPr lang="ru-RU" sz="2400" dirty="0" smtClean="0"/>
              <a:t> </a:t>
            </a:r>
            <a:r>
              <a:rPr lang="ru-RU" sz="2400" dirty="0" smtClean="0"/>
              <a:t>Забудьте фразу «Что ты сегодня получил?» </a:t>
            </a:r>
            <a:endParaRPr lang="ru-RU" sz="2400" dirty="0" smtClean="0"/>
          </a:p>
          <a:p>
            <a:r>
              <a:rPr lang="ru-RU" sz="2400" dirty="0" smtClean="0"/>
              <a:t> </a:t>
            </a:r>
            <a:r>
              <a:rPr lang="ru-RU" sz="2400" dirty="0" smtClean="0"/>
              <a:t>Если видите, что ребенок огорчен, но молчит, не </a:t>
            </a:r>
            <a:r>
              <a:rPr lang="ru-RU" sz="2400" dirty="0" smtClean="0"/>
              <a:t>допытывайтесь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Выслушав замечания учителя, не торопитесь устраивать </a:t>
            </a:r>
            <a:r>
              <a:rPr lang="ru-RU" sz="2400" dirty="0" smtClean="0"/>
              <a:t>взбучку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После школы не торопитесь садиться за </a:t>
            </a:r>
            <a:r>
              <a:rPr lang="ru-RU" sz="2400" dirty="0" smtClean="0"/>
              <a:t>уроки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sz="2400" b="1" dirty="0" smtClean="0"/>
              <a:t> </a:t>
            </a:r>
            <a:r>
              <a:rPr lang="ru-RU" sz="2400" dirty="0" smtClean="0"/>
              <a:t>Не заставляйте делать все уроки в один присест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Во время приготовления уроков не сидите «над душой».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В общении с ребенком старайтесь избегать условий: «если ты </a:t>
            </a:r>
            <a:r>
              <a:rPr lang="ru-RU" sz="2400" dirty="0" err="1" smtClean="0"/>
              <a:t>сделаешь,то</a:t>
            </a:r>
            <a:r>
              <a:rPr lang="ru-RU" sz="2400" dirty="0" smtClean="0"/>
              <a:t>..»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Найдите в течение дня хоты бы полчаса, когда вы будете принадлежать только ребенку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Выработайте единую тактику общения всех взрослых в семье с ребенком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Помните, что в течение учебного года есть критические периоды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Будьте внимательны к жалобам ребенка на головную боль, усталость, плохое состояние. 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Учтите, что даже «совсем большие» дети (мы часто говорим «ты уже большой» 7-8 летнему ребенку) очень любят сказку перед </a:t>
            </a:r>
            <a:r>
              <a:rPr lang="ru-RU" sz="2400" dirty="0" smtClean="0"/>
              <a:t>сном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Если вас что-то беспокоит в поведении ребенка, его учебных делах, не стесняйтесь обращаться за советом и консультацией к учителю или школьному психологу.</a:t>
            </a:r>
          </a:p>
          <a:p>
            <a:endParaRPr lang="ru-RU" sz="2400" b="1" dirty="0" smtClean="0"/>
          </a:p>
          <a:p>
            <a:endParaRPr lang="ru-RU" sz="2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707757"/>
            <a:ext cx="5184576" cy="51502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-119987"/>
            <a:ext cx="914399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Быть родителем - особое искусство.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Родители лучше всех знают своего ребенка, а значит,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первыми смогут прийти на помощь, если у него возникнут проблемы в учебе.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527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Для первоклассников особенно важно </vt:lpstr>
      <vt:lpstr>Признаки успешной адаптации</vt:lpstr>
      <vt:lpstr>Признаки  свидетельствующие о том, что адаптация ребенка к школе проходит не очень гладко:</vt:lpstr>
      <vt:lpstr>Памятка родителям первоклассников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Буханец И.Г.</dc:creator>
  <cp:lastModifiedBy>Методист</cp:lastModifiedBy>
  <cp:revision>19</cp:revision>
  <dcterms:modified xsi:type="dcterms:W3CDTF">2013-04-10T04:36:26Z</dcterms:modified>
</cp:coreProperties>
</file>