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82" r:id="rId4"/>
    <p:sldId id="257" r:id="rId5"/>
    <p:sldId id="261" r:id="rId6"/>
    <p:sldId id="262" r:id="rId7"/>
    <p:sldId id="263" r:id="rId8"/>
    <p:sldId id="264" r:id="rId9"/>
    <p:sldId id="258" r:id="rId10"/>
    <p:sldId id="266" r:id="rId11"/>
    <p:sldId id="269" r:id="rId12"/>
    <p:sldId id="268" r:id="rId13"/>
    <p:sldId id="267" r:id="rId14"/>
    <p:sldId id="260" r:id="rId15"/>
    <p:sldId id="270" r:id="rId16"/>
    <p:sldId id="271" r:id="rId17"/>
    <p:sldId id="272" r:id="rId18"/>
    <p:sldId id="274" r:id="rId19"/>
    <p:sldId id="275" r:id="rId20"/>
    <p:sldId id="277" r:id="rId21"/>
    <p:sldId id="279" r:id="rId22"/>
    <p:sldId id="280" r:id="rId23"/>
    <p:sldId id="278" r:id="rId24"/>
    <p:sldId id="285" r:id="rId25"/>
    <p:sldId id="276" r:id="rId26"/>
    <p:sldId id="281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4450" y="574964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Тема: </a:t>
            </a:r>
            <a:br>
              <a:rPr lang="ru-RU" b="1" dirty="0"/>
            </a:br>
            <a:r>
              <a:rPr lang="ru-RU" b="1" dirty="0"/>
              <a:t>«Сложение и вычитание величин»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6509" y="4470401"/>
            <a:ext cx="4568103" cy="143326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начальных классов 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СОШ №1 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Кузина Галина Геннадьевна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9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7" y="624110"/>
            <a:ext cx="10174576" cy="548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872006"/>
              </p:ext>
            </p:extLst>
          </p:nvPr>
        </p:nvGraphicFramePr>
        <p:xfrm>
          <a:off x="331788" y="1560512"/>
          <a:ext cx="11172825" cy="3427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4565"/>
                <a:gridCol w="2234565"/>
                <a:gridCol w="2234565"/>
                <a:gridCol w="2234565"/>
                <a:gridCol w="2234565"/>
              </a:tblGrid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a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57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825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650</a:t>
                      </a:r>
                      <a:endParaRPr lang="ru-RU" sz="4800" dirty="0"/>
                    </a:p>
                  </a:txBody>
                  <a:tcPr/>
                </a:tc>
              </a:tr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/>
                        <a:t>b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175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/>
                        <a:t>a</a:t>
                      </a:r>
                      <a:r>
                        <a:rPr lang="ru-RU" sz="5400" b="1" dirty="0" smtClean="0"/>
                        <a:t> </a:t>
                      </a:r>
                      <a:r>
                        <a:rPr lang="en-US" sz="5400" b="1" dirty="0" smtClean="0"/>
                        <a:t>+</a:t>
                      </a:r>
                      <a:r>
                        <a:rPr lang="ru-RU" sz="5400" b="1" dirty="0" smtClean="0"/>
                        <a:t> </a:t>
                      </a:r>
                      <a:r>
                        <a:rPr lang="en-US" sz="5400" b="1" dirty="0" smtClean="0"/>
                        <a:t>b</a:t>
                      </a:r>
                      <a:r>
                        <a:rPr lang="ru-RU" sz="5400" b="1" dirty="0" smtClean="0"/>
                        <a:t> 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329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49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7" y="624110"/>
            <a:ext cx="10174576" cy="548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684586"/>
              </p:ext>
            </p:extLst>
          </p:nvPr>
        </p:nvGraphicFramePr>
        <p:xfrm>
          <a:off x="331788" y="1560512"/>
          <a:ext cx="11172825" cy="3427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4565"/>
                <a:gridCol w="2234565"/>
                <a:gridCol w="2234565"/>
                <a:gridCol w="2234565"/>
                <a:gridCol w="2234565"/>
              </a:tblGrid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a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57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825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650</a:t>
                      </a:r>
                      <a:endParaRPr lang="ru-RU" sz="4800" dirty="0"/>
                    </a:p>
                  </a:txBody>
                  <a:tcPr/>
                </a:tc>
              </a:tr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/>
                        <a:t>b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175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/>
                        <a:t>a</a:t>
                      </a:r>
                      <a:r>
                        <a:rPr lang="ru-RU" sz="5400" b="1" dirty="0" smtClean="0"/>
                        <a:t> </a:t>
                      </a:r>
                      <a:r>
                        <a:rPr lang="en-US" sz="5400" b="1" dirty="0" smtClean="0"/>
                        <a:t>+</a:t>
                      </a:r>
                      <a:r>
                        <a:rPr lang="ru-RU" sz="5400" b="1" dirty="0" smtClean="0"/>
                        <a:t> </a:t>
                      </a:r>
                      <a:r>
                        <a:rPr lang="en-US" sz="5400" b="1" dirty="0" smtClean="0"/>
                        <a:t>b</a:t>
                      </a:r>
                      <a:r>
                        <a:rPr lang="ru-RU" sz="5400" b="1" dirty="0" smtClean="0"/>
                        <a:t> 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C00000"/>
                          </a:solidFill>
                        </a:rPr>
                        <a:t>1000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329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5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7" y="624110"/>
            <a:ext cx="10174576" cy="548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324051"/>
              </p:ext>
            </p:extLst>
          </p:nvPr>
        </p:nvGraphicFramePr>
        <p:xfrm>
          <a:off x="331788" y="1560512"/>
          <a:ext cx="11172825" cy="3427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4565"/>
                <a:gridCol w="2234565"/>
                <a:gridCol w="2234565"/>
                <a:gridCol w="2234565"/>
                <a:gridCol w="2234565"/>
              </a:tblGrid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a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57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825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650</a:t>
                      </a:r>
                      <a:endParaRPr lang="ru-RU" sz="4800" dirty="0"/>
                    </a:p>
                  </a:txBody>
                  <a:tcPr/>
                </a:tc>
              </a:tr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/>
                        <a:t>b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175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C00000"/>
                          </a:solidFill>
                        </a:rPr>
                        <a:t>329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/>
                        <a:t>a</a:t>
                      </a:r>
                      <a:r>
                        <a:rPr lang="ru-RU" sz="5400" b="1" dirty="0" smtClean="0"/>
                        <a:t> </a:t>
                      </a:r>
                      <a:r>
                        <a:rPr lang="en-US" sz="5400" b="1" dirty="0" smtClean="0"/>
                        <a:t>+</a:t>
                      </a:r>
                      <a:r>
                        <a:rPr lang="ru-RU" sz="5400" b="1" dirty="0" smtClean="0"/>
                        <a:t> </a:t>
                      </a:r>
                      <a:r>
                        <a:rPr lang="en-US" sz="5400" b="1" dirty="0" smtClean="0"/>
                        <a:t>b</a:t>
                      </a:r>
                      <a:r>
                        <a:rPr lang="ru-RU" sz="5400" b="1" dirty="0" smtClean="0"/>
                        <a:t> 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C00000"/>
                          </a:solidFill>
                        </a:rPr>
                        <a:t>1000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329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07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7" y="624110"/>
            <a:ext cx="10174576" cy="548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263312"/>
              </p:ext>
            </p:extLst>
          </p:nvPr>
        </p:nvGraphicFramePr>
        <p:xfrm>
          <a:off x="331788" y="1560512"/>
          <a:ext cx="11172825" cy="3427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4565"/>
                <a:gridCol w="2234565"/>
                <a:gridCol w="2234565"/>
                <a:gridCol w="2234565"/>
                <a:gridCol w="2234565"/>
              </a:tblGrid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a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57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825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650</a:t>
                      </a:r>
                      <a:endParaRPr lang="ru-RU" sz="4800" dirty="0"/>
                    </a:p>
                  </a:txBody>
                  <a:tcPr/>
                </a:tc>
              </a:tr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/>
                        <a:t>b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175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C00000"/>
                          </a:solidFill>
                        </a:rPr>
                        <a:t>329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/>
                        <a:t>a</a:t>
                      </a:r>
                      <a:r>
                        <a:rPr lang="ru-RU" sz="5400" b="1" dirty="0" smtClean="0"/>
                        <a:t> </a:t>
                      </a:r>
                      <a:r>
                        <a:rPr lang="en-US" sz="5400" b="1" dirty="0" smtClean="0"/>
                        <a:t>+</a:t>
                      </a:r>
                      <a:r>
                        <a:rPr lang="ru-RU" sz="5400" b="1" dirty="0" smtClean="0"/>
                        <a:t> </a:t>
                      </a:r>
                      <a:r>
                        <a:rPr lang="en-US" sz="5400" b="1" dirty="0" smtClean="0"/>
                        <a:t>b</a:t>
                      </a:r>
                      <a:r>
                        <a:rPr lang="ru-RU" sz="5400" b="1" dirty="0" smtClean="0"/>
                        <a:t> 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C00000"/>
                          </a:solidFill>
                        </a:rPr>
                        <a:t>1000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329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C00000"/>
                          </a:solidFill>
                        </a:rPr>
                        <a:t>700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63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918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Математический диктант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6764" y="1339273"/>
            <a:ext cx="10497848" cy="4571949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1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Сколько метров в 1 км?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90 ц – это … тонн?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Сколько минут в одном часе?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Чему равна площадь квадрата со стороной 40м?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Что больше 15 аров или 15 гектаров?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6. Сколько лет в 3 веках?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7.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 больше 2 часа или 80 минут?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8. Сколько было дней в феврале?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308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635547"/>
              </p:ext>
            </p:extLst>
          </p:nvPr>
        </p:nvGraphicFramePr>
        <p:xfrm>
          <a:off x="967565" y="1052622"/>
          <a:ext cx="10537048" cy="1998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131"/>
                <a:gridCol w="1317131"/>
                <a:gridCol w="1317131"/>
                <a:gridCol w="1317131"/>
                <a:gridCol w="1317131"/>
                <a:gridCol w="1317131"/>
                <a:gridCol w="1317131"/>
                <a:gridCol w="1317131"/>
              </a:tblGrid>
              <a:tr h="99946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1000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9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60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1600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15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300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29</a:t>
                      </a:r>
                      <a:endParaRPr lang="ru-RU" sz="3600" dirty="0"/>
                    </a:p>
                  </a:txBody>
                  <a:tcPr/>
                </a:tc>
              </a:tr>
              <a:tr h="999461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н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е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ч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ы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в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л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729843"/>
              </p:ext>
            </p:extLst>
          </p:nvPr>
        </p:nvGraphicFramePr>
        <p:xfrm>
          <a:off x="967564" y="1052622"/>
          <a:ext cx="10537048" cy="1998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131"/>
                <a:gridCol w="1317131"/>
                <a:gridCol w="1317131"/>
                <a:gridCol w="1317131"/>
                <a:gridCol w="1317131"/>
                <a:gridCol w="1317131"/>
                <a:gridCol w="1317131"/>
                <a:gridCol w="1317131"/>
              </a:tblGrid>
              <a:tr h="99946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1000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9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60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1600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15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300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29</a:t>
                      </a:r>
                      <a:endParaRPr lang="ru-RU" sz="3600" dirty="0"/>
                    </a:p>
                  </a:txBody>
                  <a:tcPr/>
                </a:tc>
              </a:tr>
              <a:tr h="999461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н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е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ч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ы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л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в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085893"/>
              </p:ext>
            </p:extLst>
          </p:nvPr>
        </p:nvGraphicFramePr>
        <p:xfrm>
          <a:off x="967564" y="3494686"/>
          <a:ext cx="1053704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131"/>
                <a:gridCol w="1317131"/>
                <a:gridCol w="1317131"/>
                <a:gridCol w="1317131"/>
                <a:gridCol w="1317131"/>
                <a:gridCol w="1317131"/>
                <a:gridCol w="1317131"/>
                <a:gridCol w="131713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9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15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29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60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300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1000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1600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925218"/>
              </p:ext>
            </p:extLst>
          </p:nvPr>
        </p:nvGraphicFramePr>
        <p:xfrm>
          <a:off x="967564" y="4175051"/>
          <a:ext cx="10537048" cy="999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131"/>
                <a:gridCol w="1317131"/>
                <a:gridCol w="1317131"/>
                <a:gridCol w="1317131"/>
                <a:gridCol w="1317131"/>
                <a:gridCol w="1317131"/>
                <a:gridCol w="1317131"/>
                <a:gridCol w="1317131"/>
              </a:tblGrid>
              <a:tr h="999461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в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е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л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ч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н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ы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00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83695"/>
          </a:xfrm>
        </p:spPr>
        <p:txBody>
          <a:bodyPr/>
          <a:lstStyle/>
          <a:p>
            <a:r>
              <a:rPr lang="ru-RU" dirty="0" smtClean="0"/>
              <a:t>Найдите лишнюю запись?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км 300 м = … м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 ч 30 мин = … мин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 ц * 80 кг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дм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8 см * 380 см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6200 - 2300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1ч 30 мин + 25 мин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124 м 75 см + 39 м 85 см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 ц 85 кг – 3 ц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т 004 кг – 2 т 023 кг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34587" y="4338082"/>
            <a:ext cx="2115878" cy="63795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12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836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км 300 м = 1300 м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 ч 30 мин = 330 мин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 ц &gt; 80 кг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дм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8 см &lt; 380 см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1ч 30 мин + 25 мин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6 ц 85 кг – 3 ц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124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м 75 см + 39 м 85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см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3 т 004 кг – 2 т 023 кг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Сложение и вычитание величин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1ч 30 мин + 25 мин</a:t>
            </a:r>
          </a:p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6 ц 85 кг – 3 ц</a:t>
            </a:r>
          </a:p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124 м 75 см + 39 м 85 см</a:t>
            </a:r>
          </a:p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3 т 004 кг – 2 т 023 кг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4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CCI000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07" y="624110"/>
            <a:ext cx="10090297" cy="615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0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82233"/>
            <a:ext cx="8915400" cy="4528989"/>
          </a:xfrm>
        </p:spPr>
        <p:txBody>
          <a:bodyPr/>
          <a:lstStyle/>
          <a:p>
            <a:endParaRPr lang="ru-RU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1ч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30 мин + 25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мин</a:t>
            </a:r>
          </a:p>
          <a:p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6 ц 85 кг – 3 ц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уга 3"/>
          <p:cNvSpPr/>
          <p:nvPr/>
        </p:nvSpPr>
        <p:spPr>
          <a:xfrm rot="18905892">
            <a:off x="4188297" y="1793580"/>
            <a:ext cx="3170364" cy="2994394"/>
          </a:xfrm>
          <a:prstGeom prst="arc">
            <a:avLst>
              <a:gd name="adj1" fmla="val 16200000"/>
              <a:gd name="adj2" fmla="val 2948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5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82233"/>
            <a:ext cx="8915400" cy="4528989"/>
          </a:xfrm>
        </p:spPr>
        <p:txBody>
          <a:bodyPr/>
          <a:lstStyle/>
          <a:p>
            <a:endParaRPr lang="ru-RU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1ч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30 мин + 25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мин =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1ч 55 мин </a:t>
            </a:r>
          </a:p>
          <a:p>
            <a:endParaRPr lang="ru-RU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6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ц 85 кг – 3 ц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уга 3"/>
          <p:cNvSpPr/>
          <p:nvPr/>
        </p:nvSpPr>
        <p:spPr>
          <a:xfrm rot="18905892">
            <a:off x="4188297" y="1793580"/>
            <a:ext cx="3170364" cy="2994394"/>
          </a:xfrm>
          <a:prstGeom prst="arc">
            <a:avLst>
              <a:gd name="adj1" fmla="val 16200000"/>
              <a:gd name="adj2" fmla="val 2948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18892028">
            <a:off x="2925973" y="3122720"/>
            <a:ext cx="3600397" cy="363220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9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82233"/>
            <a:ext cx="8915400" cy="4528989"/>
          </a:xfrm>
        </p:spPr>
        <p:txBody>
          <a:bodyPr/>
          <a:lstStyle/>
          <a:p>
            <a:endParaRPr lang="ru-RU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1ч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30 мин + 25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мин =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1ч 55 мин </a:t>
            </a:r>
          </a:p>
          <a:p>
            <a:endParaRPr lang="ru-RU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6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ц 85 кг – 3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ц = 3 ц 85 кг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уга 3"/>
          <p:cNvSpPr/>
          <p:nvPr/>
        </p:nvSpPr>
        <p:spPr>
          <a:xfrm rot="18905892">
            <a:off x="4188297" y="1793580"/>
            <a:ext cx="3170364" cy="2994394"/>
          </a:xfrm>
          <a:prstGeom prst="arc">
            <a:avLst>
              <a:gd name="adj1" fmla="val 16200000"/>
              <a:gd name="adj2" fmla="val 2948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18892028">
            <a:off x="2925973" y="3122720"/>
            <a:ext cx="3600397" cy="363220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1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124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м 75 см + 39 м 85 см</a:t>
            </a:r>
          </a:p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3 т 004 кг – 2 т 023 кг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6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Алгоритм письменных вычислений значений величин.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Заменю крупные единицы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мелкими</a:t>
            </a:r>
          </a:p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Выполню действия как с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числами</a:t>
            </a:r>
          </a:p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Заменю мелкие единицы крупными</a:t>
            </a:r>
          </a:p>
        </p:txBody>
      </p:sp>
    </p:spTree>
    <p:extLst>
      <p:ext uri="{BB962C8B-B14F-4D97-AF65-F5344CB8AC3E}">
        <p14:creationId xmlns:p14="http://schemas.microsoft.com/office/powerpoint/2010/main" val="8959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Задача. </a:t>
            </a:r>
            <a:r>
              <a:rPr lang="ru-RU" sz="2400" dirty="0" smtClean="0"/>
              <a:t>с. 67, № 335</a:t>
            </a:r>
            <a:endParaRPr lang="ru-RU" sz="2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987749" y="3158635"/>
            <a:ext cx="71025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87749" y="2876106"/>
            <a:ext cx="0" cy="542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789427" y="2813842"/>
            <a:ext cx="10633" cy="542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772399" y="2813843"/>
            <a:ext cx="0" cy="542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090298" y="2876106"/>
            <a:ext cx="0" cy="542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бъект 20"/>
          <p:cNvSpPr>
            <a:spLocks noGrp="1"/>
          </p:cNvSpPr>
          <p:nvPr>
            <p:ph idx="1"/>
          </p:nvPr>
        </p:nvSpPr>
        <p:spPr>
          <a:xfrm>
            <a:off x="2081323" y="1264555"/>
            <a:ext cx="8915400" cy="455025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210 мин.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1ч 38 мин.                          1ч 27 мин.                  ?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ин.             </a:t>
            </a:r>
          </a:p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ч 38 мин. = 98 мин.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1 ч 27 мин. = 87 мин.</a:t>
            </a:r>
          </a:p>
          <a:p>
            <a:pPr>
              <a:buAutoNum type="arabicParenR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98 + 87 = 185 (мин.) – длятся два мультфильма;</a:t>
            </a:r>
          </a:p>
          <a:p>
            <a:pPr>
              <a:buAutoNum type="arabicParenR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210 – 185 = 25 (мин.)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Ответ: 25 минут останется на диске.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Правая фигурная скобка 22"/>
          <p:cNvSpPr/>
          <p:nvPr/>
        </p:nvSpPr>
        <p:spPr>
          <a:xfrm rot="16200000">
            <a:off x="6117970" y="-1364050"/>
            <a:ext cx="842107" cy="71025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05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" r="47414"/>
          <a:stretch>
            <a:fillRect/>
          </a:stretch>
        </p:blipFill>
        <p:spPr bwMode="auto">
          <a:xfrm rot="254974">
            <a:off x="7053874" y="1929827"/>
            <a:ext cx="4983909" cy="4347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88900" cmpd="thickThin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лако 4"/>
          <p:cNvSpPr/>
          <p:nvPr/>
        </p:nvSpPr>
        <p:spPr>
          <a:xfrm>
            <a:off x="425302" y="893136"/>
            <a:ext cx="7135068" cy="511426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Мы сегодня на уроке работали по теме «Сложение и вычитание величин», учились сравнивали величины, выполняли действия с ними, решали задачи.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917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Правильно ли выполнено?!</a:t>
            </a:r>
            <a:br>
              <a:rPr lang="ru-RU" dirty="0" smtClean="0"/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6м 3дм+ 2м 4дм 5см = 8м 7дм 5см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11лет 10мес – 7м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 11лет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3мес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3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" r="47414"/>
          <a:stretch>
            <a:fillRect/>
          </a:stretch>
        </p:blipFill>
        <p:spPr bwMode="auto">
          <a:xfrm rot="254974">
            <a:off x="7194898" y="2397659"/>
            <a:ext cx="4795351" cy="412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88900" cmpd="thickThin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6496492" y="1538511"/>
            <a:ext cx="2966485" cy="7761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74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91707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9600" b="1" dirty="0" smtClean="0">
                <a:solidFill>
                  <a:srgbClr val="FF0000"/>
                </a:solidFill>
              </a:rPr>
              <a:t>Молодцы! 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" r="47414"/>
          <a:stretch>
            <a:fillRect/>
          </a:stretch>
        </p:blipFill>
        <p:spPr bwMode="auto">
          <a:xfrm rot="254974">
            <a:off x="7194898" y="2397659"/>
            <a:ext cx="4795351" cy="412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88900" cmpd="thickThin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93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22206" y="1598613"/>
            <a:ext cx="4614530" cy="42624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Математику, друзья,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любить никак нельзя.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Очень строгая наука,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Очень точная наука,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Интересная наука –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математика!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3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" r="47414"/>
          <a:stretch>
            <a:fillRect/>
          </a:stretch>
        </p:blipFill>
        <p:spPr bwMode="auto">
          <a:xfrm rot="254974">
            <a:off x="7305271" y="1745562"/>
            <a:ext cx="4344480" cy="4028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88900" cmpd="thickThin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1265274" y="914400"/>
            <a:ext cx="5896698" cy="4518837"/>
          </a:xfrm>
          <a:prstGeom prst="cloud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5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7" y="624110"/>
            <a:ext cx="10174576" cy="548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Заполнить таблицу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975170"/>
              </p:ext>
            </p:extLst>
          </p:nvPr>
        </p:nvGraphicFramePr>
        <p:xfrm>
          <a:off x="331788" y="1560512"/>
          <a:ext cx="11172825" cy="3427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4565"/>
                <a:gridCol w="2234565"/>
                <a:gridCol w="2234565"/>
                <a:gridCol w="2234565"/>
                <a:gridCol w="2234565"/>
              </a:tblGrid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с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773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94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328</a:t>
                      </a:r>
                      <a:endParaRPr lang="ru-RU" sz="4800" dirty="0"/>
                    </a:p>
                  </a:txBody>
                  <a:tcPr/>
                </a:tc>
              </a:tr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а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73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19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620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с - </a:t>
                      </a:r>
                      <a:r>
                        <a:rPr lang="en-US" sz="5400" b="1" dirty="0" smtClean="0"/>
                        <a:t>d</a:t>
                      </a:r>
                      <a:r>
                        <a:rPr lang="ru-RU" sz="5400" b="1" dirty="0" smtClean="0"/>
                        <a:t> 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0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320</a:t>
                      </a:r>
                      <a:endParaRPr lang="ru-RU" sz="4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02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7" y="624110"/>
            <a:ext cx="10174576" cy="548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Заполнить таблицу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603323"/>
              </p:ext>
            </p:extLst>
          </p:nvPr>
        </p:nvGraphicFramePr>
        <p:xfrm>
          <a:off x="331788" y="1560512"/>
          <a:ext cx="11172825" cy="3427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4565"/>
                <a:gridCol w="2234565"/>
                <a:gridCol w="2234565"/>
                <a:gridCol w="2234565"/>
                <a:gridCol w="2234565"/>
              </a:tblGrid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с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773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94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328</a:t>
                      </a:r>
                      <a:endParaRPr lang="ru-RU" sz="4800" dirty="0"/>
                    </a:p>
                  </a:txBody>
                  <a:tcPr/>
                </a:tc>
              </a:tr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а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73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19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620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с - </a:t>
                      </a:r>
                      <a:r>
                        <a:rPr lang="en-US" sz="5400" b="1" dirty="0" smtClean="0"/>
                        <a:t>d</a:t>
                      </a:r>
                      <a:r>
                        <a:rPr lang="ru-RU" sz="5400" b="1" dirty="0" smtClean="0"/>
                        <a:t> 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700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0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320</a:t>
                      </a:r>
                      <a:endParaRPr lang="ru-RU" sz="4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908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7" y="624110"/>
            <a:ext cx="10174576" cy="548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Заполнить таблицу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491377"/>
              </p:ext>
            </p:extLst>
          </p:nvPr>
        </p:nvGraphicFramePr>
        <p:xfrm>
          <a:off x="331788" y="1560512"/>
          <a:ext cx="11172825" cy="3427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4565"/>
                <a:gridCol w="2234565"/>
                <a:gridCol w="2234565"/>
                <a:gridCol w="2234565"/>
                <a:gridCol w="2234565"/>
              </a:tblGrid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с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773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94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328</a:t>
                      </a:r>
                      <a:endParaRPr lang="ru-RU" sz="4800" dirty="0"/>
                    </a:p>
                  </a:txBody>
                  <a:tcPr/>
                </a:tc>
              </a:tr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а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73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19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620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с - </a:t>
                      </a:r>
                      <a:r>
                        <a:rPr lang="en-US" sz="5400" b="1" dirty="0" smtClean="0"/>
                        <a:t>d</a:t>
                      </a:r>
                      <a:r>
                        <a:rPr lang="ru-RU" sz="5400" b="1" dirty="0" smtClean="0"/>
                        <a:t> 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700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75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0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320</a:t>
                      </a:r>
                      <a:endParaRPr lang="ru-RU" sz="4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679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7" y="624110"/>
            <a:ext cx="10174576" cy="548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Заполнить таблицу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663698"/>
              </p:ext>
            </p:extLst>
          </p:nvPr>
        </p:nvGraphicFramePr>
        <p:xfrm>
          <a:off x="331788" y="1560512"/>
          <a:ext cx="11172825" cy="3427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4565"/>
                <a:gridCol w="2234565"/>
                <a:gridCol w="2234565"/>
                <a:gridCol w="2234565"/>
                <a:gridCol w="2234565"/>
              </a:tblGrid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с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773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94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C00000"/>
                          </a:solidFill>
                        </a:rPr>
                        <a:t>620</a:t>
                      </a:r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328</a:t>
                      </a:r>
                      <a:endParaRPr lang="ru-RU" sz="4800" dirty="0"/>
                    </a:p>
                  </a:txBody>
                  <a:tcPr/>
                </a:tc>
              </a:tr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а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73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19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620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с - </a:t>
                      </a:r>
                      <a:r>
                        <a:rPr lang="en-US" sz="5400" b="1" dirty="0" smtClean="0"/>
                        <a:t>d</a:t>
                      </a:r>
                      <a:r>
                        <a:rPr lang="ru-RU" sz="5400" b="1" dirty="0" smtClean="0"/>
                        <a:t> 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700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75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0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320</a:t>
                      </a:r>
                      <a:endParaRPr lang="ru-RU" sz="4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488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7" y="624110"/>
            <a:ext cx="10174576" cy="548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Заполнить таблицу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455754"/>
              </p:ext>
            </p:extLst>
          </p:nvPr>
        </p:nvGraphicFramePr>
        <p:xfrm>
          <a:off x="331788" y="1560512"/>
          <a:ext cx="11172825" cy="3427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4565"/>
                <a:gridCol w="2234565"/>
                <a:gridCol w="2234565"/>
                <a:gridCol w="2234565"/>
                <a:gridCol w="2234565"/>
              </a:tblGrid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с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773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94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C00000"/>
                          </a:solidFill>
                        </a:rPr>
                        <a:t>620</a:t>
                      </a:r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328</a:t>
                      </a:r>
                      <a:endParaRPr lang="ru-RU" sz="4800" dirty="0"/>
                    </a:p>
                  </a:txBody>
                  <a:tcPr/>
                </a:tc>
              </a:tr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а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73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19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620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с - </a:t>
                      </a:r>
                      <a:r>
                        <a:rPr lang="en-US" sz="5400" b="1" dirty="0" smtClean="0"/>
                        <a:t>d</a:t>
                      </a:r>
                      <a:r>
                        <a:rPr lang="ru-RU" sz="5400" b="1" dirty="0" smtClean="0"/>
                        <a:t> 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700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75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0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320</a:t>
                      </a:r>
                      <a:endParaRPr lang="ru-RU" sz="4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34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7" y="624110"/>
            <a:ext cx="10174576" cy="548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448885"/>
              </p:ext>
            </p:extLst>
          </p:nvPr>
        </p:nvGraphicFramePr>
        <p:xfrm>
          <a:off x="331788" y="1560512"/>
          <a:ext cx="11172825" cy="3427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4565"/>
                <a:gridCol w="2234565"/>
                <a:gridCol w="2234565"/>
                <a:gridCol w="2234565"/>
                <a:gridCol w="2234565"/>
              </a:tblGrid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a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57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825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650</a:t>
                      </a:r>
                      <a:endParaRPr lang="ru-RU" sz="4800" dirty="0"/>
                    </a:p>
                  </a:txBody>
                  <a:tcPr/>
                </a:tc>
              </a:tr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/>
                        <a:t>b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175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42375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/>
                        <a:t>a</a:t>
                      </a:r>
                      <a:r>
                        <a:rPr lang="ru-RU" sz="5400" b="1" dirty="0" smtClean="0"/>
                        <a:t> </a:t>
                      </a:r>
                      <a:r>
                        <a:rPr lang="en-US" sz="5400" b="1" dirty="0" smtClean="0"/>
                        <a:t>+</a:t>
                      </a:r>
                      <a:r>
                        <a:rPr lang="ru-RU" sz="5400" b="1" dirty="0" smtClean="0"/>
                        <a:t> </a:t>
                      </a:r>
                      <a:r>
                        <a:rPr lang="en-US" sz="5400" b="1" dirty="0" smtClean="0"/>
                        <a:t>b</a:t>
                      </a:r>
                      <a:r>
                        <a:rPr lang="ru-RU" sz="5400" b="1" dirty="0" smtClean="0"/>
                        <a:t> 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329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27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225</TotalTime>
  <Words>674</Words>
  <Application>Microsoft Office PowerPoint</Application>
  <PresentationFormat>Широкоэкранный</PresentationFormat>
  <Paragraphs>263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Легкий дым</vt:lpstr>
      <vt:lpstr>Тема:  «Сложение и вычитание величин»</vt:lpstr>
      <vt:lpstr>Презентация PowerPoint</vt:lpstr>
      <vt:lpstr>Презентация PowerPoint</vt:lpstr>
      <vt:lpstr>   Заполнить таблицу</vt:lpstr>
      <vt:lpstr>   Заполнить таблицу</vt:lpstr>
      <vt:lpstr>   Заполнить таблицу</vt:lpstr>
      <vt:lpstr>   Заполнить таблицу</vt:lpstr>
      <vt:lpstr>   Заполнить таблицу</vt:lpstr>
      <vt:lpstr>   </vt:lpstr>
      <vt:lpstr>   </vt:lpstr>
      <vt:lpstr>   </vt:lpstr>
      <vt:lpstr>   </vt:lpstr>
      <vt:lpstr>   </vt:lpstr>
      <vt:lpstr>Математический диктант</vt:lpstr>
      <vt:lpstr>Презентация PowerPoint</vt:lpstr>
      <vt:lpstr>Найдите лишнюю запись?</vt:lpstr>
      <vt:lpstr>Презентация PowerPoint</vt:lpstr>
      <vt:lpstr>Сложение и вычитание величин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письменных вычислений значений величин.</vt:lpstr>
      <vt:lpstr>Задача. с. 67, № 335</vt:lpstr>
      <vt:lpstr>Презентация PowerPoint</vt:lpstr>
      <vt:lpstr>Правильно ли выполнено?! 6м 3дм+ 2м 4дм 5см = 8м 7дм 5см 11лет 10мес – 7м = 11лет 3мес   </vt:lpstr>
      <vt:lpstr> Молодцы!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«Сложение и вычитание величин»</dc:title>
  <dc:creator>Геннадий</dc:creator>
  <cp:lastModifiedBy>Геннадий</cp:lastModifiedBy>
  <cp:revision>15</cp:revision>
  <dcterms:created xsi:type="dcterms:W3CDTF">2012-12-06T14:47:49Z</dcterms:created>
  <dcterms:modified xsi:type="dcterms:W3CDTF">2012-12-06T18:33:38Z</dcterms:modified>
</cp:coreProperties>
</file>