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67" r:id="rId15"/>
    <p:sldId id="270" r:id="rId16"/>
    <p:sldId id="271" r:id="rId17"/>
    <p:sldId id="268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8" autoAdjust="0"/>
    <p:restoredTop sz="94773" autoAdjust="0"/>
  </p:normalViewPr>
  <p:slideViewPr>
    <p:cSldViewPr>
      <p:cViewPr varScale="1">
        <p:scale>
          <a:sx n="54" d="100"/>
          <a:sy n="54" d="100"/>
        </p:scale>
        <p:origin x="-79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C7ED-C090-4327-92E2-B56539C878BC}" type="datetimeFigureOut">
              <a:rPr lang="ru-RU" smtClean="0"/>
              <a:pPr/>
              <a:t>09.05.2012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9E52B-DE42-466C-9C60-5BB5765C5AD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C7ED-C090-4327-92E2-B56539C878BC}" type="datetimeFigureOut">
              <a:rPr lang="ru-RU" smtClean="0"/>
              <a:pPr/>
              <a:t>09.05.2012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9E52B-DE42-466C-9C60-5BB5765C5A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C7ED-C090-4327-92E2-B56539C878BC}" type="datetimeFigureOut">
              <a:rPr lang="ru-RU" smtClean="0"/>
              <a:pPr/>
              <a:t>09.05.2012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9E52B-DE42-466C-9C60-5BB5765C5A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C7ED-C090-4327-92E2-B56539C878BC}" type="datetimeFigureOut">
              <a:rPr lang="ru-RU" smtClean="0"/>
              <a:pPr/>
              <a:t>09.05.2012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9E52B-DE42-466C-9C60-5BB5765C5A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C7ED-C090-4327-92E2-B56539C878BC}" type="datetimeFigureOut">
              <a:rPr lang="ru-RU" smtClean="0"/>
              <a:pPr/>
              <a:t>09.05.2012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919E52B-DE42-466C-9C60-5BB5765C5A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C7ED-C090-4327-92E2-B56539C878BC}" type="datetimeFigureOut">
              <a:rPr lang="ru-RU" smtClean="0"/>
              <a:pPr/>
              <a:t>09.05.2012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9E52B-DE42-466C-9C60-5BB5765C5A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C7ED-C090-4327-92E2-B56539C878BC}" type="datetimeFigureOut">
              <a:rPr lang="ru-RU" smtClean="0"/>
              <a:pPr/>
              <a:t>09.05.2012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9E52B-DE42-466C-9C60-5BB5765C5A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C7ED-C090-4327-92E2-B56539C878BC}" type="datetimeFigureOut">
              <a:rPr lang="ru-RU" smtClean="0"/>
              <a:pPr/>
              <a:t>09.05.2012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9E52B-DE42-466C-9C60-5BB5765C5A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C7ED-C090-4327-92E2-B56539C878BC}" type="datetimeFigureOut">
              <a:rPr lang="ru-RU" smtClean="0"/>
              <a:pPr/>
              <a:t>09.05.2012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9E52B-DE42-466C-9C60-5BB5765C5A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C7ED-C090-4327-92E2-B56539C878BC}" type="datetimeFigureOut">
              <a:rPr lang="ru-RU" smtClean="0"/>
              <a:pPr/>
              <a:t>09.05.2012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9E52B-DE42-466C-9C60-5BB5765C5A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C7ED-C090-4327-92E2-B56539C878BC}" type="datetimeFigureOut">
              <a:rPr lang="ru-RU" smtClean="0"/>
              <a:pPr/>
              <a:t>09.05.2012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9E52B-DE42-466C-9C60-5BB5765C5A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5F7C7ED-C090-4327-92E2-B56539C878BC}" type="datetimeFigureOut">
              <a:rPr lang="ru-RU" smtClean="0"/>
              <a:pPr/>
              <a:t>09.05.2012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919E52B-DE42-466C-9C60-5BB5765C5A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rono.info/" TargetMode="External"/><Relationship Id="rId2" Type="http://schemas.openxmlformats.org/officeDocument/2006/relationships/hyperlink" Target="http://www.1812panorama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useum.ru/" TargetMode="External"/><Relationship Id="rId4" Type="http://schemas.openxmlformats.org/officeDocument/2006/relationships/hyperlink" Target="http://www.borodino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476672"/>
            <a:ext cx="8229600" cy="136815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Конкурс </a:t>
            </a:r>
            <a:br>
              <a:rPr lang="ru-RU" sz="3600" dirty="0" smtClean="0"/>
            </a:br>
            <a:r>
              <a:rPr lang="ru-RU" sz="3600" dirty="0" smtClean="0"/>
              <a:t>"Недаром помнит вся Россия"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76872"/>
            <a:ext cx="6400800" cy="1656184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Бородино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91880" y="4941168"/>
            <a:ext cx="54173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Дорофеева Галина Анатольевна</a:t>
            </a:r>
          </a:p>
          <a:p>
            <a:r>
              <a:rPr lang="ru-RU" sz="2800" dirty="0" smtClean="0"/>
              <a:t>МБОУ СОШ № 62 г.Архангельска</a:t>
            </a:r>
            <a:endParaRPr lang="ru-RU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780928"/>
            <a:ext cx="5796136" cy="16561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Кутузов завершил развёртывание своих войск. </a:t>
            </a:r>
          </a:p>
          <a:p>
            <a:pPr>
              <a:buNone/>
            </a:pPr>
            <a:r>
              <a:rPr lang="ru-RU" sz="2000" dirty="0" smtClean="0"/>
              <a:t>Был укреплён левый фланг в районе деревни </a:t>
            </a:r>
          </a:p>
          <a:p>
            <a:pPr>
              <a:buNone/>
            </a:pPr>
            <a:r>
              <a:rPr lang="ru-RU" sz="2000" dirty="0" smtClean="0"/>
              <a:t>Утицы, завершены строительные работы на </a:t>
            </a:r>
          </a:p>
          <a:p>
            <a:pPr>
              <a:buNone/>
            </a:pPr>
            <a:r>
              <a:rPr lang="ru-RU" sz="2000" dirty="0" smtClean="0"/>
              <a:t>большом редуте. Войска приготовились к битве.</a:t>
            </a:r>
            <a:endParaRPr lang="ru-RU" sz="2000" dirty="0"/>
          </a:p>
        </p:txBody>
      </p:sp>
      <p:pic>
        <p:nvPicPr>
          <p:cNvPr id="1026" name="Picture 2" descr="C:\Users\Family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789781"/>
            <a:ext cx="3635896" cy="3068219"/>
          </a:xfrm>
          <a:prstGeom prst="rect">
            <a:avLst/>
          </a:prstGeom>
          <a:noFill/>
        </p:spPr>
      </p:pic>
      <p:pic>
        <p:nvPicPr>
          <p:cNvPr id="1027" name="Picture 3" descr="C:\Users\Family\Desktop\Рисунок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0"/>
            <a:ext cx="3563888" cy="3520226"/>
          </a:xfrm>
          <a:prstGeom prst="rect">
            <a:avLst/>
          </a:prstGeom>
          <a:noFill/>
        </p:spPr>
      </p:pic>
      <p:pic>
        <p:nvPicPr>
          <p:cNvPr id="1028" name="Picture 4" descr="C:\Users\Family\Desktop\Рисунок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851920" cy="2622441"/>
          </a:xfrm>
          <a:prstGeom prst="rect">
            <a:avLst/>
          </a:prstGeom>
          <a:noFill/>
        </p:spPr>
      </p:pic>
      <p:pic>
        <p:nvPicPr>
          <p:cNvPr id="1029" name="Picture 5" descr="C:\Users\Family\Desktop\Рисунок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348697"/>
            <a:ext cx="3707904" cy="25093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6672"/>
            <a:ext cx="5940152" cy="34563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Первым подвергся атаке на правом </a:t>
            </a:r>
          </a:p>
          <a:p>
            <a:pPr>
              <a:buNone/>
            </a:pPr>
            <a:r>
              <a:rPr lang="ru-RU" sz="2000" dirty="0" smtClean="0"/>
              <a:t>фланге у с. Бородино </a:t>
            </a:r>
            <a:r>
              <a:rPr lang="ru-RU" sz="2000" dirty="0" err="1" smtClean="0"/>
              <a:t>лейб</a:t>
            </a:r>
            <a:r>
              <a:rPr lang="ru-RU" sz="2000" dirty="0" smtClean="0"/>
              <a:t> – гвардейский </a:t>
            </a:r>
          </a:p>
          <a:p>
            <a:pPr>
              <a:buNone/>
            </a:pPr>
            <a:r>
              <a:rPr lang="ru-RU" sz="2000" dirty="0" smtClean="0"/>
              <a:t>егерский полк. Который отступил в начале</a:t>
            </a:r>
          </a:p>
          <a:p>
            <a:pPr>
              <a:buNone/>
            </a:pPr>
            <a:r>
              <a:rPr lang="ru-RU" sz="2000" dirty="0" smtClean="0"/>
              <a:t> за реку </a:t>
            </a:r>
            <a:r>
              <a:rPr lang="ru-RU" sz="2000" dirty="0" err="1" smtClean="0"/>
              <a:t>Колоча</a:t>
            </a:r>
            <a:r>
              <a:rPr lang="ru-RU" sz="2000" dirty="0" smtClean="0"/>
              <a:t>, а затем  при помощи</a:t>
            </a:r>
          </a:p>
          <a:p>
            <a:pPr>
              <a:buNone/>
            </a:pPr>
            <a:r>
              <a:rPr lang="ru-RU" sz="2000" dirty="0" smtClean="0"/>
              <a:t> 1егерского полка  позиция была </a:t>
            </a:r>
          </a:p>
          <a:p>
            <a:pPr>
              <a:buNone/>
            </a:pPr>
            <a:r>
              <a:rPr lang="ru-RU" sz="2000" dirty="0" smtClean="0"/>
              <a:t>восстановлена.  Однако это </a:t>
            </a:r>
          </a:p>
          <a:p>
            <a:pPr>
              <a:buNone/>
            </a:pPr>
            <a:r>
              <a:rPr lang="ru-RU" sz="2000" dirty="0" smtClean="0"/>
              <a:t> наступление носило  демонстративный</a:t>
            </a:r>
          </a:p>
          <a:p>
            <a:pPr>
              <a:buNone/>
            </a:pPr>
            <a:r>
              <a:rPr lang="ru-RU" sz="2000" dirty="0" smtClean="0"/>
              <a:t>характер. Главные события развернулись </a:t>
            </a:r>
          </a:p>
          <a:p>
            <a:pPr>
              <a:buNone/>
            </a:pPr>
            <a:r>
              <a:rPr lang="ru-RU" sz="2000" dirty="0" smtClean="0"/>
              <a:t>у </a:t>
            </a:r>
            <a:r>
              <a:rPr lang="ru-RU" sz="2000" dirty="0" err="1" smtClean="0"/>
              <a:t>Багратионовых</a:t>
            </a:r>
            <a:r>
              <a:rPr lang="ru-RU" sz="2000" dirty="0" smtClean="0"/>
              <a:t> флешей и у центрального </a:t>
            </a:r>
          </a:p>
          <a:p>
            <a:pPr>
              <a:buNone/>
            </a:pPr>
            <a:r>
              <a:rPr lang="ru-RU" sz="2000" dirty="0" smtClean="0"/>
              <a:t>редута – батареи Раевского.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0"/>
            <a:ext cx="4536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Второй  этап Бородинской битвы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Family\Desktop\Рисунок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1509" y="3789040"/>
            <a:ext cx="4391524" cy="3068960"/>
          </a:xfrm>
          <a:prstGeom prst="rect">
            <a:avLst/>
          </a:prstGeom>
          <a:noFill/>
        </p:spPr>
      </p:pic>
      <p:pic>
        <p:nvPicPr>
          <p:cNvPr id="2051" name="Picture 3" descr="C:\Users\Family\Desktop\Рисунок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69108"/>
            <a:ext cx="3499826" cy="2999852"/>
          </a:xfrm>
          <a:prstGeom prst="rect">
            <a:avLst/>
          </a:prstGeom>
          <a:noFill/>
        </p:spPr>
      </p:pic>
      <p:pic>
        <p:nvPicPr>
          <p:cNvPr id="2052" name="Picture 4" descr="C:\Users\Family\Desktop\Рисунок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21088"/>
            <a:ext cx="4157184" cy="2636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39752" y="0"/>
            <a:ext cx="4752528" cy="350100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400" dirty="0" smtClean="0"/>
              <a:t>На центральном участке французские </a:t>
            </a:r>
          </a:p>
          <a:p>
            <a:pPr>
              <a:buNone/>
            </a:pPr>
            <a:r>
              <a:rPr lang="ru-RU" sz="2400" dirty="0" smtClean="0"/>
              <a:t>войска под  командованием маршала </a:t>
            </a:r>
          </a:p>
          <a:p>
            <a:pPr>
              <a:buNone/>
            </a:pPr>
            <a:r>
              <a:rPr lang="ru-RU" sz="2400" dirty="0" err="1" smtClean="0"/>
              <a:t>Даву</a:t>
            </a:r>
            <a:r>
              <a:rPr lang="ru-RU" sz="2400" dirty="0" smtClean="0"/>
              <a:t> семь раз с 6.00 до 10 часов </a:t>
            </a:r>
          </a:p>
          <a:p>
            <a:pPr>
              <a:buNone/>
            </a:pPr>
            <a:r>
              <a:rPr lang="ru-RU" sz="2400" dirty="0" smtClean="0"/>
              <a:t>непрерывно атаковали </a:t>
            </a:r>
            <a:r>
              <a:rPr lang="ru-RU" sz="2400" dirty="0" err="1" smtClean="0"/>
              <a:t>Багратионовы</a:t>
            </a:r>
            <a:r>
              <a:rPr lang="ru-RU" sz="2400" dirty="0" smtClean="0"/>
              <a:t>  </a:t>
            </a:r>
          </a:p>
          <a:p>
            <a:pPr>
              <a:buNone/>
            </a:pPr>
            <a:r>
              <a:rPr lang="ru-RU" sz="2400" dirty="0" smtClean="0"/>
              <a:t>флеши. </a:t>
            </a:r>
          </a:p>
          <a:p>
            <a:pPr>
              <a:buNone/>
            </a:pPr>
            <a:r>
              <a:rPr lang="ru-RU" sz="2400" dirty="0" smtClean="0"/>
              <a:t>Русские войска встречали неприятеля </a:t>
            </a:r>
          </a:p>
          <a:p>
            <a:pPr>
              <a:buNone/>
            </a:pPr>
            <a:r>
              <a:rPr lang="ru-RU" sz="2400" dirty="0" smtClean="0"/>
              <a:t>картечью в упор, а затем в штыковой </a:t>
            </a:r>
          </a:p>
          <a:p>
            <a:pPr>
              <a:buNone/>
            </a:pPr>
            <a:r>
              <a:rPr lang="ru-RU" sz="2400" dirty="0" smtClean="0"/>
              <a:t>атаке отбрасывали противника , пехоту </a:t>
            </a:r>
          </a:p>
          <a:p>
            <a:pPr>
              <a:buNone/>
            </a:pPr>
            <a:r>
              <a:rPr lang="ru-RU" sz="2400" dirty="0" smtClean="0"/>
              <a:t>сменяла кавалерия, затем артобстрел и </a:t>
            </a:r>
          </a:p>
          <a:p>
            <a:pPr>
              <a:buNone/>
            </a:pPr>
            <a:r>
              <a:rPr lang="ru-RU" sz="2400" dirty="0" smtClean="0"/>
              <a:t>опять всё заново.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C:\Users\Family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9669" y="0"/>
            <a:ext cx="2244331" cy="3140968"/>
          </a:xfrm>
          <a:prstGeom prst="rect">
            <a:avLst/>
          </a:prstGeom>
          <a:noFill/>
        </p:spPr>
      </p:pic>
      <p:pic>
        <p:nvPicPr>
          <p:cNvPr id="1027" name="Picture 3" descr="C:\Users\Family\Desktop\Рисунок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361217" cy="3140968"/>
          </a:xfrm>
          <a:prstGeom prst="rect">
            <a:avLst/>
          </a:prstGeom>
          <a:noFill/>
        </p:spPr>
      </p:pic>
      <p:pic>
        <p:nvPicPr>
          <p:cNvPr id="1028" name="Picture 4" descr="C:\Users\Family\Desktop\Рисунок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3608" y="3573016"/>
            <a:ext cx="4480392" cy="3284984"/>
          </a:xfrm>
          <a:prstGeom prst="rect">
            <a:avLst/>
          </a:prstGeom>
          <a:noFill/>
        </p:spPr>
      </p:pic>
      <p:pic>
        <p:nvPicPr>
          <p:cNvPr id="1029" name="Picture 5" descr="C:\Users\Family\Desktop\Рисунок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73017"/>
            <a:ext cx="4744056" cy="3284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27784" y="0"/>
            <a:ext cx="6516216" cy="31409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Около 10 часов французы начали большую атаку. Вся</a:t>
            </a:r>
          </a:p>
          <a:p>
            <a:pPr>
              <a:buNone/>
            </a:pPr>
            <a:r>
              <a:rPr lang="ru-RU" sz="2000" dirty="0" smtClean="0"/>
              <a:t> местность  вокруг укреплений была завалена трупами</a:t>
            </a:r>
          </a:p>
          <a:p>
            <a:pPr>
              <a:buNone/>
            </a:pPr>
            <a:r>
              <a:rPr lang="ru-RU" sz="2000" dirty="0" smtClean="0"/>
              <a:t> русских и французов. На этот раз против 18 тысяч </a:t>
            </a:r>
          </a:p>
          <a:p>
            <a:pPr>
              <a:buNone/>
            </a:pPr>
            <a:r>
              <a:rPr lang="ru-RU" sz="2000" dirty="0" smtClean="0"/>
              <a:t>солдат Багратиона 300 орудий французы бросили на </a:t>
            </a:r>
          </a:p>
          <a:p>
            <a:pPr>
              <a:buNone/>
            </a:pPr>
            <a:r>
              <a:rPr lang="ru-RU" sz="2000" dirty="0" smtClean="0"/>
              <a:t>фронте всего 1,5 км. 45тысяч солдат и 400 орудий. </a:t>
            </a:r>
          </a:p>
          <a:p>
            <a:pPr>
              <a:buNone/>
            </a:pPr>
            <a:r>
              <a:rPr lang="ru-RU" sz="2000" dirty="0" smtClean="0"/>
              <a:t>Русские встретили французов в штыки, был ранен</a:t>
            </a:r>
          </a:p>
          <a:p>
            <a:pPr>
              <a:buNone/>
            </a:pPr>
            <a:r>
              <a:rPr lang="ru-RU" sz="2000" dirty="0" smtClean="0"/>
              <a:t> Багратион. По отзывам участников там был ад, </a:t>
            </a:r>
          </a:p>
          <a:p>
            <a:pPr>
              <a:buNone/>
            </a:pPr>
            <a:r>
              <a:rPr lang="ru-RU" sz="2000" dirty="0" smtClean="0"/>
              <a:t>эскадроны, полки перемалывались  и исчезали.</a:t>
            </a:r>
            <a:endParaRPr lang="ru-RU" sz="2000" dirty="0"/>
          </a:p>
        </p:txBody>
      </p:sp>
      <p:pic>
        <p:nvPicPr>
          <p:cNvPr id="2050" name="Picture 2" descr="C:\Users\Family\Desktop\Рисунок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3971" y="3717032"/>
            <a:ext cx="4790029" cy="3140968"/>
          </a:xfrm>
          <a:prstGeom prst="rect">
            <a:avLst/>
          </a:prstGeom>
          <a:noFill/>
        </p:spPr>
      </p:pic>
      <p:pic>
        <p:nvPicPr>
          <p:cNvPr id="2051" name="Picture 3" descr="C:\Users\Family\Desktop\Рисунок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35797"/>
            <a:ext cx="3995936" cy="3122203"/>
          </a:xfrm>
          <a:prstGeom prst="rect">
            <a:avLst/>
          </a:prstGeom>
          <a:noFill/>
        </p:spPr>
      </p:pic>
      <p:pic>
        <p:nvPicPr>
          <p:cNvPr id="2052" name="Picture 4" descr="C:\Users\Family\Desktop\Рисунок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777396" cy="3573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528" y="1988840"/>
            <a:ext cx="8352928" cy="151216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Наиболее ожесточённые бои были на </a:t>
            </a:r>
          </a:p>
          <a:p>
            <a:pPr>
              <a:buNone/>
            </a:pPr>
            <a:r>
              <a:rPr lang="ru-RU" dirty="0" smtClean="0"/>
              <a:t>центральном редуте у батареи Раевского  где французам </a:t>
            </a:r>
          </a:p>
          <a:p>
            <a:pPr>
              <a:buNone/>
            </a:pPr>
            <a:r>
              <a:rPr lang="ru-RU" dirty="0" smtClean="0"/>
              <a:t>огромной ценой с 3 раза удалось захватить батарею </a:t>
            </a:r>
          </a:p>
          <a:p>
            <a:pPr>
              <a:buNone/>
            </a:pPr>
            <a:r>
              <a:rPr lang="ru-RU" dirty="0" smtClean="0"/>
              <a:t>уничтожив всех её защитников.</a:t>
            </a:r>
            <a:endParaRPr lang="ru-RU" dirty="0"/>
          </a:p>
        </p:txBody>
      </p:sp>
      <p:pic>
        <p:nvPicPr>
          <p:cNvPr id="1026" name="Picture 2" descr="C:\Users\Family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645024"/>
            <a:ext cx="3910060" cy="2864346"/>
          </a:xfrm>
          <a:prstGeom prst="rect">
            <a:avLst/>
          </a:prstGeom>
          <a:noFill/>
        </p:spPr>
      </p:pic>
      <p:pic>
        <p:nvPicPr>
          <p:cNvPr id="1027" name="Picture 3" descr="C:\Users\Family\Desktop\Рисунок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645024"/>
            <a:ext cx="3976687" cy="2814637"/>
          </a:xfrm>
          <a:prstGeom prst="rect">
            <a:avLst/>
          </a:prstGeom>
          <a:noFill/>
        </p:spPr>
      </p:pic>
      <p:pic>
        <p:nvPicPr>
          <p:cNvPr id="1028" name="Picture 4" descr="C:\Users\Family\Desktop\Рисунок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19480"/>
            <a:ext cx="3384376" cy="2221488"/>
          </a:xfrm>
          <a:prstGeom prst="rect">
            <a:avLst/>
          </a:prstGeom>
          <a:noFill/>
        </p:spPr>
      </p:pic>
      <p:pic>
        <p:nvPicPr>
          <p:cNvPr id="1029" name="Picture 5" descr="C:\Users\Family\Desktop\Рисунок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710200" cy="198884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851496" y="0"/>
            <a:ext cx="5104880" cy="476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Третий этап Бородинской битвы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15816" y="0"/>
            <a:ext cx="6228184" cy="26369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cs typeface="Arial" pitchFamily="34" charset="0"/>
              </a:rPr>
              <a:t>Кутузов принимает  блестящее решение; казаки</a:t>
            </a:r>
          </a:p>
          <a:p>
            <a:pPr>
              <a:buNone/>
            </a:pPr>
            <a:r>
              <a:rPr lang="ru-RU" sz="2000" dirty="0" smtClean="0">
                <a:cs typeface="Arial" pitchFamily="34" charset="0"/>
              </a:rPr>
              <a:t> Платова и кавалерия Уварова ударяют во фланг,</a:t>
            </a:r>
          </a:p>
          <a:p>
            <a:pPr>
              <a:buNone/>
            </a:pPr>
            <a:r>
              <a:rPr lang="ru-RU" sz="2000" dirty="0" smtClean="0">
                <a:cs typeface="Arial" pitchFamily="34" charset="0"/>
              </a:rPr>
              <a:t> а казаки выходят в тыл французам и сеют там </a:t>
            </a:r>
          </a:p>
          <a:p>
            <a:pPr>
              <a:buNone/>
            </a:pPr>
            <a:r>
              <a:rPr lang="ru-RU" sz="2000" dirty="0" smtClean="0">
                <a:cs typeface="Arial" pitchFamily="34" charset="0"/>
              </a:rPr>
              <a:t>панику. </a:t>
            </a:r>
            <a:endParaRPr lang="ru-RU" sz="2000" dirty="0"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916832"/>
            <a:ext cx="46440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000" dirty="0" smtClean="0">
                <a:cs typeface="Arial" pitchFamily="34" charset="0"/>
              </a:rPr>
              <a:t>В результате Наполеон задерживает атаку своих резервов Молодой гвардии, а свою Старую  гвардию так и не послал в бой.</a:t>
            </a:r>
            <a:endParaRPr lang="ru-RU" sz="2000" dirty="0">
              <a:cs typeface="Arial" pitchFamily="34" charset="0"/>
            </a:endParaRPr>
          </a:p>
        </p:txBody>
      </p:sp>
      <p:pic>
        <p:nvPicPr>
          <p:cNvPr id="1026" name="Picture 2" descr="C:\Users\Family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56992"/>
            <a:ext cx="3759200" cy="3103563"/>
          </a:xfrm>
          <a:prstGeom prst="rect">
            <a:avLst/>
          </a:prstGeom>
          <a:noFill/>
        </p:spPr>
      </p:pic>
      <p:pic>
        <p:nvPicPr>
          <p:cNvPr id="1027" name="Picture 3" descr="C:\Users\Family\Desktop\Рисунок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083672" cy="1844824"/>
          </a:xfrm>
          <a:prstGeom prst="rect">
            <a:avLst/>
          </a:prstGeom>
          <a:noFill/>
        </p:spPr>
      </p:pic>
      <p:pic>
        <p:nvPicPr>
          <p:cNvPr id="1028" name="Picture 4" descr="C:\Users\Family\Desktop\Рисунок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3" y="1412776"/>
            <a:ext cx="4096943" cy="2808312"/>
          </a:xfrm>
          <a:prstGeom prst="rect">
            <a:avLst/>
          </a:prstGeom>
          <a:noFill/>
        </p:spPr>
      </p:pic>
      <p:pic>
        <p:nvPicPr>
          <p:cNvPr id="1029" name="Picture 5" descr="C:\Users\Family\Desktop\Рисунок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509120"/>
            <a:ext cx="4014334" cy="2060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43808" y="0"/>
            <a:ext cx="5688632" cy="30689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На левом фланге  польский корпус </a:t>
            </a:r>
          </a:p>
          <a:p>
            <a:pPr>
              <a:buNone/>
            </a:pPr>
            <a:r>
              <a:rPr lang="ru-RU" sz="2000" dirty="0" err="1" smtClean="0"/>
              <a:t>Понятовского</a:t>
            </a:r>
            <a:r>
              <a:rPr lang="ru-RU" sz="2000" dirty="0" smtClean="0"/>
              <a:t> вытеснил русские войска из </a:t>
            </a:r>
          </a:p>
          <a:p>
            <a:pPr>
              <a:buNone/>
            </a:pPr>
            <a:r>
              <a:rPr lang="ru-RU" sz="2000" dirty="0" smtClean="0"/>
              <a:t>дер.Утица. Войска Тучкова отошли на </a:t>
            </a:r>
          </a:p>
          <a:p>
            <a:pPr>
              <a:buNone/>
            </a:pPr>
            <a:r>
              <a:rPr lang="ru-RU" sz="2000" dirty="0" smtClean="0"/>
              <a:t>курган и закрепились  там. Только вечером</a:t>
            </a:r>
          </a:p>
          <a:p>
            <a:pPr>
              <a:buNone/>
            </a:pPr>
            <a:r>
              <a:rPr lang="ru-RU" sz="2000" dirty="0" smtClean="0"/>
              <a:t> французам удалось выбить русских с </a:t>
            </a:r>
          </a:p>
          <a:p>
            <a:pPr>
              <a:buNone/>
            </a:pPr>
            <a:r>
              <a:rPr lang="ru-RU" sz="2000" dirty="0" smtClean="0"/>
              <a:t>кургана. Генерал Тучков погиб. Русские войска</a:t>
            </a:r>
          </a:p>
          <a:p>
            <a:pPr>
              <a:buNone/>
            </a:pPr>
            <a:r>
              <a:rPr lang="ru-RU" sz="2000" dirty="0" smtClean="0"/>
              <a:t> вместе с ополченцами организованно отошли и</a:t>
            </a:r>
          </a:p>
          <a:p>
            <a:pPr>
              <a:buNone/>
            </a:pPr>
            <a:r>
              <a:rPr lang="ru-RU" sz="2000" dirty="0" smtClean="0"/>
              <a:t> закрепились на новой позиции.</a:t>
            </a:r>
            <a:endParaRPr lang="ru-RU" sz="2000" dirty="0"/>
          </a:p>
        </p:txBody>
      </p:sp>
      <p:pic>
        <p:nvPicPr>
          <p:cNvPr id="3074" name="Picture 2" descr="C:\Users\Family\Desktop\Рисунок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2433715" cy="3096344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  <p:pic>
        <p:nvPicPr>
          <p:cNvPr id="3075" name="Picture 3" descr="C:\Users\Family\Desktop\Рисунок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56992"/>
            <a:ext cx="4029875" cy="3212976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  <p:pic>
        <p:nvPicPr>
          <p:cNvPr id="3076" name="Picture 4" descr="C:\Users\Family\Desktop\Рисунок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1512" y="3356992"/>
            <a:ext cx="4392488" cy="3249030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63688" y="404664"/>
            <a:ext cx="5760640" cy="172819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Русские прочно укрепились на позиции</a:t>
            </a:r>
          </a:p>
          <a:p>
            <a:pPr>
              <a:buNone/>
            </a:pPr>
            <a:r>
              <a:rPr lang="ru-RU" dirty="0" smtClean="0"/>
              <a:t> Горки – Старая Смоленская дорога. Видя бесплодность дальнейших атак </a:t>
            </a:r>
          </a:p>
          <a:p>
            <a:pPr>
              <a:buNone/>
            </a:pPr>
            <a:r>
              <a:rPr lang="ru-RU" dirty="0" smtClean="0"/>
              <a:t>Наполеон приказал прекратить их .Бородинский бой закончился.</a:t>
            </a:r>
            <a:endParaRPr lang="ru-RU" dirty="0"/>
          </a:p>
        </p:txBody>
      </p:sp>
      <p:pic>
        <p:nvPicPr>
          <p:cNvPr id="10242" name="Picture 2" descr="C:\Users\Family\Desktop\Бородино\lfra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260648"/>
            <a:ext cx="1296144" cy="1296144"/>
          </a:xfrm>
          <a:prstGeom prst="rect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</p:pic>
      <p:pic>
        <p:nvPicPr>
          <p:cNvPr id="10243" name="Picture 3" descr="C:\Users\Family\Desktop\Бородино\lruss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1400175" cy="1349499"/>
          </a:xfrm>
          <a:prstGeom prst="rect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</p:pic>
      <p:pic>
        <p:nvPicPr>
          <p:cNvPr id="2051" name="Picture 3" descr="C:\Users\Family\Desktop\Рисунок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132856"/>
            <a:ext cx="7128792" cy="4507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172400" cy="41490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В ходе Бородинского сражения французская армия потеряла</a:t>
            </a:r>
          </a:p>
          <a:p>
            <a:pPr>
              <a:buNone/>
            </a:pPr>
            <a:r>
              <a:rPr lang="ru-RU" sz="2000" dirty="0" smtClean="0"/>
              <a:t>свыше 50 тыс. чел. (в том числе 49 генералов),</a:t>
            </a:r>
          </a:p>
          <a:p>
            <a:pPr>
              <a:buNone/>
            </a:pPr>
            <a:r>
              <a:rPr lang="ru-RU" sz="2000" dirty="0" smtClean="0"/>
              <a:t> русская армия – свыше 44 тыс. чел. (в том числе 29 генералов).</a:t>
            </a:r>
          </a:p>
          <a:p>
            <a:pPr>
              <a:buNone/>
            </a:pPr>
            <a:r>
              <a:rPr lang="ru-RU" sz="2000" dirty="0" smtClean="0"/>
              <a:t>Под Бородино Наполеону не удалось сломить героическое </a:t>
            </a:r>
          </a:p>
          <a:p>
            <a:pPr>
              <a:buNone/>
            </a:pPr>
            <a:r>
              <a:rPr lang="ru-RU" sz="2000" dirty="0" smtClean="0"/>
              <a:t>сопротивление русских войск из-за несокрушимого морального духа, </a:t>
            </a:r>
          </a:p>
          <a:p>
            <a:pPr>
              <a:buNone/>
            </a:pPr>
            <a:r>
              <a:rPr lang="ru-RU" sz="2000" dirty="0" smtClean="0"/>
              <a:t>героизма и мужества наших солдат и офицеров. Это сражение </a:t>
            </a:r>
          </a:p>
          <a:p>
            <a:pPr>
              <a:buNone/>
            </a:pPr>
            <a:r>
              <a:rPr lang="ru-RU" sz="2000" dirty="0" smtClean="0"/>
              <a:t>знаменовало  собой начало катастрофы «великой армии» </a:t>
            </a:r>
          </a:p>
          <a:p>
            <a:pPr>
              <a:buNone/>
            </a:pPr>
            <a:r>
              <a:rPr lang="ru-RU" sz="2000" dirty="0" smtClean="0"/>
              <a:t>Наполеона, кризис его стратегии, надломило моральный дух и </a:t>
            </a:r>
          </a:p>
          <a:p>
            <a:pPr>
              <a:buNone/>
            </a:pPr>
            <a:r>
              <a:rPr lang="ru-RU" sz="2000" dirty="0" smtClean="0"/>
              <a:t>уверенность французской армии в победе. Через полтора </a:t>
            </a:r>
          </a:p>
          <a:p>
            <a:pPr>
              <a:buNone/>
            </a:pPr>
            <a:r>
              <a:rPr lang="ru-RU" sz="2000" dirty="0" smtClean="0"/>
              <a:t>месяца началось изгнание вражеских войск из   России.</a:t>
            </a:r>
          </a:p>
          <a:p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861048"/>
            <a:ext cx="4754353" cy="275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Family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5688" y="3555456"/>
            <a:ext cx="2808312" cy="3302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5103674"/>
            <a:ext cx="81369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Победу в этом сражении  каждый из противников приписывает себе. Французы  - что они победили в битве при Москве.</a:t>
            </a:r>
          </a:p>
          <a:p>
            <a:r>
              <a:rPr lang="ru-RU" sz="2000" dirty="0" smtClean="0"/>
              <a:t>Русские – что они победили при Бородино. Кто из них прав показала история. Задачи которые стояли перед французской армией были не выполнены и закономерный итог-БЕРЕЗИНА.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548680"/>
            <a:ext cx="6768752" cy="4214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332656"/>
            <a:ext cx="5662138" cy="72008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Бородино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1412776"/>
            <a:ext cx="5472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Главным событием Отечественной войны1812 г.</a:t>
            </a:r>
          </a:p>
          <a:p>
            <a:r>
              <a:rPr lang="ru-RU" sz="2000" dirty="0" smtClean="0"/>
              <a:t> стало знаменитое сражение у села Бородино.</a:t>
            </a:r>
          </a:p>
          <a:p>
            <a:r>
              <a:rPr lang="ru-RU" sz="2000" dirty="0" smtClean="0"/>
              <a:t>Французы его называют сражением под Москвой.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60648"/>
            <a:ext cx="2695575" cy="286385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212976"/>
            <a:ext cx="8236111" cy="342900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>
                <a:solidFill>
                  <a:srgbClr val="FFC000"/>
                </a:solidFill>
              </a:rPr>
              <a:t>Список использованной литературы и источников информации в сети </a:t>
            </a:r>
            <a:r>
              <a:rPr lang="en-US" sz="3200" i="1" dirty="0" smtClean="0">
                <a:solidFill>
                  <a:srgbClr val="FFC000"/>
                </a:solidFill>
              </a:rPr>
              <a:t>Internet</a:t>
            </a:r>
            <a:r>
              <a:rPr lang="ru-RU" sz="3200" i="1" dirty="0" smtClean="0"/>
              <a:t/>
            </a:r>
            <a:br>
              <a:rPr lang="ru-RU" sz="3200" i="1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276872"/>
            <a:ext cx="8219256" cy="4032488"/>
          </a:xfrm>
        </p:spPr>
        <p:txBody>
          <a:bodyPr/>
          <a:lstStyle/>
          <a:p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  <a:hlinkClick r:id="rId2"/>
              </a:rPr>
              <a:t>http://www.1812panorama.ru</a:t>
            </a:r>
            <a:endParaRPr lang="ru-RU" sz="24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  <a:hlinkClick r:id="rId3"/>
              </a:rPr>
              <a:t>http://www.hrono.info</a:t>
            </a:r>
            <a:endParaRPr lang="ru-RU" sz="24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  <a:hlinkClick r:id="rId4"/>
              </a:rPr>
              <a:t>http://www.borodino.ru</a:t>
            </a:r>
            <a:endParaRPr lang="ru-RU" sz="24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  <a:hlinkClick r:id="rId5"/>
              </a:rPr>
              <a:t>http://www.museum.ru</a:t>
            </a:r>
            <a:endParaRPr lang="ru-RU" sz="24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«Сто великих битв» под ред. Аграшенкова А.В. - «Вече» Москва 1998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8820472" cy="29523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2400" dirty="0" smtClean="0">
                <a:cs typeface="Arial" pitchFamily="34" charset="0"/>
              </a:rPr>
              <a:t>После того как 1 и 2 западные армии </a:t>
            </a:r>
          </a:p>
          <a:p>
            <a:pPr>
              <a:buNone/>
            </a:pPr>
            <a:r>
              <a:rPr lang="ru-RU" sz="2400" dirty="0" smtClean="0">
                <a:cs typeface="Arial" pitchFamily="34" charset="0"/>
              </a:rPr>
              <a:t>     Барклая-де-Толли и Багратиона соединились под Смоленском  был назначен по требованию народа новый национальный командующий. </a:t>
            </a:r>
          </a:p>
          <a:p>
            <a:pPr>
              <a:buNone/>
            </a:pPr>
            <a:r>
              <a:rPr lang="ru-RU" sz="2400" dirty="0" smtClean="0">
                <a:cs typeface="Arial" pitchFamily="34" charset="0"/>
              </a:rPr>
              <a:t>     Им стал  выдающийся полководец ученик А.Суворова  </a:t>
            </a:r>
            <a:r>
              <a:rPr lang="ru-RU" sz="2400" b="1" dirty="0" smtClean="0">
                <a:cs typeface="Arial" pitchFamily="34" charset="0"/>
              </a:rPr>
              <a:t>М.И.Кутузов.</a:t>
            </a:r>
            <a:endParaRPr lang="ru-RU" sz="2400" b="1" dirty="0"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3501008"/>
            <a:ext cx="2412712" cy="2565015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660232" y="6237312"/>
            <a:ext cx="2149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cs typeface="Arial" pitchFamily="34" charset="0"/>
              </a:rPr>
              <a:t>Барклай-де-Толли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6165304"/>
            <a:ext cx="1303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cs typeface="Arial" pitchFamily="34" charset="0"/>
              </a:rPr>
              <a:t>Багратион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779912" y="6165304"/>
            <a:ext cx="1584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cs typeface="Arial" pitchFamily="34" charset="0"/>
              </a:rPr>
              <a:t>М.И.Кутузов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708920"/>
            <a:ext cx="2723827" cy="337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 descr="C:\Users\Family\Desktop\Рисунок5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429000"/>
            <a:ext cx="2296294" cy="26633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3848" y="4005064"/>
            <a:ext cx="5688632" cy="26642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cs typeface="Arial" pitchFamily="34" charset="0"/>
              </a:rPr>
              <a:t>Наполеон стремился к генеральному сражению, </a:t>
            </a:r>
          </a:p>
          <a:p>
            <a:pPr>
              <a:buNone/>
            </a:pPr>
            <a:r>
              <a:rPr lang="ru-RU" sz="2000" dirty="0" smtClean="0">
                <a:cs typeface="Arial" pitchFamily="34" charset="0"/>
              </a:rPr>
              <a:t>надеясь одним ударом уничтожить русскую </a:t>
            </a:r>
          </a:p>
          <a:p>
            <a:pPr>
              <a:buNone/>
            </a:pPr>
            <a:r>
              <a:rPr lang="ru-RU" sz="2000" dirty="0" smtClean="0">
                <a:cs typeface="Arial" pitchFamily="34" charset="0"/>
              </a:rPr>
              <a:t>армию и закончить войну. </a:t>
            </a:r>
          </a:p>
          <a:p>
            <a:pPr>
              <a:buNone/>
            </a:pPr>
            <a:r>
              <a:rPr lang="ru-RU" sz="2000" dirty="0" smtClean="0">
                <a:cs typeface="Arial" pitchFamily="34" charset="0"/>
              </a:rPr>
              <a:t>Он надеялся на численное превосходство, а </a:t>
            </a:r>
          </a:p>
          <a:p>
            <a:pPr>
              <a:buNone/>
            </a:pPr>
            <a:r>
              <a:rPr lang="ru-RU" sz="2000" dirty="0" smtClean="0">
                <a:cs typeface="Arial" pitchFamily="34" charset="0"/>
              </a:rPr>
              <a:t>также считал, что его армия качественно </a:t>
            </a:r>
          </a:p>
          <a:p>
            <a:pPr>
              <a:buNone/>
            </a:pPr>
            <a:r>
              <a:rPr lang="ru-RU" sz="2000" dirty="0" smtClean="0">
                <a:cs typeface="Arial" pitchFamily="34" charset="0"/>
              </a:rPr>
              <a:t>превосходит русскую.</a:t>
            </a:r>
            <a:endParaRPr lang="ru-RU" sz="2000" dirty="0">
              <a:cs typeface="Arial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068960"/>
            <a:ext cx="2666291" cy="378904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3074" name="Picture 2" descr="C:\Users\Family\Desktop\Рисунок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3387697" cy="2448272"/>
          </a:xfrm>
          <a:prstGeom prst="rect">
            <a:avLst/>
          </a:prstGeom>
          <a:noFill/>
        </p:spPr>
      </p:pic>
      <p:pic>
        <p:nvPicPr>
          <p:cNvPr id="2" name="Picture 3" descr="C:\Users\Family\Desktop\Рисунок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32656"/>
            <a:ext cx="2669654" cy="33884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0" y="0"/>
            <a:ext cx="9144000" cy="34016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cs typeface="Arial" pitchFamily="34" charset="0"/>
              </a:rPr>
              <a:t>Наполеон привёл к Бородино 130 тысяч бойцов «Великой армии». Это </a:t>
            </a:r>
          </a:p>
          <a:p>
            <a:pPr>
              <a:buNone/>
            </a:pPr>
            <a:r>
              <a:rPr lang="ru-RU" sz="2000" dirty="0" smtClean="0">
                <a:cs typeface="Arial" pitchFamily="34" charset="0"/>
              </a:rPr>
              <a:t>были отборные солдаты,  закалённые в боях уверенные в своей  </a:t>
            </a:r>
          </a:p>
          <a:p>
            <a:pPr>
              <a:buNone/>
            </a:pPr>
            <a:r>
              <a:rPr lang="ru-RU" sz="2000" dirty="0" smtClean="0">
                <a:cs typeface="Arial" pitchFamily="34" charset="0"/>
              </a:rPr>
              <a:t>непобедимости и таланте  своих командиров. Они рвались в бой, чтобы опрокинуть последнее препятствие  к Москве - к  миру и богатству.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  <a:cs typeface="Arial" pitchFamily="34" charset="0"/>
              </a:rPr>
              <a:t>ПЛАН  НАПОЛЕОНА.</a:t>
            </a:r>
          </a:p>
          <a:p>
            <a:pPr>
              <a:buNone/>
            </a:pPr>
            <a:r>
              <a:rPr lang="ru-RU" sz="2000" b="1" dirty="0" smtClean="0">
                <a:cs typeface="Arial" pitchFamily="34" charset="0"/>
              </a:rPr>
              <a:t> </a:t>
            </a:r>
            <a:r>
              <a:rPr lang="ru-RU" sz="2000" dirty="0" smtClean="0">
                <a:cs typeface="Arial" pitchFamily="34" charset="0"/>
              </a:rPr>
              <a:t>Массированным ударом пехоты и кавалерии при </a:t>
            </a:r>
          </a:p>
          <a:p>
            <a:pPr>
              <a:buNone/>
            </a:pPr>
            <a:r>
              <a:rPr lang="ru-RU" sz="2000" dirty="0" smtClean="0">
                <a:cs typeface="Arial" pitchFamily="34" charset="0"/>
              </a:rPr>
              <a:t>поддержке артиллерии прорвать  боевое расположение русских войск на </a:t>
            </a:r>
          </a:p>
          <a:p>
            <a:pPr>
              <a:buNone/>
            </a:pPr>
            <a:r>
              <a:rPr lang="ru-RU" sz="2000" dirty="0" smtClean="0">
                <a:cs typeface="Arial" pitchFamily="34" charset="0"/>
              </a:rPr>
              <a:t>участке Семёновские флеши, Курганная батарея, направив удар на Север во фланг,   прижать к реке русскую армию и уничтожить её.</a:t>
            </a:r>
            <a:endParaRPr lang="ru-RU" sz="2000" dirty="0">
              <a:cs typeface="Arial" pitchFamily="34" charset="0"/>
            </a:endParaRPr>
          </a:p>
        </p:txBody>
      </p:sp>
      <p:pic>
        <p:nvPicPr>
          <p:cNvPr id="4100" name="Picture 4" descr="C:\Users\Family\Desktop\Бородино\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212976"/>
            <a:ext cx="1119631" cy="15814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28" name="Picture 4" descr="C:\Users\Family\Desktop\Бородино\lfran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1500" y="0"/>
            <a:ext cx="952500" cy="11334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3068960"/>
            <a:ext cx="1187623" cy="169830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02308" y="5013176"/>
            <a:ext cx="1195380" cy="162452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5013176"/>
            <a:ext cx="1187624" cy="164392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3728" y="3573016"/>
            <a:ext cx="5293088" cy="288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8604448" cy="16561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/>
              <a:t>ПЛАН КУТУЗОВА.</a:t>
            </a:r>
          </a:p>
          <a:p>
            <a:pPr>
              <a:buNone/>
            </a:pPr>
            <a:r>
              <a:rPr lang="ru-RU" sz="2000" dirty="0" smtClean="0">
                <a:cs typeface="Arial" pitchFamily="34" charset="0"/>
              </a:rPr>
              <a:t> Упорным сопротивлением ограниченных сил нанести </a:t>
            </a:r>
          </a:p>
          <a:p>
            <a:pPr>
              <a:buNone/>
            </a:pPr>
            <a:r>
              <a:rPr lang="ru-RU" sz="2000" dirty="0" smtClean="0">
                <a:cs typeface="Arial" pitchFamily="34" charset="0"/>
              </a:rPr>
              <a:t>противнику возможно большие потери на направлении его главного удара</a:t>
            </a:r>
          </a:p>
          <a:p>
            <a:pPr>
              <a:buNone/>
            </a:pPr>
            <a:r>
              <a:rPr lang="ru-RU" sz="2000" dirty="0" smtClean="0">
                <a:cs typeface="Arial" pitchFamily="34" charset="0"/>
              </a:rPr>
              <a:t> и расстроить его, дать время для эвакуации столицы.</a:t>
            </a:r>
            <a:endParaRPr lang="ru-RU" sz="2000" dirty="0"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988840"/>
            <a:ext cx="5400600" cy="451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Family\Desktop\Бородино\ermolov09l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292080" y="188640"/>
            <a:ext cx="3633130" cy="266429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59632" y="0"/>
            <a:ext cx="403244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cs typeface="Arial" pitchFamily="34" charset="0"/>
              </a:rPr>
              <a:t>Позиция русской армии находилась от дер. </a:t>
            </a:r>
            <a:r>
              <a:rPr lang="ru-RU" sz="2000" dirty="0" err="1" smtClean="0">
                <a:cs typeface="Arial" pitchFamily="34" charset="0"/>
              </a:rPr>
              <a:t>Маслово</a:t>
            </a:r>
            <a:r>
              <a:rPr lang="ru-RU" sz="2000" dirty="0" smtClean="0">
                <a:cs typeface="Arial" pitchFamily="34" charset="0"/>
              </a:rPr>
              <a:t> (на северо-востоке)к деревне </a:t>
            </a:r>
            <a:r>
              <a:rPr lang="ru-RU" sz="2000" dirty="0" err="1" smtClean="0">
                <a:cs typeface="Arial" pitchFamily="34" charset="0"/>
              </a:rPr>
              <a:t>Шевардино</a:t>
            </a:r>
            <a:r>
              <a:rPr lang="ru-RU" sz="2000" dirty="0" smtClean="0">
                <a:cs typeface="Arial" pitchFamily="34" charset="0"/>
              </a:rPr>
              <a:t>  (на юго-востоке). Северный рубеж упирался в реку </a:t>
            </a:r>
            <a:r>
              <a:rPr lang="ru-RU" sz="2000" dirty="0" err="1" smtClean="0">
                <a:cs typeface="Arial" pitchFamily="34" charset="0"/>
              </a:rPr>
              <a:t>Колочь</a:t>
            </a:r>
            <a:r>
              <a:rPr lang="ru-RU" sz="2000" dirty="0" smtClean="0">
                <a:cs typeface="Arial" pitchFamily="34" charset="0"/>
              </a:rPr>
              <a:t>. Были возведены временные укрепления на небольшом холме у </a:t>
            </a:r>
            <a:r>
              <a:rPr lang="ru-RU" sz="2000" dirty="0" err="1" smtClean="0">
                <a:cs typeface="Arial" pitchFamily="34" charset="0"/>
              </a:rPr>
              <a:t>Шевардино</a:t>
            </a:r>
            <a:endParaRPr lang="ru-RU" sz="2000" dirty="0" smtClean="0"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2050" name="Picture 2" descr="C:\Users\Family\Desktop\Бородино\lruss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300439" cy="1052736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429000"/>
            <a:ext cx="4337223" cy="3100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717032"/>
            <a:ext cx="4100223" cy="2765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0"/>
            <a:ext cx="6336704" cy="57606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+mn-lt"/>
              </a:rPr>
              <a:t>Первый этап Бородинской битвы.</a:t>
            </a:r>
            <a:endParaRPr lang="ru-RU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1680" y="404664"/>
            <a:ext cx="74523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 сентября русский арьергард вступил в бой с французами у </a:t>
            </a:r>
            <a:r>
              <a:rPr lang="ru-RU" sz="2000" dirty="0" err="1" smtClean="0"/>
              <a:t>Гжатска</a:t>
            </a:r>
            <a:r>
              <a:rPr lang="ru-RU" sz="2000" dirty="0" smtClean="0"/>
              <a:t> и 5 сентября ген. </a:t>
            </a:r>
            <a:r>
              <a:rPr lang="ru-RU" sz="2000" dirty="0" err="1" smtClean="0"/>
              <a:t>Коновницин</a:t>
            </a:r>
            <a:r>
              <a:rPr lang="ru-RU" sz="2000" dirty="0" smtClean="0"/>
              <a:t> отвёл их к </a:t>
            </a:r>
            <a:r>
              <a:rPr lang="ru-RU" sz="2000" dirty="0" err="1" smtClean="0"/>
              <a:t>Колочи</a:t>
            </a:r>
            <a:r>
              <a:rPr lang="ru-RU" sz="2000" dirty="0" smtClean="0"/>
              <a:t> и французы вышли на русские позиции.</a:t>
            </a:r>
          </a:p>
          <a:p>
            <a:r>
              <a:rPr lang="ru-RU" sz="2000" dirty="0" smtClean="0"/>
              <a:t>Наполеон считал что </a:t>
            </a:r>
            <a:r>
              <a:rPr lang="ru-RU" sz="2000" dirty="0" err="1" smtClean="0"/>
              <a:t>Шевардинский</a:t>
            </a:r>
            <a:r>
              <a:rPr lang="ru-RU" sz="2000" dirty="0" smtClean="0"/>
              <a:t> редут является ключом к позиции русских и приказал маршалу </a:t>
            </a:r>
            <a:r>
              <a:rPr lang="ru-RU" sz="2000" dirty="0" err="1" smtClean="0"/>
              <a:t>Даву</a:t>
            </a:r>
            <a:r>
              <a:rPr lang="ru-RU" sz="2000" dirty="0" smtClean="0"/>
              <a:t>  взять его. Бои за </a:t>
            </a:r>
            <a:r>
              <a:rPr lang="ru-RU" sz="2000" dirty="0" err="1" smtClean="0"/>
              <a:t>Шевардинский</a:t>
            </a:r>
            <a:r>
              <a:rPr lang="ru-RU" sz="2000" dirty="0" smtClean="0"/>
              <a:t> редут это первый этап Бородинской </a:t>
            </a:r>
            <a:r>
              <a:rPr lang="ru-RU" sz="2000" dirty="0" err="1" smtClean="0"/>
              <a:t>битвы,Потери</a:t>
            </a:r>
            <a:r>
              <a:rPr lang="ru-RU" sz="2000" dirty="0" smtClean="0"/>
              <a:t> русской армии-6ооо человек, французов 5000 человек. Хотя французы заняли редут, они не выполнили главной задачи- опрокинуть русских.</a:t>
            </a:r>
          </a:p>
          <a:p>
            <a:endParaRPr lang="ru-RU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13925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2976"/>
            <a:ext cx="4035071" cy="2963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4548344"/>
            <a:ext cx="3240360" cy="230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3623" y="3068960"/>
            <a:ext cx="3060377" cy="2320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260648"/>
            <a:ext cx="8100392" cy="1368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07 сентября было зачитано обращение Наполеона к армии «Солдаты , </a:t>
            </a:r>
          </a:p>
          <a:p>
            <a:pPr>
              <a:buNone/>
            </a:pPr>
            <a:r>
              <a:rPr lang="ru-RU" sz="2000" dirty="0" smtClean="0"/>
              <a:t>вот битва,  которую вы так желали !Вперёд победа зависит от Вас!...»</a:t>
            </a:r>
          </a:p>
          <a:p>
            <a:pPr>
              <a:buNone/>
            </a:pPr>
            <a:r>
              <a:rPr lang="ru-RU" sz="2000" dirty="0" smtClean="0"/>
              <a:t>В6.00.французкая артиллерия начала обстрел русских позиций.</a:t>
            </a:r>
            <a:endParaRPr lang="ru-RU" sz="2000" dirty="0"/>
          </a:p>
        </p:txBody>
      </p:sp>
      <p:pic>
        <p:nvPicPr>
          <p:cNvPr id="6" name="Picture 4" descr="C:\Users\Family\Desktop\Бородино\lfra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1334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2050" name="Picture 2" descr="C:\Users\Family\Desktop\Рисунок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84784"/>
            <a:ext cx="3672408" cy="2376887"/>
          </a:xfrm>
          <a:prstGeom prst="rect">
            <a:avLst/>
          </a:prstGeom>
          <a:noFill/>
        </p:spPr>
      </p:pic>
      <p:pic>
        <p:nvPicPr>
          <p:cNvPr id="2051" name="Picture 3" descr="C:\Users\Family\Desktop\Рисунок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3" y="4077072"/>
            <a:ext cx="3716813" cy="2304256"/>
          </a:xfrm>
          <a:prstGeom prst="rect">
            <a:avLst/>
          </a:prstGeom>
          <a:noFill/>
        </p:spPr>
      </p:pic>
      <p:pic>
        <p:nvPicPr>
          <p:cNvPr id="2052" name="Picture 4" descr="C:\Users\Family\Desktop\Рисунок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1556792"/>
            <a:ext cx="4392488" cy="47244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673</TotalTime>
  <Words>896</Words>
  <Application>Microsoft Office PowerPoint</Application>
  <PresentationFormat>Экран (4:3)</PresentationFormat>
  <Paragraphs>111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Конкурс  "Недаром помнит вся Россия"</vt:lpstr>
      <vt:lpstr>Бородино</vt:lpstr>
      <vt:lpstr>Слайд 3</vt:lpstr>
      <vt:lpstr>Слайд 4</vt:lpstr>
      <vt:lpstr>Слайд 5</vt:lpstr>
      <vt:lpstr>Слайд 6</vt:lpstr>
      <vt:lpstr>Слайд 7</vt:lpstr>
      <vt:lpstr>Первый этап Бородинской битвы.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 Список использованной литературы и источников информации в сети Internet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Бородино</dc:title>
  <dc:creator>Family</dc:creator>
  <cp:lastModifiedBy>Family</cp:lastModifiedBy>
  <cp:revision>81</cp:revision>
  <dcterms:created xsi:type="dcterms:W3CDTF">2012-05-08T06:43:48Z</dcterms:created>
  <dcterms:modified xsi:type="dcterms:W3CDTF">2012-05-09T15:46:12Z</dcterms:modified>
</cp:coreProperties>
</file>