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78" r:id="rId3"/>
    <p:sldId id="279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5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8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A803"/>
    <a:srgbClr val="EFA379"/>
    <a:srgbClr val="F3B897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22" autoAdjust="0"/>
    <p:restoredTop sz="95826" autoAdjust="0"/>
  </p:normalViewPr>
  <p:slideViewPr>
    <p:cSldViewPr>
      <p:cViewPr>
        <p:scale>
          <a:sx n="56" d="100"/>
          <a:sy n="56" d="100"/>
        </p:scale>
        <p:origin x="-852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07E5-A771-489D-9890-D19D991E1D63}" type="datetimeFigureOut">
              <a:rPr lang="ru-RU" smtClean="0"/>
              <a:pPr/>
              <a:t>21.04.2014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ABAC-9D8F-4BA7-A92A-AE15544909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53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07E5-A771-489D-9890-D19D991E1D63}" type="datetimeFigureOut">
              <a:rPr lang="ru-RU" smtClean="0"/>
              <a:pPr/>
              <a:t>21.04.2014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ABAC-9D8F-4BA7-A92A-AE15544909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82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07E5-A771-489D-9890-D19D991E1D63}" type="datetimeFigureOut">
              <a:rPr lang="ru-RU" smtClean="0"/>
              <a:pPr/>
              <a:t>21.04.2014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ABAC-9D8F-4BA7-A92A-AE15544909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99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07E5-A771-489D-9890-D19D991E1D63}" type="datetimeFigureOut">
              <a:rPr lang="ru-RU" smtClean="0"/>
              <a:pPr/>
              <a:t>21.04.2014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ABAC-9D8F-4BA7-A92A-AE15544909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5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07E5-A771-489D-9890-D19D991E1D63}" type="datetimeFigureOut">
              <a:rPr lang="ru-RU" smtClean="0"/>
              <a:pPr/>
              <a:t>21.04.2014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ABAC-9D8F-4BA7-A92A-AE15544909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396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07E5-A771-489D-9890-D19D991E1D63}" type="datetimeFigureOut">
              <a:rPr lang="ru-RU" smtClean="0"/>
              <a:pPr/>
              <a:t>21.04.2014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ABAC-9D8F-4BA7-A92A-AE15544909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3725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07E5-A771-489D-9890-D19D991E1D63}" type="datetimeFigureOut">
              <a:rPr lang="ru-RU" smtClean="0"/>
              <a:pPr/>
              <a:t>21.04.2014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ABAC-9D8F-4BA7-A92A-AE15544909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434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07E5-A771-489D-9890-D19D991E1D63}" type="datetimeFigureOut">
              <a:rPr lang="ru-RU" smtClean="0"/>
              <a:pPr/>
              <a:t>21.04.2014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ABAC-9D8F-4BA7-A92A-AE15544909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81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07E5-A771-489D-9890-D19D991E1D63}" type="datetimeFigureOut">
              <a:rPr lang="ru-RU" smtClean="0"/>
              <a:pPr/>
              <a:t>21.04.2014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ABAC-9D8F-4BA7-A92A-AE15544909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1152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07E5-A771-489D-9890-D19D991E1D63}" type="datetimeFigureOut">
              <a:rPr lang="ru-RU" smtClean="0"/>
              <a:pPr/>
              <a:t>21.04.2014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ABAC-9D8F-4BA7-A92A-AE15544909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5997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07E5-A771-489D-9890-D19D991E1D63}" type="datetimeFigureOut">
              <a:rPr lang="ru-RU" smtClean="0"/>
              <a:pPr/>
              <a:t>21.04.2014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6ABAC-9D8F-4BA7-A92A-AE15544909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781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007E5-A771-489D-9890-D19D991E1D63}" type="datetimeFigureOut">
              <a:rPr lang="ru-RU" smtClean="0"/>
              <a:pPr/>
              <a:t>21.04.2014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6ABAC-9D8F-4BA7-A92A-AE15544909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359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18" Type="http://schemas.openxmlformats.org/officeDocument/2006/relationships/slide" Target="slide21.xml"/><Relationship Id="rId3" Type="http://schemas.openxmlformats.org/officeDocument/2006/relationships/slide" Target="slide6.xml"/><Relationship Id="rId21" Type="http://schemas.openxmlformats.org/officeDocument/2006/relationships/slide" Target="slide24.xml"/><Relationship Id="rId7" Type="http://schemas.openxmlformats.org/officeDocument/2006/relationships/slide" Target="slide10.xml"/><Relationship Id="rId12" Type="http://schemas.openxmlformats.org/officeDocument/2006/relationships/slide" Target="slide15.xml"/><Relationship Id="rId17" Type="http://schemas.openxmlformats.org/officeDocument/2006/relationships/slide" Target="slide20.xml"/><Relationship Id="rId2" Type="http://schemas.openxmlformats.org/officeDocument/2006/relationships/slide" Target="slide5.xml"/><Relationship Id="rId16" Type="http://schemas.openxmlformats.org/officeDocument/2006/relationships/slide" Target="slide19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13.xml"/><Relationship Id="rId5" Type="http://schemas.openxmlformats.org/officeDocument/2006/relationships/slide" Target="slide8.xml"/><Relationship Id="rId15" Type="http://schemas.openxmlformats.org/officeDocument/2006/relationships/slide" Target="slide18.xml"/><Relationship Id="rId10" Type="http://schemas.openxmlformats.org/officeDocument/2006/relationships/slide" Target="slide14.xml"/><Relationship Id="rId19" Type="http://schemas.openxmlformats.org/officeDocument/2006/relationships/slide" Target="slide22.xml"/><Relationship Id="rId4" Type="http://schemas.openxmlformats.org/officeDocument/2006/relationships/slide" Target="slide7.xml"/><Relationship Id="rId9" Type="http://schemas.openxmlformats.org/officeDocument/2006/relationships/slide" Target="slide12.xml"/><Relationship Id="rId14" Type="http://schemas.openxmlformats.org/officeDocument/2006/relationships/slide" Target="slide17.xml"/><Relationship Id="rId22" Type="http://schemas.openxmlformats.org/officeDocument/2006/relationships/slide" Target="slide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6792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Умножение многозначных чисел </a:t>
            </a:r>
            <a:br>
              <a:rPr lang="ru-RU" b="1" i="1" dirty="0" smtClean="0"/>
            </a:br>
            <a:r>
              <a:rPr lang="ru-RU" b="1" i="1" dirty="0" smtClean="0"/>
              <a:t>3 класс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653136"/>
            <a:ext cx="6400800" cy="1752600"/>
          </a:xfrm>
        </p:spPr>
        <p:txBody>
          <a:bodyPr/>
          <a:lstStyle/>
          <a:p>
            <a:r>
              <a:rPr lang="ru-RU" dirty="0" smtClean="0"/>
              <a:t>Разработчик:</a:t>
            </a:r>
          </a:p>
          <a:p>
            <a:r>
              <a:rPr lang="ru-RU" dirty="0" smtClean="0"/>
              <a:t>Учитель начальных классов </a:t>
            </a:r>
          </a:p>
          <a:p>
            <a:r>
              <a:rPr lang="ru-RU" dirty="0" smtClean="0"/>
              <a:t>Дьякова Татьяна Владимировна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88640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ЧАСТНОЕ УЧРЕЖДЕНИЕ</a:t>
            </a:r>
          </a:p>
          <a:p>
            <a:pPr algn="ctr"/>
            <a:r>
              <a:rPr lang="ru-RU" dirty="0"/>
              <a:t>СРЕДНЯЯ ОБЩЕОБРАЗОВАТЕЛЬНАЯ ШКОЛА</a:t>
            </a:r>
          </a:p>
          <a:p>
            <a:pPr algn="ctr"/>
            <a:r>
              <a:rPr lang="ru-RU" dirty="0"/>
              <a:t>«ЛЕКСИС»</a:t>
            </a:r>
          </a:p>
        </p:txBody>
      </p:sp>
    </p:spTree>
    <p:extLst>
      <p:ext uri="{BB962C8B-B14F-4D97-AF65-F5344CB8AC3E}">
        <p14:creationId xmlns:p14="http://schemas.microsoft.com/office/powerpoint/2010/main" val="1246697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338217" y="6093296"/>
            <a:ext cx="561375" cy="504056"/>
          </a:xfrm>
          <a:prstGeom prst="actionButtonHom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37240" y="1071546"/>
            <a:ext cx="860676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Правило умножения на многозначное число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Чтобы умножить любое число на трехзначное, надо это число умножить последовательно на единицы, десятки, сотни,           а затем полученные произведения сложить.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Исправьте ошибки</a:t>
            </a:r>
            <a:endParaRPr kumimoji="0" lang="ru-RU" sz="44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3214686"/>
            <a:ext cx="2143140" cy="500066"/>
          </a:xfrm>
          <a:prstGeom prst="rect">
            <a:avLst/>
          </a:prstGeom>
          <a:solidFill>
            <a:srgbClr val="B5A8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многозначное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43108" y="4143380"/>
            <a:ext cx="857256" cy="571504"/>
          </a:xfrm>
          <a:prstGeom prst="rect">
            <a:avLst/>
          </a:prstGeom>
          <a:solidFill>
            <a:srgbClr val="B5A8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 т. д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84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338217" y="6093296"/>
            <a:ext cx="561375" cy="504056"/>
          </a:xfrm>
          <a:prstGeom prst="actionButtonHom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43" name="Picture 3" descr="E:\ИГРА ПО МЕТЕМАТИКЕ\3177664-079246520a0ea38d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30" y="4858838"/>
            <a:ext cx="2071670" cy="199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42910" y="0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Вычисли с </a:t>
            </a:r>
            <a:r>
              <a:rPr kumimoji="0" lang="ru-RU" sz="4400" b="1" i="0" u="none" strike="noStrike" kern="1200" cap="none" spc="50" normalizeH="0" baseline="0" noProof="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коментированием</a:t>
            </a:r>
            <a:endParaRPr kumimoji="0" lang="ru-RU" sz="44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9" name="Содержимое 9"/>
          <p:cNvSpPr txBox="1">
            <a:spLocks/>
          </p:cNvSpPr>
          <p:nvPr/>
        </p:nvSpPr>
        <p:spPr>
          <a:xfrm>
            <a:off x="428596" y="1857364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7032 * 2102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80800 * 7777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12340 * 5609 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86380" y="1785926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14781264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00628" y="3143248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628381600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00628" y="4429132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69215060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99697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338217" y="6093296"/>
            <a:ext cx="561375" cy="504056"/>
          </a:xfrm>
          <a:prstGeom prst="actionButtonHom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285728"/>
            <a:ext cx="5429288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Найди и исправь  ошибки</a:t>
            </a:r>
            <a:endParaRPr lang="ru-RU" sz="3600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533206" y="2377440"/>
          <a:ext cx="5960557" cy="2547089"/>
        </p:xfrm>
        <a:graphic>
          <a:graphicData uri="http://schemas.openxmlformats.org/drawingml/2006/table">
            <a:tbl>
              <a:tblPr/>
              <a:tblGrid>
                <a:gridCol w="2467290"/>
                <a:gridCol w="2428892"/>
                <a:gridCol w="1064375"/>
              </a:tblGrid>
              <a:tr h="408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         2318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       704500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       *1011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     *1001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             2318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       7045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ru-RU" sz="24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+ 2318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+7045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2400" dirty="0" smtClean="0">
                          <a:latin typeface="Calibri"/>
                          <a:ea typeface="Times New Roman"/>
                          <a:cs typeface="Times New Roman"/>
                        </a:rPr>
                        <a:t>  +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2318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2400" dirty="0" smtClean="0">
                          <a:latin typeface="Calibri"/>
                          <a:ea typeface="Times New Roman"/>
                          <a:cs typeface="Times New Roman"/>
                        </a:rPr>
                        <a:t>70520450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ru-RU" sz="2400" dirty="0" smtClean="0">
                          <a:latin typeface="Calibri"/>
                          <a:ea typeface="Times New Roman"/>
                          <a:cs typeface="Times New Roman"/>
                        </a:rPr>
                        <a:t>257298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00100" y="4071942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           +2318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0694" y="4071942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6116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Управляющая кнопка: домой 11">
            <a:hlinkClick r:id="" action="ppaction://hlinkshowjump?jump=firstslide" highlightClick="1"/>
          </p:cNvPr>
          <p:cNvSpPr/>
          <p:nvPr/>
        </p:nvSpPr>
        <p:spPr>
          <a:xfrm>
            <a:off x="338217" y="6093296"/>
            <a:ext cx="561375" cy="504056"/>
          </a:xfrm>
          <a:prstGeom prst="actionButtonHom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Заголовок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dirty="0" smtClean="0"/>
              <a:t>Найди значение выражения</a:t>
            </a:r>
            <a:endParaRPr lang="ru-RU" dirty="0"/>
          </a:p>
        </p:txBody>
      </p:sp>
      <p:sp>
        <p:nvSpPr>
          <p:cNvPr id="11" name="Содержимое 14"/>
          <p:cNvSpPr>
            <a:spLocks noGrp="1"/>
          </p:cNvSpPr>
          <p:nvPr>
            <p:ph sz="half" idx="1"/>
          </p:nvPr>
        </p:nvSpPr>
        <p:spPr>
          <a:xfrm>
            <a:off x="428596" y="3143248"/>
            <a:ext cx="7043790" cy="2840039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360 : (16 : 4) + (42 : 7 * 6 + 14) =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357950" y="3286124"/>
            <a:ext cx="257176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90 + 50 =140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338217" y="6093296"/>
            <a:ext cx="561375" cy="504056"/>
          </a:xfrm>
          <a:prstGeom prst="actionButtonHom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428604"/>
            <a:ext cx="83518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Подбери схему схему и реши задачу</a:t>
            </a:r>
            <a:endParaRPr lang="ru-RU" sz="4000" b="1" dirty="0"/>
          </a:p>
        </p:txBody>
      </p:sp>
      <p:graphicFrame>
        <p:nvGraphicFramePr>
          <p:cNvPr id="11" name="Содержимое 3"/>
          <p:cNvGraphicFramePr>
            <a:graphicFrameLocks noGrp="1"/>
          </p:cNvGraphicFramePr>
          <p:nvPr>
            <p:ph idx="1"/>
          </p:nvPr>
        </p:nvGraphicFramePr>
        <p:xfrm>
          <a:off x="1857356" y="1214422"/>
          <a:ext cx="5111750" cy="1069974"/>
        </p:xfrm>
        <a:graphic>
          <a:graphicData uri="http://schemas.openxmlformats.org/drawingml/2006/table">
            <a:tbl>
              <a:tblPr/>
              <a:tblGrid>
                <a:gridCol w="979488"/>
                <a:gridCol w="1524000"/>
                <a:gridCol w="1525587"/>
                <a:gridCol w="1082675"/>
              </a:tblGrid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М.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60 км/ч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 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420 км 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А.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 км/ч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 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 км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857375" y="2643188"/>
          <a:ext cx="5205413" cy="1069974"/>
        </p:xfrm>
        <a:graphic>
          <a:graphicData uri="http://schemas.openxmlformats.org/drawingml/2006/table">
            <a:tbl>
              <a:tblPr/>
              <a:tblGrid>
                <a:gridCol w="1030288"/>
                <a:gridCol w="1524000"/>
                <a:gridCol w="1525587"/>
                <a:gridCol w="1125538"/>
              </a:tblGrid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М.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60 км/ч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 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 км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А.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 км/ч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 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 км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928813" y="4143375"/>
          <a:ext cx="5246687" cy="1069974"/>
        </p:xfrm>
        <a:graphic>
          <a:graphicData uri="http://schemas.openxmlformats.org/drawingml/2006/table">
            <a:tbl>
              <a:tblPr/>
              <a:tblGrid>
                <a:gridCol w="987425"/>
                <a:gridCol w="1524000"/>
                <a:gridCol w="1525587"/>
                <a:gridCol w="1209675"/>
              </a:tblGrid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М.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60 км/ч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 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             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.            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  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А.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 км/ч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 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85720" y="1142984"/>
            <a:ext cx="850112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1071538" y="1428736"/>
            <a:ext cx="6257940" cy="228601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180 км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240 км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8 ч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643174" y="1285860"/>
            <a:ext cx="564360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/>
              <a:t>Расстояние, которое туристы проехали на машине.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714612" y="2214554"/>
            <a:ext cx="62150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/>
              <a:t>Расстояние, которое туристы проехали на автобусе.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643174" y="3286124"/>
            <a:ext cx="6072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/>
              <a:t>Время, затраченное на поездку на автобусе.</a:t>
            </a:r>
          </a:p>
        </p:txBody>
      </p:sp>
      <p:sp>
        <p:nvSpPr>
          <p:cNvPr id="19" name="Правая фигурная скобка 18"/>
          <p:cNvSpPr/>
          <p:nvPr/>
        </p:nvSpPr>
        <p:spPr>
          <a:xfrm>
            <a:off x="6357950" y="4572008"/>
            <a:ext cx="357188" cy="500063"/>
          </a:xfrm>
          <a:prstGeom prst="righ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TextBox 9"/>
          <p:cNvSpPr txBox="1">
            <a:spLocks noChangeArrowheads="1"/>
          </p:cNvSpPr>
          <p:nvPr/>
        </p:nvSpPr>
        <p:spPr bwMode="auto">
          <a:xfrm>
            <a:off x="6643702" y="4643446"/>
            <a:ext cx="10001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420</a:t>
            </a:r>
            <a:r>
              <a:rPr lang="ru-RU" sz="2000" b="1" dirty="0"/>
              <a:t> км</a:t>
            </a:r>
            <a:r>
              <a:rPr lang="en-US" sz="2000" dirty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8836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338217" y="6093296"/>
            <a:ext cx="561375" cy="504056"/>
          </a:xfrm>
          <a:prstGeom prst="actionButtonHom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Исправьте ошибки</a:t>
            </a:r>
            <a:endParaRPr kumimoji="0" lang="ru-RU" sz="44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537240" y="1643050"/>
            <a:ext cx="860676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Правило умножения на многозначное число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Чтобы умножить любое число на трехзначное, надо это число умножить последовательно на единицы, десятки, сотни,            а затем полученные произведения сложить.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3786190"/>
            <a:ext cx="2143140" cy="500066"/>
          </a:xfrm>
          <a:prstGeom prst="rect">
            <a:avLst/>
          </a:prstGeom>
          <a:solidFill>
            <a:srgbClr val="B5A8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многозначное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4786322"/>
            <a:ext cx="857256" cy="571504"/>
          </a:xfrm>
          <a:prstGeom prst="rect">
            <a:avLst/>
          </a:prstGeom>
          <a:solidFill>
            <a:srgbClr val="B5A8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 т. д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48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338217" y="6093296"/>
            <a:ext cx="561375" cy="504056"/>
          </a:xfrm>
          <a:prstGeom prst="actionButtonHom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Вычисли с </a:t>
            </a:r>
            <a:r>
              <a:rPr kumimoji="0" lang="ru-RU" sz="4400" b="1" i="0" u="none" strike="noStrike" kern="1200" cap="none" spc="50" normalizeH="0" baseline="0" noProof="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коментированием</a:t>
            </a:r>
            <a:endParaRPr kumimoji="0" lang="ru-RU" sz="44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10" name="Содержимое 9"/>
          <p:cNvSpPr txBox="1">
            <a:spLocks noGrp="1"/>
          </p:cNvSpPr>
          <p:nvPr>
            <p:ph idx="1"/>
          </p:nvPr>
        </p:nvSpPr>
        <p:spPr>
          <a:xfrm>
            <a:off x="5072066" y="4500570"/>
            <a:ext cx="2757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600" b="1" dirty="0" smtClean="0"/>
              <a:t>69215060</a:t>
            </a:r>
            <a:endParaRPr lang="ru-RU" sz="3600" b="1" dirty="0"/>
          </a:p>
        </p:txBody>
      </p:sp>
      <p:sp>
        <p:nvSpPr>
          <p:cNvPr id="11" name="Содержимое 9"/>
          <p:cNvSpPr txBox="1">
            <a:spLocks/>
          </p:cNvSpPr>
          <p:nvPr/>
        </p:nvSpPr>
        <p:spPr>
          <a:xfrm>
            <a:off x="428596" y="1857364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7032 * 2102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80800 * 7777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12340 * 5609 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6380" y="1928802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14781264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00628" y="3143248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628381600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67650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338217" y="6093296"/>
            <a:ext cx="561375" cy="504056"/>
          </a:xfrm>
          <a:prstGeom prst="actionButtonHom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00166" y="285728"/>
            <a:ext cx="5429288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Найди и исправь  ошибки</a:t>
            </a:r>
            <a:endParaRPr lang="ru-RU" sz="3600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533206" y="2377440"/>
          <a:ext cx="5960557" cy="2547089"/>
        </p:xfrm>
        <a:graphic>
          <a:graphicData uri="http://schemas.openxmlformats.org/drawingml/2006/table">
            <a:tbl>
              <a:tblPr/>
              <a:tblGrid>
                <a:gridCol w="2467290"/>
                <a:gridCol w="2428892"/>
                <a:gridCol w="1064375"/>
              </a:tblGrid>
              <a:tr h="408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         2318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       704500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       *1011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     *1001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             2318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       7045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ru-RU" sz="24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+ 2318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+7045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2400" dirty="0" smtClean="0">
                          <a:latin typeface="Calibri"/>
                          <a:ea typeface="Times New Roman"/>
                          <a:cs typeface="Times New Roman"/>
                        </a:rPr>
                        <a:t>  +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2318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2400" dirty="0" smtClean="0">
                          <a:latin typeface="Calibri"/>
                          <a:ea typeface="Times New Roman"/>
                          <a:cs typeface="Times New Roman"/>
                        </a:rPr>
                        <a:t>70520450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ru-RU" sz="2400" dirty="0" smtClean="0">
                          <a:latin typeface="Calibri"/>
                          <a:ea typeface="Times New Roman"/>
                          <a:cs typeface="Times New Roman"/>
                        </a:rPr>
                        <a:t>257298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00100" y="4071942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           +2318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0694" y="4071942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3064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338217" y="6093296"/>
            <a:ext cx="561375" cy="504056"/>
          </a:xfrm>
          <a:prstGeom prst="actionButtonHom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428604"/>
            <a:ext cx="83518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Подбери схему схему и реши задачу</a:t>
            </a:r>
            <a:endParaRPr lang="ru-RU" sz="4000" b="1" dirty="0"/>
          </a:p>
        </p:txBody>
      </p:sp>
      <p:graphicFrame>
        <p:nvGraphicFramePr>
          <p:cNvPr id="12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85918" y="1071546"/>
          <a:ext cx="5111750" cy="1490502"/>
        </p:xfrm>
        <a:graphic>
          <a:graphicData uri="http://schemas.openxmlformats.org/drawingml/2006/table">
            <a:tbl>
              <a:tblPr/>
              <a:tblGrid>
                <a:gridCol w="979488"/>
                <a:gridCol w="1524000"/>
                <a:gridCol w="1525587"/>
                <a:gridCol w="1082675"/>
              </a:tblGrid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М.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60 км/ч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 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420 км 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А.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 км/ч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 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 км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857375" y="2643188"/>
          <a:ext cx="5205413" cy="1490502"/>
        </p:xfrm>
        <a:graphic>
          <a:graphicData uri="http://schemas.openxmlformats.org/drawingml/2006/table">
            <a:tbl>
              <a:tblPr/>
              <a:tblGrid>
                <a:gridCol w="1030288"/>
                <a:gridCol w="1524000"/>
                <a:gridCol w="1525587"/>
                <a:gridCol w="1125538"/>
              </a:tblGrid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М.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60 км/ч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 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 км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А.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 км/ч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 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 км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571604" y="5000636"/>
          <a:ext cx="7143769" cy="1589810"/>
        </p:xfrm>
        <a:graphic>
          <a:graphicData uri="http://schemas.openxmlformats.org/drawingml/2006/table">
            <a:tbl>
              <a:tblPr/>
              <a:tblGrid>
                <a:gridCol w="1288436"/>
                <a:gridCol w="1988583"/>
                <a:gridCol w="1990654"/>
                <a:gridCol w="1876096"/>
              </a:tblGrid>
              <a:tr h="337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М.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60 км/ч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 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             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   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01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А.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 км/ч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 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285720" y="1285860"/>
            <a:ext cx="8501122" cy="3571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1071538" y="2643182"/>
            <a:ext cx="6257940" cy="228601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180 км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240 км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8 ч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643174" y="2571744"/>
            <a:ext cx="564360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/>
              <a:t>Расстояние, которое туристы проехали на машине. 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500313" y="3500438"/>
            <a:ext cx="62150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/>
              <a:t>Расстояние, которое туристы проехали на автобусе.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571736" y="4357694"/>
            <a:ext cx="6072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/>
              <a:t>Время, затраченное на поездку на автобусе.</a:t>
            </a:r>
          </a:p>
        </p:txBody>
      </p:sp>
      <p:sp>
        <p:nvSpPr>
          <p:cNvPr id="16" name="Правая фигурная скобка 15"/>
          <p:cNvSpPr/>
          <p:nvPr/>
        </p:nvSpPr>
        <p:spPr>
          <a:xfrm>
            <a:off x="7929586" y="5643578"/>
            <a:ext cx="357188" cy="500063"/>
          </a:xfrm>
          <a:prstGeom prst="righ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TextBox 9"/>
          <p:cNvSpPr txBox="1">
            <a:spLocks noChangeArrowheads="1"/>
          </p:cNvSpPr>
          <p:nvPr/>
        </p:nvSpPr>
        <p:spPr bwMode="auto">
          <a:xfrm>
            <a:off x="8143875" y="5715016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420</a:t>
            </a:r>
            <a:r>
              <a:rPr lang="ru-RU" b="1" dirty="0"/>
              <a:t> км</a:t>
            </a:r>
            <a:r>
              <a:rPr lang="en-US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132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338217" y="6093296"/>
            <a:ext cx="561375" cy="504056"/>
          </a:xfrm>
          <a:prstGeom prst="actionButtonHom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Заголовок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dirty="0" smtClean="0"/>
              <a:t>Найди значение выражения</a:t>
            </a:r>
            <a:endParaRPr lang="ru-RU" dirty="0"/>
          </a:p>
        </p:txBody>
      </p:sp>
      <p:sp>
        <p:nvSpPr>
          <p:cNvPr id="10" name="Содержимое 14"/>
          <p:cNvSpPr>
            <a:spLocks noGrp="1"/>
          </p:cNvSpPr>
          <p:nvPr>
            <p:ph sz="half" idx="1"/>
          </p:nvPr>
        </p:nvSpPr>
        <p:spPr>
          <a:xfrm>
            <a:off x="357158" y="2500306"/>
            <a:ext cx="7043790" cy="2840039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360 : (16 : 4) + (42 : 7 * 6 + 14) =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357950" y="2428868"/>
            <a:ext cx="257176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90 + 50 =140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78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1143000"/>
          </a:xfrm>
        </p:spPr>
        <p:txBody>
          <a:bodyPr/>
          <a:lstStyle/>
          <a:p>
            <a:r>
              <a:rPr lang="ru-RU" b="1" dirty="0" smtClean="0"/>
              <a:t>Правила игры</a:t>
            </a:r>
            <a:endParaRPr lang="ru-RU" b="1" dirty="0"/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571472" y="0"/>
            <a:ext cx="8229600" cy="11430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0" b="1" i="1" u="sng" dirty="0" smtClean="0">
                <a:solidFill>
                  <a:sysClr val="windowText" lastClr="000000"/>
                </a:solidFill>
                <a:latin typeface="+mj-lt"/>
                <a:ea typeface="+mj-ea"/>
                <a:cs typeface="+mj-cs"/>
              </a:rPr>
              <a:t>Своя игра</a:t>
            </a:r>
            <a:endParaRPr kumimoji="0" lang="ru-RU" sz="8000" b="1" i="1" u="sng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2500306"/>
            <a:ext cx="8215370" cy="4071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sz="3600" b="1" dirty="0" smtClean="0"/>
              <a:t>Отборочный тур</a:t>
            </a:r>
          </a:p>
          <a:p>
            <a:pPr marL="342900" indent="-342900">
              <a:buAutoNum type="arabicPeriod"/>
            </a:pPr>
            <a:r>
              <a:rPr lang="ru-RU" sz="3600" b="1" dirty="0" smtClean="0"/>
              <a:t>Право выбора задания</a:t>
            </a:r>
          </a:p>
          <a:p>
            <a:pPr marL="342900" indent="-342900">
              <a:buAutoNum type="arabicPeriod"/>
            </a:pPr>
            <a:r>
              <a:rPr lang="ru-RU" sz="3600" b="1" dirty="0" smtClean="0"/>
              <a:t>Начисление балов </a:t>
            </a:r>
          </a:p>
          <a:p>
            <a:pPr marL="342900" indent="-342900">
              <a:buAutoNum type="arabicPeriod"/>
            </a:pPr>
            <a:r>
              <a:rPr lang="ru-RU" sz="3600" b="1" dirty="0" smtClean="0"/>
              <a:t>Штраф за нарушение правил работы в группе </a:t>
            </a:r>
          </a:p>
          <a:p>
            <a:pPr marL="342900" indent="-342900">
              <a:buAutoNum type="arabicPeriod"/>
            </a:pPr>
            <a:r>
              <a:rPr lang="ru-RU" sz="3600" b="1" dirty="0" smtClean="0"/>
              <a:t>Выигрывает команда, которая набрала большее количество очков.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68113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338217" y="6093296"/>
            <a:ext cx="561375" cy="504056"/>
          </a:xfrm>
          <a:prstGeom prst="actionButtonHo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857224" y="2332037"/>
            <a:ext cx="860676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Правило умножения на многозначное число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Чтобы умножить любое число на трехзначное, надо это число умножить последовательно на единицы, десятки, сотни,          а затем полученные произведения сложить.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28596" y="357166"/>
            <a:ext cx="8229600" cy="11430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Исправьте ошибки</a:t>
            </a:r>
            <a:endParaRPr kumimoji="0" lang="ru-RU" sz="44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4429132"/>
            <a:ext cx="2143140" cy="500066"/>
          </a:xfrm>
          <a:prstGeom prst="rect">
            <a:avLst/>
          </a:prstGeom>
          <a:solidFill>
            <a:srgbClr val="B5A8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многозначное</a:t>
            </a:r>
            <a:endParaRPr lang="ru-RU" sz="2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357422" y="5357826"/>
            <a:ext cx="857256" cy="571504"/>
          </a:xfrm>
          <a:prstGeom prst="rect">
            <a:avLst/>
          </a:prstGeom>
          <a:solidFill>
            <a:srgbClr val="B5A8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 т. д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99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338217" y="6093296"/>
            <a:ext cx="561375" cy="504056"/>
          </a:xfrm>
          <a:prstGeom prst="actionButtonHo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Вычисли с </a:t>
            </a:r>
            <a:r>
              <a:rPr kumimoji="0" lang="ru-RU" sz="4400" b="1" i="0" u="none" strike="noStrike" kern="1200" cap="none" spc="50" normalizeH="0" baseline="0" noProof="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коментированием</a:t>
            </a:r>
            <a:endParaRPr kumimoji="0" lang="ru-RU" sz="44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11" name="Содержимое 9"/>
          <p:cNvSpPr txBox="1">
            <a:spLocks/>
          </p:cNvSpPr>
          <p:nvPr/>
        </p:nvSpPr>
        <p:spPr>
          <a:xfrm>
            <a:off x="428596" y="1857364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7032 * 2102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80800 * 7777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12340 * 5609 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6380" y="1928802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14781264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00628" y="3143248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628381600</a:t>
            </a:r>
            <a:endParaRPr lang="ru-RU" sz="3600" b="1" dirty="0"/>
          </a:p>
        </p:txBody>
      </p:sp>
      <p:sp>
        <p:nvSpPr>
          <p:cNvPr id="14" name="Содержимое 9"/>
          <p:cNvSpPr txBox="1">
            <a:spLocks noGrp="1"/>
          </p:cNvSpPr>
          <p:nvPr>
            <p:ph idx="1"/>
          </p:nvPr>
        </p:nvSpPr>
        <p:spPr>
          <a:xfrm>
            <a:off x="5072066" y="4500570"/>
            <a:ext cx="2757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3600" b="1" dirty="0" smtClean="0"/>
              <a:t>69215060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80765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338217" y="6093296"/>
            <a:ext cx="561375" cy="504056"/>
          </a:xfrm>
          <a:prstGeom prst="actionButtonHo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285728"/>
            <a:ext cx="5429288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Найди и исправь  ошибки</a:t>
            </a:r>
            <a:endParaRPr lang="ru-RU" sz="36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33206" y="2377440"/>
          <a:ext cx="5960557" cy="2547089"/>
        </p:xfrm>
        <a:graphic>
          <a:graphicData uri="http://schemas.openxmlformats.org/drawingml/2006/table">
            <a:tbl>
              <a:tblPr/>
              <a:tblGrid>
                <a:gridCol w="2467290"/>
                <a:gridCol w="2428892"/>
                <a:gridCol w="1064375"/>
              </a:tblGrid>
              <a:tr h="408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         2318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       704500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       *1011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     *1001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             2318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       7045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ru-RU" sz="24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+ 2318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+7045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2400" dirty="0" smtClean="0">
                          <a:latin typeface="Calibri"/>
                          <a:ea typeface="Times New Roman"/>
                          <a:cs typeface="Times New Roman"/>
                        </a:rPr>
                        <a:t>  +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2318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2400" dirty="0" smtClean="0">
                          <a:latin typeface="Calibri"/>
                          <a:ea typeface="Times New Roman"/>
                          <a:cs typeface="Times New Roman"/>
                        </a:rPr>
                        <a:t>70520450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ru-RU" sz="2400" dirty="0" smtClean="0">
                          <a:latin typeface="Calibri"/>
                          <a:ea typeface="Times New Roman"/>
                          <a:cs typeface="Times New Roman"/>
                        </a:rPr>
                        <a:t>257298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0100" y="4071942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           +2318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0694" y="4071942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8836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338217" y="6093296"/>
            <a:ext cx="561375" cy="504056"/>
          </a:xfrm>
          <a:prstGeom prst="actionButtonHo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0" name="Содержимое 3"/>
          <p:cNvGraphicFramePr>
            <a:graphicFrameLocks noGrp="1"/>
          </p:cNvGraphicFramePr>
          <p:nvPr>
            <p:ph idx="1"/>
          </p:nvPr>
        </p:nvGraphicFramePr>
        <p:xfrm>
          <a:off x="2000232" y="1357298"/>
          <a:ext cx="5111750" cy="1069974"/>
        </p:xfrm>
        <a:graphic>
          <a:graphicData uri="http://schemas.openxmlformats.org/drawingml/2006/table">
            <a:tbl>
              <a:tblPr/>
              <a:tblGrid>
                <a:gridCol w="979488"/>
                <a:gridCol w="1524000"/>
                <a:gridCol w="1525587"/>
                <a:gridCol w="1082675"/>
              </a:tblGrid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М.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60 км/ч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 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420 км 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А.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 км/ч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 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 км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928794" y="3071810"/>
          <a:ext cx="5205413" cy="1069974"/>
        </p:xfrm>
        <a:graphic>
          <a:graphicData uri="http://schemas.openxmlformats.org/drawingml/2006/table">
            <a:tbl>
              <a:tblPr/>
              <a:tblGrid>
                <a:gridCol w="1030288"/>
                <a:gridCol w="1524000"/>
                <a:gridCol w="1525587"/>
                <a:gridCol w="1125538"/>
              </a:tblGrid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М.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60 км/ч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 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 км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А.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 км/ч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 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 км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928794" y="4643446"/>
          <a:ext cx="6072230" cy="1069942"/>
        </p:xfrm>
        <a:graphic>
          <a:graphicData uri="http://schemas.openxmlformats.org/drawingml/2006/table">
            <a:tbl>
              <a:tblPr/>
              <a:tblGrid>
                <a:gridCol w="987425"/>
                <a:gridCol w="1524000"/>
                <a:gridCol w="1525587"/>
                <a:gridCol w="2035218"/>
              </a:tblGrid>
              <a:tr h="2143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М.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60 км/ч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 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             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.            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  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А.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 км/ч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 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14282" y="357166"/>
            <a:ext cx="83518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Подбери схему схему и реши задачу</a:t>
            </a:r>
            <a:endParaRPr lang="ru-RU" sz="4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1071546"/>
            <a:ext cx="8501122" cy="3571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1071538" y="1357298"/>
            <a:ext cx="6257940" cy="228601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180 км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240 км –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8 ч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714612" y="1357298"/>
            <a:ext cx="564360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/>
              <a:t>Расстояние, которое туристы проехали на машине.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00298" y="2285992"/>
            <a:ext cx="62150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/>
              <a:t>Расстояние, которое туристы проехали на автобусе.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500298" y="3429000"/>
            <a:ext cx="6072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/>
              <a:t>Время, затраченное на поездку на автобусе.</a:t>
            </a:r>
          </a:p>
        </p:txBody>
      </p:sp>
      <p:sp>
        <p:nvSpPr>
          <p:cNvPr id="19" name="Правая фигурная скобка 18"/>
          <p:cNvSpPr/>
          <p:nvPr/>
        </p:nvSpPr>
        <p:spPr>
          <a:xfrm>
            <a:off x="6357950" y="5072074"/>
            <a:ext cx="357188" cy="500063"/>
          </a:xfrm>
          <a:prstGeom prst="righ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TextBox 9"/>
          <p:cNvSpPr txBox="1">
            <a:spLocks noChangeArrowheads="1"/>
          </p:cNvSpPr>
          <p:nvPr/>
        </p:nvSpPr>
        <p:spPr bwMode="auto">
          <a:xfrm>
            <a:off x="6786578" y="5143512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420</a:t>
            </a:r>
            <a:r>
              <a:rPr lang="ru-RU" sz="1200" b="1" dirty="0"/>
              <a:t> км</a:t>
            </a:r>
            <a:r>
              <a:rPr lang="en-US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67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338217" y="6093296"/>
            <a:ext cx="561375" cy="504056"/>
          </a:xfrm>
          <a:prstGeom prst="actionButtonHo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Заголовок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dirty="0" smtClean="0"/>
              <a:t>Найди значение выражения</a:t>
            </a:r>
            <a:endParaRPr lang="ru-RU" dirty="0"/>
          </a:p>
        </p:txBody>
      </p:sp>
      <p:sp>
        <p:nvSpPr>
          <p:cNvPr id="11" name="Содержимое 14"/>
          <p:cNvSpPr>
            <a:spLocks noGrp="1"/>
          </p:cNvSpPr>
          <p:nvPr>
            <p:ph sz="half" idx="1"/>
          </p:nvPr>
        </p:nvSpPr>
        <p:spPr>
          <a:xfrm>
            <a:off x="357158" y="2500306"/>
            <a:ext cx="7043790" cy="2840039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360 : (16 : 4) + (42 : 7 * 6 + 14) =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57950" y="2428868"/>
            <a:ext cx="257176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90 + 50 =140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32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Домашнее задание: стр. 65 № 15 Кроссворд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500306"/>
            <a:ext cx="8501122" cy="4000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Задание особой важности.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81919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945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ПРАВИЛА РАБОТЫ В КОМАНДЕ!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В команде работают все участники. </a:t>
            </a:r>
          </a:p>
          <a:p>
            <a:pPr>
              <a:buNone/>
            </a:pPr>
            <a:r>
              <a:rPr lang="ru-RU" dirty="0" smtClean="0"/>
              <a:t>2. Обсуждение ведется тихо, не мешая другим.</a:t>
            </a:r>
          </a:p>
          <a:p>
            <a:pPr>
              <a:buNone/>
            </a:pPr>
            <a:r>
              <a:rPr lang="ru-RU" dirty="0" smtClean="0"/>
              <a:t>3. Любой член команды должен уметь отвечать на вопросы по задания.   </a:t>
            </a:r>
            <a:endParaRPr lang="ru-RU" dirty="0"/>
          </a:p>
        </p:txBody>
      </p:sp>
      <p:pic>
        <p:nvPicPr>
          <p:cNvPr id="2050" name="Picture 2" descr="E:\ИГРА ПО МЕТЕМАТИКЕ\4541571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4" y="3929066"/>
            <a:ext cx="3088127" cy="2286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57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122426"/>
              </p:ext>
            </p:extLst>
          </p:nvPr>
        </p:nvGraphicFramePr>
        <p:xfrm>
          <a:off x="3428" y="0"/>
          <a:ext cx="9140570" cy="55892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828114"/>
                <a:gridCol w="1828114"/>
                <a:gridCol w="1828114"/>
                <a:gridCol w="1828114"/>
                <a:gridCol w="1828114"/>
              </a:tblGrid>
              <a:tr h="1397310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  <a:cs typeface="Aparajita" pitchFamily="34" charset="0"/>
                          <a:hlinkClick r:id="rId2" action="ppaction://hlinksldjump"/>
                        </a:rPr>
                        <a:t>10</a:t>
                      </a:r>
                      <a:endParaRPr lang="ru-RU" sz="6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cs typeface="Aparajita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  <a:cs typeface="Aparajita" pitchFamily="34" charset="0"/>
                          <a:hlinkClick r:id="rId3" action="ppaction://hlinksldjump"/>
                        </a:rPr>
                        <a:t>10</a:t>
                      </a:r>
                      <a:endParaRPr lang="ru-RU" sz="6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cs typeface="Aparajita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  <a:cs typeface="Aparajita" pitchFamily="34" charset="0"/>
                          <a:hlinkClick r:id="rId4" action="ppaction://hlinksldjump"/>
                        </a:rPr>
                        <a:t>10</a:t>
                      </a:r>
                      <a:endParaRPr lang="ru-RU" sz="6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cs typeface="Aparajita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  <a:cs typeface="Aparajita" pitchFamily="34" charset="0"/>
                          <a:hlinkClick r:id="rId5" action="ppaction://hlinksldjump"/>
                        </a:rPr>
                        <a:t>10</a:t>
                      </a:r>
                      <a:endParaRPr lang="ru-RU" sz="6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cs typeface="Aparajita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  <a:cs typeface="Aparajita" pitchFamily="34" charset="0"/>
                          <a:hlinkClick r:id="rId6" action="ppaction://hlinksldjump"/>
                        </a:rPr>
                        <a:t>10</a:t>
                      </a:r>
                      <a:endParaRPr lang="ru-RU" sz="6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cs typeface="Aparajita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397310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  <a:cs typeface="Aparajita" pitchFamily="34" charset="0"/>
                          <a:hlinkClick r:id="rId7" action="ppaction://hlinksldjump"/>
                        </a:rPr>
                        <a:t>20</a:t>
                      </a:r>
                      <a:endParaRPr lang="ru-RU" sz="6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cs typeface="Aparajita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  <a:cs typeface="Aparajita" pitchFamily="34" charset="0"/>
                          <a:hlinkClick r:id="rId8" action="ppaction://hlinksldjump"/>
                        </a:rPr>
                        <a:t>20</a:t>
                      </a:r>
                      <a:endParaRPr lang="ru-RU" sz="6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cs typeface="Aparajita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  <a:cs typeface="Aparajita" pitchFamily="34" charset="0"/>
                          <a:hlinkClick r:id="rId9" action="ppaction://hlinksldjump"/>
                        </a:rPr>
                        <a:t>20</a:t>
                      </a:r>
                      <a:endParaRPr lang="ru-RU" sz="6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cs typeface="Aparajita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  <a:cs typeface="Aparajita" pitchFamily="34" charset="0"/>
                          <a:hlinkClick r:id="rId10" action="ppaction://hlinksldjump"/>
                        </a:rPr>
                        <a:t>20</a:t>
                      </a:r>
                      <a:endParaRPr lang="ru-RU" sz="6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cs typeface="Aparajita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  <a:cs typeface="Aparajita" pitchFamily="34" charset="0"/>
                          <a:hlinkClick r:id="rId11" action="ppaction://hlinksldjump"/>
                        </a:rPr>
                        <a:t>20</a:t>
                      </a:r>
                      <a:endParaRPr lang="ru-RU" sz="6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cs typeface="Aparajita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397310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  <a:cs typeface="Aparajita" pitchFamily="34" charset="0"/>
                          <a:hlinkClick r:id="rId12" action="ppaction://hlinksldjump"/>
                        </a:rPr>
                        <a:t>30</a:t>
                      </a:r>
                      <a:endParaRPr lang="ru-RU" sz="6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cs typeface="Aparajita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  <a:cs typeface="Aparajita" pitchFamily="34" charset="0"/>
                          <a:hlinkClick r:id="rId13" action="ppaction://hlinksldjump"/>
                        </a:rPr>
                        <a:t>30</a:t>
                      </a:r>
                      <a:endParaRPr lang="ru-RU" sz="6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cs typeface="Aparajita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  <a:cs typeface="Aparajita" pitchFamily="34" charset="0"/>
                          <a:hlinkClick r:id="rId14" action="ppaction://hlinksldjump"/>
                        </a:rPr>
                        <a:t>30</a:t>
                      </a:r>
                      <a:endParaRPr lang="ru-RU" sz="6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cs typeface="Aparajita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  <a:cs typeface="Aparajita" pitchFamily="34" charset="0"/>
                          <a:hlinkClick r:id="rId15" action="ppaction://hlinksldjump"/>
                        </a:rPr>
                        <a:t>30</a:t>
                      </a:r>
                      <a:endParaRPr lang="ru-RU" sz="6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cs typeface="Aparajita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  <a:cs typeface="Aparajita" pitchFamily="34" charset="0"/>
                          <a:hlinkClick r:id="rId16" action="ppaction://hlinksldjump"/>
                        </a:rPr>
                        <a:t>30</a:t>
                      </a:r>
                      <a:endParaRPr lang="ru-RU" sz="6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cs typeface="Aparajita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7310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  <a:cs typeface="Aparajita" pitchFamily="34" charset="0"/>
                          <a:hlinkClick r:id="rId17" action="ppaction://hlinksldjump"/>
                        </a:rPr>
                        <a:t>40</a:t>
                      </a:r>
                      <a:endParaRPr lang="ru-RU" sz="6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cs typeface="Aparajita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  <a:cs typeface="Aparajita" pitchFamily="34" charset="0"/>
                          <a:hlinkClick r:id="rId18" action="ppaction://hlinksldjump"/>
                        </a:rPr>
                        <a:t>40</a:t>
                      </a:r>
                      <a:endParaRPr lang="ru-RU" sz="6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cs typeface="Aparajita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  <a:cs typeface="Aparajita" pitchFamily="34" charset="0"/>
                          <a:hlinkClick r:id="rId19" action="ppaction://hlinksldjump"/>
                        </a:rPr>
                        <a:t>40</a:t>
                      </a:r>
                      <a:endParaRPr lang="ru-RU" sz="6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cs typeface="Aparajita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  <a:cs typeface="Aparajita" pitchFamily="34" charset="0"/>
                          <a:hlinkClick r:id="rId20" action="ppaction://hlinksldjump"/>
                        </a:rPr>
                        <a:t>40</a:t>
                      </a:r>
                      <a:endParaRPr lang="ru-RU" sz="6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cs typeface="Aparajita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  <a:cs typeface="Aparajita" pitchFamily="34" charset="0"/>
                          <a:hlinkClick r:id="rId21" action="ppaction://hlinksldjump"/>
                        </a:rPr>
                        <a:t>40</a:t>
                      </a:r>
                      <a:endParaRPr lang="ru-RU" sz="6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cs typeface="Aparajita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Блок-схема: решение 1">
            <a:hlinkClick r:id="rId22" action="ppaction://hlinksldjump"/>
          </p:cNvPr>
          <p:cNvSpPr/>
          <p:nvPr/>
        </p:nvSpPr>
        <p:spPr>
          <a:xfrm>
            <a:off x="0" y="5661248"/>
            <a:ext cx="9144000" cy="1196752"/>
          </a:xfrm>
          <a:prstGeom prst="flowChartDecisi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bg2">
                    <a:lumMod val="90000"/>
                  </a:schemeClr>
                </a:solidFill>
                <a:latin typeface="Bookman Old Style" pitchFamily="18" charset="0"/>
              </a:rPr>
              <a:t>Secret</a:t>
            </a:r>
            <a:endParaRPr lang="ru-RU" sz="7200" b="1" dirty="0">
              <a:solidFill>
                <a:schemeClr val="bg2">
                  <a:lumMod val="90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01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Исправьте ошибки</a:t>
            </a:r>
            <a:endParaRPr lang="ru-RU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860676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smtClean="0"/>
              <a:t>Правило умножения на многозначное число</a:t>
            </a:r>
            <a:r>
              <a:rPr lang="ru-RU" i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</a:t>
            </a:r>
            <a:r>
              <a:rPr lang="ru-RU" b="1" dirty="0" smtClean="0"/>
              <a:t>Чтобы умножить любое число на трехзначное, надо это число умножить последовательно на единицы, десятки, сотни,           а затем полученные произведения сложить.</a:t>
            </a:r>
          </a:p>
          <a:p>
            <a:pPr>
              <a:buClr>
                <a:schemeClr val="accent2">
                  <a:lumMod val="50000"/>
                </a:schemeClr>
              </a:buClr>
              <a:buNone/>
            </a:pPr>
            <a:endParaRPr lang="ru-RU" b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338217" y="6093296"/>
            <a:ext cx="561375" cy="504056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388" y="2857496"/>
            <a:ext cx="2143140" cy="500066"/>
          </a:xfrm>
          <a:prstGeom prst="rect">
            <a:avLst/>
          </a:prstGeom>
          <a:solidFill>
            <a:srgbClr val="B5A8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многозначное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3714752"/>
            <a:ext cx="857256" cy="571504"/>
          </a:xfrm>
          <a:prstGeom prst="rect">
            <a:avLst/>
          </a:prstGeom>
          <a:solidFill>
            <a:srgbClr val="B5A8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 т. д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93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Вычисли с </a:t>
            </a:r>
            <a:r>
              <a:rPr lang="ru-RU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коментированием</a:t>
            </a:r>
            <a:endParaRPr lang="ru-RU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338217" y="6093296"/>
            <a:ext cx="561375" cy="504056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28596" y="1857364"/>
            <a:ext cx="4038600" cy="4525963"/>
          </a:xfrm>
        </p:spPr>
        <p:txBody>
          <a:bodyPr/>
          <a:lstStyle/>
          <a:p>
            <a:r>
              <a:rPr lang="ru-RU" sz="3600" b="1" dirty="0" smtClean="0"/>
              <a:t>7032 * 2102</a:t>
            </a:r>
          </a:p>
          <a:p>
            <a:endParaRPr lang="ru-RU" sz="3600" dirty="0" smtClean="0"/>
          </a:p>
          <a:p>
            <a:r>
              <a:rPr lang="ru-RU" sz="3600" b="1" dirty="0" smtClean="0"/>
              <a:t>80800 * 7777</a:t>
            </a:r>
          </a:p>
          <a:p>
            <a:endParaRPr lang="ru-RU" sz="3600" dirty="0" smtClean="0"/>
          </a:p>
          <a:p>
            <a:r>
              <a:rPr lang="ru-RU" sz="3600" b="1" dirty="0" smtClean="0"/>
              <a:t>12340 * 5609 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286380" y="1785926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14781264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00628" y="3143248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628381600</a:t>
            </a:r>
            <a:endParaRPr lang="ru-R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00628" y="4429132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69215060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44320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338217" y="6093296"/>
            <a:ext cx="561375" cy="504056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533206" y="2377440"/>
          <a:ext cx="5960557" cy="2677959"/>
        </p:xfrm>
        <a:graphic>
          <a:graphicData uri="http://schemas.openxmlformats.org/drawingml/2006/table">
            <a:tbl>
              <a:tblPr/>
              <a:tblGrid>
                <a:gridCol w="2467290"/>
                <a:gridCol w="2428892"/>
                <a:gridCol w="1064375"/>
              </a:tblGrid>
              <a:tr h="551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         2318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       704500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       *1011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     *1001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Times New Roman"/>
                          <a:cs typeface="Times New Roman"/>
                        </a:rPr>
                        <a:t>             2318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       7045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ru-RU" sz="24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+ 2318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+7045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2400" dirty="0" smtClean="0">
                          <a:latin typeface="Calibri"/>
                          <a:ea typeface="Times New Roman"/>
                          <a:cs typeface="Times New Roman"/>
                        </a:rPr>
                        <a:t>  +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2318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2400" dirty="0" smtClean="0">
                          <a:latin typeface="Calibri"/>
                          <a:ea typeface="Times New Roman"/>
                          <a:cs typeface="Times New Roman"/>
                        </a:rPr>
                        <a:t>70520450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ru-RU" sz="2400" dirty="0" smtClean="0">
                          <a:latin typeface="Calibri"/>
                          <a:ea typeface="Times New Roman"/>
                          <a:cs typeface="Times New Roman"/>
                        </a:rPr>
                        <a:t>257298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1508" name="AutoShape 4"/>
          <p:cNvSpPr>
            <a:spLocks noChangeShapeType="1"/>
          </p:cNvSpPr>
          <p:nvPr/>
        </p:nvSpPr>
        <p:spPr bwMode="auto">
          <a:xfrm>
            <a:off x="601663" y="280988"/>
            <a:ext cx="77628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7" name="AutoShape 3"/>
          <p:cNvSpPr>
            <a:spLocks noChangeShapeType="1"/>
          </p:cNvSpPr>
          <p:nvPr/>
        </p:nvSpPr>
        <p:spPr bwMode="auto">
          <a:xfrm>
            <a:off x="609600" y="280988"/>
            <a:ext cx="77628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5" name="AutoShape 1"/>
          <p:cNvSpPr>
            <a:spLocks noChangeShapeType="1"/>
          </p:cNvSpPr>
          <p:nvPr/>
        </p:nvSpPr>
        <p:spPr bwMode="auto">
          <a:xfrm>
            <a:off x="512763" y="15875"/>
            <a:ext cx="77628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6" name="AutoShape 2"/>
          <p:cNvSpPr>
            <a:spLocks noChangeShapeType="1"/>
          </p:cNvSpPr>
          <p:nvPr/>
        </p:nvSpPr>
        <p:spPr bwMode="auto">
          <a:xfrm>
            <a:off x="247650" y="298450"/>
            <a:ext cx="10382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857356" y="3286124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785918" y="4643446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929058" y="3286124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571868" y="4143380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500166" y="285728"/>
            <a:ext cx="5429288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Найди и исправь  ошибки</a:t>
            </a:r>
            <a:endParaRPr lang="ru-RU" sz="3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000100" y="4214818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           +2318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00694" y="4214819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0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8650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338217" y="6093296"/>
            <a:ext cx="561375" cy="504056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8258204" cy="278608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14282" y="428604"/>
            <a:ext cx="83518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Подбери схему схему и реши задачу</a:t>
            </a:r>
            <a:endParaRPr lang="ru-RU" sz="4000" b="1" dirty="0"/>
          </a:p>
        </p:txBody>
      </p:sp>
      <p:graphicFrame>
        <p:nvGraphicFramePr>
          <p:cNvPr id="13" name="Содержимое 3"/>
          <p:cNvGraphicFramePr>
            <a:graphicFrameLocks noGrp="1"/>
          </p:cNvGraphicFramePr>
          <p:nvPr>
            <p:ph idx="1"/>
          </p:nvPr>
        </p:nvGraphicFramePr>
        <p:xfrm>
          <a:off x="1857356" y="1214422"/>
          <a:ext cx="5111750" cy="1069974"/>
        </p:xfrm>
        <a:graphic>
          <a:graphicData uri="http://schemas.openxmlformats.org/drawingml/2006/table">
            <a:tbl>
              <a:tblPr/>
              <a:tblGrid>
                <a:gridCol w="979488"/>
                <a:gridCol w="1524000"/>
                <a:gridCol w="1525587"/>
                <a:gridCol w="1082675"/>
              </a:tblGrid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М.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60 км/ч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 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420 км 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А.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 км/ч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 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 км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857375" y="2643188"/>
          <a:ext cx="5205413" cy="1069974"/>
        </p:xfrm>
        <a:graphic>
          <a:graphicData uri="http://schemas.openxmlformats.org/drawingml/2006/table">
            <a:tbl>
              <a:tblPr/>
              <a:tblGrid>
                <a:gridCol w="1030288"/>
                <a:gridCol w="1524000"/>
                <a:gridCol w="1525587"/>
                <a:gridCol w="1125538"/>
              </a:tblGrid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М.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60 км/ч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 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 км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А.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 км/ч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 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 км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928813" y="4143375"/>
          <a:ext cx="5246687" cy="1069974"/>
        </p:xfrm>
        <a:graphic>
          <a:graphicData uri="http://schemas.openxmlformats.org/drawingml/2006/table">
            <a:tbl>
              <a:tblPr/>
              <a:tblGrid>
                <a:gridCol w="987425"/>
                <a:gridCol w="1524000"/>
                <a:gridCol w="1525587"/>
                <a:gridCol w="1209675"/>
              </a:tblGrid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М.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60 км/ч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 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             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.            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    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А.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 км/ч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 ч</a:t>
                      </a:r>
                    </a:p>
                  </a:txBody>
                  <a:tcPr marL="38100" marR="38100" marT="38105" marB="381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85720" y="1214422"/>
            <a:ext cx="850112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одержимое 2"/>
          <p:cNvSpPr>
            <a:spLocks noGrp="1"/>
          </p:cNvSpPr>
          <p:nvPr>
            <p:ph idx="1"/>
          </p:nvPr>
        </p:nvSpPr>
        <p:spPr>
          <a:xfrm>
            <a:off x="1071538" y="1785926"/>
            <a:ext cx="6257940" cy="2286016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180 км – </a:t>
            </a:r>
          </a:p>
          <a:p>
            <a:pPr>
              <a:buFont typeface="Wingdings" pitchFamily="2" charset="2"/>
              <a:buNone/>
            </a:pPr>
            <a:endParaRPr lang="ru-RU" sz="40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240 км –</a:t>
            </a:r>
          </a:p>
          <a:p>
            <a:pPr>
              <a:buFont typeface="Wingdings" pitchFamily="2" charset="2"/>
              <a:buNone/>
            </a:pPr>
            <a:endParaRPr lang="ru-RU" sz="40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8 ч – 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571736" y="1643050"/>
            <a:ext cx="564360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/>
              <a:t>Расстояние, которое туристы проехали на машине. 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571736" y="2571744"/>
            <a:ext cx="62150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/>
              <a:t>Расстояние, которое туристы проехали на автобусе.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643174" y="3500438"/>
            <a:ext cx="6072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/>
              <a:t>Время, затраченное на поездку на автобусе.</a:t>
            </a:r>
          </a:p>
        </p:txBody>
      </p:sp>
      <p:sp>
        <p:nvSpPr>
          <p:cNvPr id="21" name="Правая фигурная скобка 20"/>
          <p:cNvSpPr/>
          <p:nvPr/>
        </p:nvSpPr>
        <p:spPr>
          <a:xfrm>
            <a:off x="6357950" y="4572008"/>
            <a:ext cx="357188" cy="500063"/>
          </a:xfrm>
          <a:prstGeom prst="righ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TextBox 9"/>
          <p:cNvSpPr txBox="1">
            <a:spLocks noChangeArrowheads="1"/>
          </p:cNvSpPr>
          <p:nvPr/>
        </p:nvSpPr>
        <p:spPr bwMode="auto">
          <a:xfrm>
            <a:off x="6715140" y="4643446"/>
            <a:ext cx="10001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/>
              <a:t>420</a:t>
            </a:r>
            <a:r>
              <a:rPr lang="ru-RU" sz="2000" b="1" dirty="0" smtClean="0"/>
              <a:t> </a:t>
            </a:r>
            <a:r>
              <a:rPr lang="ru-RU" sz="2000" b="1" dirty="0"/>
              <a:t>км</a:t>
            </a:r>
            <a:r>
              <a:rPr lang="en-US" sz="2000" dirty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3847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Управляющая кнопка: домой 10">
            <a:hlinkClick r:id="" action="ppaction://hlinkshowjump?jump=firstslide" highlightClick="1"/>
          </p:cNvPr>
          <p:cNvSpPr/>
          <p:nvPr/>
        </p:nvSpPr>
        <p:spPr>
          <a:xfrm>
            <a:off x="338217" y="6093296"/>
            <a:ext cx="561375" cy="504056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значение выражения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428596" y="3143248"/>
            <a:ext cx="7043790" cy="2840039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360 : (16 : 4) + (42 : 7 * 6 + 14) =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357950" y="3286124"/>
            <a:ext cx="257176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90 + 50 =140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9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970</Words>
  <Application>Microsoft Office PowerPoint</Application>
  <PresentationFormat>Экран (4:3)</PresentationFormat>
  <Paragraphs>348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Умножение многозначных чисел  3 класс</vt:lpstr>
      <vt:lpstr>Правила игры</vt:lpstr>
      <vt:lpstr>ПРАВИЛА РАБОТЫ В КОМАНДЕ!</vt:lpstr>
      <vt:lpstr>Презентация PowerPoint</vt:lpstr>
      <vt:lpstr>Исправьте ошибки</vt:lpstr>
      <vt:lpstr>Вычисли с коментированием</vt:lpstr>
      <vt:lpstr>Презентация PowerPoint</vt:lpstr>
      <vt:lpstr>Презентация PowerPoint</vt:lpstr>
      <vt:lpstr>Найди значение выражения</vt:lpstr>
      <vt:lpstr>Презентация PowerPoint</vt:lpstr>
      <vt:lpstr>Презентация PowerPoint</vt:lpstr>
      <vt:lpstr>Презентация PowerPoint</vt:lpstr>
      <vt:lpstr>Найди значение выражения</vt:lpstr>
      <vt:lpstr>Презентация PowerPoint</vt:lpstr>
      <vt:lpstr>Исправьте ошибки</vt:lpstr>
      <vt:lpstr>Вычисли с коментированием</vt:lpstr>
      <vt:lpstr>Презентация PowerPoint</vt:lpstr>
      <vt:lpstr>Презентация PowerPoint</vt:lpstr>
      <vt:lpstr>Найди значение выражения</vt:lpstr>
      <vt:lpstr>Презентация PowerPoint</vt:lpstr>
      <vt:lpstr>Вычисли с коментированием</vt:lpstr>
      <vt:lpstr>Презентация PowerPoint</vt:lpstr>
      <vt:lpstr>Презентация PowerPoint</vt:lpstr>
      <vt:lpstr>Найди значение выражения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</dc:creator>
  <cp:lastModifiedBy>Кабинет 13</cp:lastModifiedBy>
  <cp:revision>54</cp:revision>
  <dcterms:created xsi:type="dcterms:W3CDTF">2013-10-13T14:31:17Z</dcterms:created>
  <dcterms:modified xsi:type="dcterms:W3CDTF">2014-04-21T12:54:55Z</dcterms:modified>
</cp:coreProperties>
</file>