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59" r:id="rId4"/>
    <p:sldId id="261" r:id="rId5"/>
    <p:sldId id="262" r:id="rId6"/>
    <p:sldId id="268" r:id="rId7"/>
    <p:sldId id="266" r:id="rId8"/>
    <p:sldId id="267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9E8C-8E9F-47A1-A076-2FC32EA7C3D4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9150-6EBB-421B-9B11-81CBB3983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9E8C-8E9F-47A1-A076-2FC32EA7C3D4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9150-6EBB-421B-9B11-81CBB3983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9E8C-8E9F-47A1-A076-2FC32EA7C3D4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9150-6EBB-421B-9B11-81CBB3983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9E8C-8E9F-47A1-A076-2FC32EA7C3D4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9150-6EBB-421B-9B11-81CBB3983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9E8C-8E9F-47A1-A076-2FC32EA7C3D4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9150-6EBB-421B-9B11-81CBB3983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9E8C-8E9F-47A1-A076-2FC32EA7C3D4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9150-6EBB-421B-9B11-81CBB3983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9E8C-8E9F-47A1-A076-2FC32EA7C3D4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9150-6EBB-421B-9B11-81CBB3983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9E8C-8E9F-47A1-A076-2FC32EA7C3D4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9150-6EBB-421B-9B11-81CBB3983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9E8C-8E9F-47A1-A076-2FC32EA7C3D4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9150-6EBB-421B-9B11-81CBB3983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9E8C-8E9F-47A1-A076-2FC32EA7C3D4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9150-6EBB-421B-9B11-81CBB3983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9E8C-8E9F-47A1-A076-2FC32EA7C3D4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F9150-6EBB-421B-9B11-81CBB3983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C9E8C-8E9F-47A1-A076-2FC32EA7C3D4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F9150-6EBB-421B-9B11-81CBB3983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etodisty.ru/m/files/view/elektronnaya_fizminutka_1-_" TargetMode="External"/><Relationship Id="rId5" Type="http://schemas.openxmlformats.org/officeDocument/2006/relationships/hyperlink" Target="http://im2-tub.yandex.net/i?id=304991333-18-24" TargetMode="External"/><Relationship Id="rId4" Type="http://schemas.openxmlformats.org/officeDocument/2006/relationships/hyperlink" Target="http://im5-tub.yandex.net/i?id=11884825-01-2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643314"/>
            <a:ext cx="2468562" cy="302418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357166"/>
            <a:ext cx="856580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Хлопянова Татьяна Витальевна,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учитель начальных классов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МБОУ «СОШ № 14» г.Новомосковска Тульской области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0166" y="2857496"/>
            <a:ext cx="73212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Выражение. Значение выражения</a:t>
            </a:r>
            <a:endParaRPr lang="ru-RU" sz="44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4810" y="6000768"/>
            <a:ext cx="838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2014 г.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643314"/>
            <a:ext cx="2468562" cy="302418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3108" y="357166"/>
            <a:ext cx="650085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Используемые источники</a:t>
            </a:r>
          </a:p>
          <a:p>
            <a:endParaRPr lang="en-US" sz="3600" b="1" dirty="0" smtClean="0">
              <a:solidFill>
                <a:schemeClr val="bg1"/>
              </a:solidFill>
            </a:endParaRPr>
          </a:p>
          <a:p>
            <a:r>
              <a:rPr lang="ru-RU" sz="3200" b="1" dirty="0" smtClean="0">
                <a:solidFill>
                  <a:schemeClr val="bg1"/>
                </a:solidFill>
              </a:rPr>
              <a:t>Доска </a:t>
            </a:r>
            <a:r>
              <a:rPr lang="ru-RU" sz="3200" b="1" dirty="0" smtClean="0">
                <a:hlinkClick r:id="rId4"/>
              </a:rPr>
              <a:t>http://im5-tub.yandex.net/i?id=11884825-01-24</a:t>
            </a:r>
            <a:endParaRPr lang="ru-RU" sz="3200" b="1" dirty="0" smtClean="0">
              <a:solidFill>
                <a:schemeClr val="bg1"/>
              </a:solidFill>
            </a:endParaRPr>
          </a:p>
          <a:p>
            <a:r>
              <a:rPr lang="ru-RU" sz="3200" b="1" dirty="0" smtClean="0">
                <a:solidFill>
                  <a:schemeClr val="bg1"/>
                </a:solidFill>
              </a:rPr>
              <a:t>Сова </a:t>
            </a:r>
            <a:r>
              <a:rPr lang="ru-RU" sz="3200" b="1" dirty="0" smtClean="0">
                <a:hlinkClick r:id="rId5"/>
              </a:rPr>
              <a:t>http://im2-tub.yandex.net/i?id=304991333-18-24</a:t>
            </a:r>
            <a:endParaRPr lang="ru-RU" sz="3200" b="1" dirty="0" smtClean="0"/>
          </a:p>
          <a:p>
            <a:r>
              <a:rPr lang="ru-RU" sz="3200" b="1" dirty="0" err="1" smtClean="0">
                <a:solidFill>
                  <a:schemeClr val="bg1"/>
                </a:solidFill>
              </a:rPr>
              <a:t>Физминутка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  <a:hlinkClick r:id="rId6"/>
              </a:rPr>
              <a:t>http://metodisty.ru/m/files/view/elektronnaya_fizminutka_1-_</a:t>
            </a:r>
            <a:endParaRPr lang="ru-RU" sz="3200" b="1" smtClean="0">
              <a:solidFill>
                <a:schemeClr val="bg1"/>
              </a:solidFill>
            </a:endParaRPr>
          </a:p>
          <a:p>
            <a:endParaRPr lang="ru-RU" sz="3200" b="1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4714884"/>
            <a:ext cx="184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643314"/>
            <a:ext cx="2468562" cy="302418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571480"/>
            <a:ext cx="814357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bg1"/>
                </a:solidFill>
                <a:latin typeface="Monotype Corsiva" pitchFamily="66" charset="0"/>
              </a:rPr>
              <a:t>28 января.</a:t>
            </a:r>
          </a:p>
          <a:p>
            <a:r>
              <a:rPr lang="ru-RU" sz="9600" b="1" dirty="0" smtClean="0">
                <a:solidFill>
                  <a:schemeClr val="bg1"/>
                </a:solidFill>
                <a:latin typeface="Monotype Corsiva" pitchFamily="66" charset="0"/>
              </a:rPr>
              <a:t>Классная работа</a:t>
            </a:r>
            <a:endParaRPr lang="ru-RU" sz="9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643314"/>
            <a:ext cx="2468562" cy="302418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71736" y="357166"/>
            <a:ext cx="578647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>
                <a:solidFill>
                  <a:schemeClr val="bg1"/>
                </a:solidFill>
                <a:latin typeface="Monotype Corsiva" pitchFamily="66" charset="0"/>
              </a:rPr>
              <a:t>«Математику уже затем учить надо, что она ум в порядок приводит»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43372" y="4714884"/>
            <a:ext cx="38154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Monotype Corsiva" pitchFamily="66" charset="0"/>
              </a:rPr>
              <a:t>М.В.Ломоносов</a:t>
            </a:r>
            <a:endParaRPr lang="ru-RU" sz="4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643314"/>
            <a:ext cx="2468562" cy="302418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143240" y="928670"/>
            <a:ext cx="7858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6000" b="1" i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4714884"/>
            <a:ext cx="184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5984" y="642918"/>
            <a:ext cx="68159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chemeClr val="bg1"/>
                </a:solidFill>
                <a:latin typeface="Monotype Corsiva" pitchFamily="66" charset="0"/>
              </a:rPr>
              <a:t>4</a:t>
            </a:r>
            <a:endParaRPr lang="ru-RU" sz="8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6116" y="642918"/>
            <a:ext cx="68159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>
                <a:solidFill>
                  <a:schemeClr val="bg1"/>
                </a:solidFill>
                <a:latin typeface="Monotype Corsiva" pitchFamily="66" charset="0"/>
              </a:rPr>
              <a:t>6</a:t>
            </a:r>
            <a:endParaRPr lang="ru-RU" sz="8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57818" y="642918"/>
            <a:ext cx="68159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chemeClr val="bg1"/>
                </a:solidFill>
                <a:latin typeface="Monotype Corsiva" pitchFamily="66" charset="0"/>
              </a:rPr>
              <a:t>1</a:t>
            </a:r>
            <a:endParaRPr lang="ru-RU" sz="8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57686" y="642918"/>
            <a:ext cx="68159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i="1" dirty="0" smtClean="0">
                <a:solidFill>
                  <a:schemeClr val="bg1"/>
                </a:solidFill>
                <a:latin typeface="Monotype Corsiva" pitchFamily="66" charset="0"/>
              </a:rPr>
              <a:t>3</a:t>
            </a:r>
            <a:endParaRPr lang="ru-RU" sz="8800" b="1" i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57950" y="642918"/>
            <a:ext cx="68159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chemeClr val="bg1"/>
                </a:solidFill>
                <a:latin typeface="Monotype Corsiva" pitchFamily="66" charset="0"/>
              </a:rPr>
              <a:t>7</a:t>
            </a:r>
            <a:endParaRPr lang="ru-RU" sz="8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15206" y="642918"/>
            <a:ext cx="68159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chemeClr val="bg1"/>
                </a:solidFill>
                <a:latin typeface="Monotype Corsiva" pitchFamily="66" charset="0"/>
              </a:rPr>
              <a:t>2</a:t>
            </a:r>
            <a:endParaRPr lang="ru-RU" sz="8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7488" y="2357430"/>
            <a:ext cx="565090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chemeClr val="bg1"/>
                </a:solidFill>
                <a:latin typeface="Monotype Corsiva" pitchFamily="66" charset="0"/>
              </a:rPr>
              <a:t>1  2  3  4  6  7</a:t>
            </a:r>
            <a:endParaRPr lang="ru-RU" sz="88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00364" y="4071942"/>
            <a:ext cx="56028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Monotype Corsiva" pitchFamily="66" charset="0"/>
              </a:rPr>
              <a:t>1 2 3 4 5 6 7</a:t>
            </a:r>
            <a:endParaRPr lang="ru-RU" sz="9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0"/>
      <p:bldP spid="12" grpId="0"/>
      <p:bldP spid="13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643314"/>
            <a:ext cx="2468562" cy="302418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00298" y="1714488"/>
            <a:ext cx="526137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>
                <a:solidFill>
                  <a:schemeClr val="bg1"/>
                </a:solidFill>
                <a:latin typeface="Monotype Corsiva" pitchFamily="66" charset="0"/>
              </a:rPr>
              <a:t>&lt;  +  =  -  &gt;</a:t>
            </a:r>
            <a:endParaRPr lang="ru-RU" sz="9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Безымянный.png"/>
          <p:cNvPicPr>
            <a:picLocks noChangeAspect="1"/>
          </p:cNvPicPr>
          <p:nvPr/>
        </p:nvPicPr>
        <p:blipFill>
          <a:blip r:embed="rId3"/>
          <a:srcRect l="7071" r="8081" b="9260"/>
          <a:stretch>
            <a:fillRect/>
          </a:stretch>
        </p:blipFill>
        <p:spPr>
          <a:xfrm>
            <a:off x="2643174" y="1214422"/>
            <a:ext cx="6000792" cy="3500462"/>
          </a:xfrm>
          <a:prstGeom prst="rect">
            <a:avLst/>
          </a:prstGeom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643314"/>
            <a:ext cx="2468562" cy="3024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643314"/>
            <a:ext cx="2468562" cy="302418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785794"/>
            <a:ext cx="787106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Monotype Corsiva" pitchFamily="66" charset="0"/>
              </a:rPr>
              <a:t>5+4=9        7-2=5</a:t>
            </a:r>
          </a:p>
          <a:p>
            <a:r>
              <a:rPr lang="ru-RU" sz="9600" b="1" dirty="0" smtClean="0">
                <a:solidFill>
                  <a:schemeClr val="bg1"/>
                </a:solidFill>
                <a:latin typeface="Monotype Corsiva" pitchFamily="66" charset="0"/>
              </a:rPr>
              <a:t>3+6=9        9-6=3</a:t>
            </a:r>
            <a:endParaRPr lang="ru-RU" sz="9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olub1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113"/>
            <a:ext cx="9144000" cy="6846887"/>
          </a:xfrm>
          <a:prstGeom prst="rect">
            <a:avLst/>
          </a:prstGeom>
          <a:noFill/>
        </p:spPr>
      </p:pic>
      <p:pic>
        <p:nvPicPr>
          <p:cNvPr id="4100" name="Picture 4" descr="d3365a70f64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3673"/>
          <a:stretch>
            <a:fillRect/>
          </a:stretch>
        </p:blipFill>
        <p:spPr bwMode="auto">
          <a:xfrm>
            <a:off x="1187450" y="2420938"/>
            <a:ext cx="1873250" cy="1709737"/>
          </a:xfrm>
          <a:prstGeom prst="rect">
            <a:avLst/>
          </a:prstGeom>
          <a:noFill/>
        </p:spPr>
      </p:pic>
      <p:pic>
        <p:nvPicPr>
          <p:cNvPr id="4101" name="Picture 5" descr="d3365a70f64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6804025" y="476250"/>
            <a:ext cx="1871663" cy="1606550"/>
          </a:xfrm>
          <a:prstGeom prst="rect">
            <a:avLst/>
          </a:prstGeom>
          <a:noFill/>
        </p:spPr>
      </p:pic>
      <p:pic>
        <p:nvPicPr>
          <p:cNvPr id="4102" name="Picture 6" descr="d3365a70f64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3816"/>
          <a:stretch>
            <a:fillRect/>
          </a:stretch>
        </p:blipFill>
        <p:spPr bwMode="auto">
          <a:xfrm>
            <a:off x="539750" y="4797425"/>
            <a:ext cx="1800225" cy="1606550"/>
          </a:xfrm>
          <a:prstGeom prst="rect">
            <a:avLst/>
          </a:prstGeom>
          <a:noFill/>
        </p:spPr>
      </p:pic>
      <p:pic>
        <p:nvPicPr>
          <p:cNvPr id="4103" name="Picture 7" descr="d3365a70f64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3816"/>
          <a:stretch>
            <a:fillRect/>
          </a:stretch>
        </p:blipFill>
        <p:spPr bwMode="auto">
          <a:xfrm>
            <a:off x="395288" y="260350"/>
            <a:ext cx="1800225" cy="1606550"/>
          </a:xfrm>
          <a:prstGeom prst="rect">
            <a:avLst/>
          </a:prstGeom>
          <a:noFill/>
        </p:spPr>
      </p:pic>
      <p:pic>
        <p:nvPicPr>
          <p:cNvPr id="4104" name="Picture 8" descr="d3365a70f64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3902"/>
          <a:stretch>
            <a:fillRect/>
          </a:stretch>
        </p:blipFill>
        <p:spPr bwMode="auto">
          <a:xfrm>
            <a:off x="6732588" y="4868863"/>
            <a:ext cx="1798637" cy="1606550"/>
          </a:xfrm>
          <a:prstGeom prst="rect">
            <a:avLst/>
          </a:prstGeom>
          <a:noFill/>
        </p:spPr>
      </p:pic>
      <p:pic>
        <p:nvPicPr>
          <p:cNvPr id="4105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снежинки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532813" y="63087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81 0.04325 L 0.33472 -0.23983 L 0.58681 0.04325 L 0.33472 0.32678 L 0.08281 0.04325 Z " pathEditMode="relative" rAng="0" ptsTypes="FFFFF">
                                      <p:cBhvr>
                                        <p:cTn id="8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82 0.04325 C 0.08282 -0.10985 0.17761 -0.23474 0.29393 -0.23474 C 0.41094 -0.23474 0.50591 -0.10985 0.50591 0.04325 C 0.50573 0.19611 0.4106 0.32123 0.29428 0.32123 C 0.17761 0.32123 0.08282 0.19611 0.08282 0.04325 Z " pathEditMode="relative" rAng="16200000" ptsTypes="fffff">
                                      <p:cBhvr>
                                        <p:cTn id="11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" presetID="26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673 -0.33449 C 0.20486 -0.33449 0.14566 -0.25857 0.14566 -0.16528 C 0.14566 -0.05579 0.21111 -0.01621 0.25069 0.00046 L 0.30278 0.01782 C 0.34219 0.03495 0.40781 0.07685 0.40781 0.20069 C 0.40781 0.28032 0.34861 0.3706 0.27673 0.3706 C 0.20486 0.3706 0.14566 0.28032 0.14566 0.20069 C 0.14566 0.07685 0.21128 0.03495 0.25069 0.01782 L 0.30278 0.00046 C 0.34219 -0.01621 0.40781 -0.05579 0.40781 -0.16528 C 0.40781 -0.25857 0.34861 -0.33449 0.27673 -0.33449 Z " pathEditMode="relative" rAng="5400000" ptsTypes="ffFffffFfff">
                                      <p:cBhvr>
                                        <p:cTn id="14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500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850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9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1500"/>
                            </p:stCondLst>
                            <p:childTnLst>
                              <p:par>
                                <p:cTn id="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30381_1"/>
          <p:cNvPicPr>
            <a:picLocks noChangeAspect="1" noChangeArrowheads="1"/>
          </p:cNvPicPr>
          <p:nvPr/>
        </p:nvPicPr>
        <p:blipFill>
          <a:blip r:embed="rId2"/>
          <a:srcRect l="8125" t="11256" r="8618" b="11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643314"/>
            <a:ext cx="2468562" cy="302418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714612" y="1000108"/>
            <a:ext cx="578647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i="1" dirty="0" smtClean="0">
                <a:solidFill>
                  <a:schemeClr val="bg1"/>
                </a:solidFill>
                <a:latin typeface="Monotype Corsiva" pitchFamily="66" charset="0"/>
              </a:rPr>
              <a:t>Спасибо за работу!</a:t>
            </a:r>
            <a:endParaRPr lang="ru-RU" sz="9600" b="1" i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90</Words>
  <Application>Microsoft Office PowerPoint</Application>
  <PresentationFormat>Экран (4:3)</PresentationFormat>
  <Paragraphs>26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9</cp:revision>
  <dcterms:created xsi:type="dcterms:W3CDTF">2014-01-22T14:44:19Z</dcterms:created>
  <dcterms:modified xsi:type="dcterms:W3CDTF">2014-01-26T14:46:46Z</dcterms:modified>
</cp:coreProperties>
</file>