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2" r:id="rId35"/>
    <p:sldId id="289" r:id="rId36"/>
    <p:sldId id="29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E7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6715-BB87-4675-819A-E8B05E7B98B0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D151-B4F4-48F3-B65D-4D6DAE723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6715-BB87-4675-819A-E8B05E7B98B0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D151-B4F4-48F3-B65D-4D6DAE723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6715-BB87-4675-819A-E8B05E7B98B0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D151-B4F4-48F3-B65D-4D6DAE723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6715-BB87-4675-819A-E8B05E7B98B0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D151-B4F4-48F3-B65D-4D6DAE723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6715-BB87-4675-819A-E8B05E7B98B0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D151-B4F4-48F3-B65D-4D6DAE723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6715-BB87-4675-819A-E8B05E7B98B0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D151-B4F4-48F3-B65D-4D6DAE723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6715-BB87-4675-819A-E8B05E7B98B0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D151-B4F4-48F3-B65D-4D6DAE723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6715-BB87-4675-819A-E8B05E7B98B0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D151-B4F4-48F3-B65D-4D6DAE723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6715-BB87-4675-819A-E8B05E7B98B0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D151-B4F4-48F3-B65D-4D6DAE723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6715-BB87-4675-819A-E8B05E7B98B0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D151-B4F4-48F3-B65D-4D6DAE723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6715-BB87-4675-819A-E8B05E7B98B0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D151-B4F4-48F3-B65D-4D6DAE723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06715-BB87-4675-819A-E8B05E7B98B0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7D151-B4F4-48F3-B65D-4D6DAE723A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Videos\Lucky%20Video%20Converter%20files\&#1050;%20200-&#1083;&#1077;&#1090;&#1080;&#1102;%20&#1087;&#1086;&#1073;&#1077;&#1076;&#1099;%20&#1074;%20&#1054;&#1090;&#1077;&#1095;&#1077;&#1089;&#1090;&#1074;&#1077;&#1085;&#1085;&#1086;&#1081;%20&#1074;&#1086;&#1081;&#1085;&#1077;.av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Videos\Lucky%20Video%20Converter%20files\&#1041;&#1054;&#1056;&#1054;&#1044;&#1048;&#1053;&#1057;&#1050;&#1040;&#1071;%20&#1041;&#1048;&#1058;&#1042;&#1040;.&#1043;&#1048;&#1052;&#1053;%20&#1056;&#1059;&#1057;&#1057;&#1050;&#1054;&#1052;&#1059;%20&#1042;&#1054;&#1048;&#1053;&#1057;&#1058;&#1042;&#1059;!%201812.avi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3.xml"/><Relationship Id="rId18" Type="http://schemas.openxmlformats.org/officeDocument/2006/relationships/slide" Target="slide14.xml"/><Relationship Id="rId26" Type="http://schemas.openxmlformats.org/officeDocument/2006/relationships/slide" Target="slide33.xml"/><Relationship Id="rId3" Type="http://schemas.openxmlformats.org/officeDocument/2006/relationships/slide" Target="slide11.xml"/><Relationship Id="rId21" Type="http://schemas.openxmlformats.org/officeDocument/2006/relationships/slide" Target="slide32.xml"/><Relationship Id="rId7" Type="http://schemas.openxmlformats.org/officeDocument/2006/relationships/slide" Target="slide6.xml"/><Relationship Id="rId12" Type="http://schemas.openxmlformats.org/officeDocument/2006/relationships/slide" Target="slide7.xml"/><Relationship Id="rId17" Type="http://schemas.openxmlformats.org/officeDocument/2006/relationships/slide" Target="slide8.xml"/><Relationship Id="rId25" Type="http://schemas.openxmlformats.org/officeDocument/2006/relationships/slide" Target="slide15.xml"/><Relationship Id="rId2" Type="http://schemas.openxmlformats.org/officeDocument/2006/relationships/slide" Target="slide5.xml"/><Relationship Id="rId16" Type="http://schemas.openxmlformats.org/officeDocument/2006/relationships/slide" Target="slide31.xml"/><Relationship Id="rId20" Type="http://schemas.openxmlformats.org/officeDocument/2006/relationships/slide" Target="slide26.xml"/><Relationship Id="rId29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11" Type="http://schemas.openxmlformats.org/officeDocument/2006/relationships/slide" Target="slide30.xml"/><Relationship Id="rId24" Type="http://schemas.openxmlformats.org/officeDocument/2006/relationships/slide" Target="slide21.xml"/><Relationship Id="rId32" Type="http://schemas.openxmlformats.org/officeDocument/2006/relationships/slide" Target="slide35.xml"/><Relationship Id="rId5" Type="http://schemas.openxmlformats.org/officeDocument/2006/relationships/slide" Target="slide23.xml"/><Relationship Id="rId15" Type="http://schemas.openxmlformats.org/officeDocument/2006/relationships/slide" Target="slide25.xml"/><Relationship Id="rId23" Type="http://schemas.openxmlformats.org/officeDocument/2006/relationships/slide" Target="slide27.xml"/><Relationship Id="rId28" Type="http://schemas.openxmlformats.org/officeDocument/2006/relationships/slide" Target="slide28.xml"/><Relationship Id="rId10" Type="http://schemas.openxmlformats.org/officeDocument/2006/relationships/slide" Target="slide24.xml"/><Relationship Id="rId19" Type="http://schemas.openxmlformats.org/officeDocument/2006/relationships/slide" Target="slide20.xml"/><Relationship Id="rId31" Type="http://schemas.openxmlformats.org/officeDocument/2006/relationships/slide" Target="slide10.xml"/><Relationship Id="rId4" Type="http://schemas.openxmlformats.org/officeDocument/2006/relationships/slide" Target="slide17.xml"/><Relationship Id="rId9" Type="http://schemas.openxmlformats.org/officeDocument/2006/relationships/slide" Target="slide18.xml"/><Relationship Id="rId14" Type="http://schemas.openxmlformats.org/officeDocument/2006/relationships/slide" Target="slide19.xml"/><Relationship Id="rId22" Type="http://schemas.openxmlformats.org/officeDocument/2006/relationships/slide" Target="slide9.xml"/><Relationship Id="rId27" Type="http://schemas.openxmlformats.org/officeDocument/2006/relationships/slide" Target="slide34.xml"/><Relationship Id="rId30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 200-летию победы в Отечественной войне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8766448" cy="6801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42988" y="908050"/>
            <a:ext cx="7343775" cy="5287963"/>
          </a:xfrm>
          <a:prstGeom prst="rect">
            <a:avLst/>
          </a:prstGeom>
          <a:solidFill>
            <a:srgbClr val="0000FF">
              <a:alpha val="70000"/>
            </a:srgbClr>
          </a:solidFill>
          <a:ln w="254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u="sng" dirty="0">
                <a:solidFill>
                  <a:schemeClr val="bg1"/>
                </a:solidFill>
              </a:rPr>
              <a:t>Даты – 600</a:t>
            </a:r>
          </a:p>
          <a:p>
            <a:pPr algn="ctr">
              <a:spcBef>
                <a:spcPct val="50000"/>
              </a:spcBef>
              <a:defRPr/>
            </a:pPr>
            <a:endParaRPr lang="ru-RU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solidFill>
                  <a:schemeClr val="bg1"/>
                </a:solidFill>
                <a:latin typeface="+mn-lt"/>
              </a:rPr>
              <a:t>Дата крупнейшего сражения Отечественной войны 12 года </a:t>
            </a:r>
          </a:p>
          <a:p>
            <a:pPr algn="ctr">
              <a:spcBef>
                <a:spcPct val="50000"/>
              </a:spcBef>
              <a:defRPr/>
            </a:pP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71550" y="981075"/>
            <a:ext cx="7343775" cy="3462338"/>
          </a:xfrm>
          <a:prstGeom prst="rect">
            <a:avLst/>
          </a:prstGeom>
          <a:solidFill>
            <a:srgbClr val="0000FF">
              <a:alpha val="70195"/>
            </a:srgbClr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 dirty="0">
                <a:solidFill>
                  <a:schemeClr val="bg1"/>
                </a:solidFill>
              </a:rPr>
              <a:t>Чьи слова - 100</a:t>
            </a: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chemeClr val="bg1"/>
                </a:solidFill>
              </a:rPr>
              <a:t>«Чтобы спасти Россию, надо сжечь Москву»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71550" y="981075"/>
            <a:ext cx="7343775" cy="3032125"/>
          </a:xfrm>
          <a:prstGeom prst="rect">
            <a:avLst/>
          </a:prstGeom>
          <a:solidFill>
            <a:srgbClr val="0000FF">
              <a:alpha val="70195"/>
            </a:srgbClr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>
                <a:solidFill>
                  <a:schemeClr val="bg1"/>
                </a:solidFill>
              </a:rPr>
              <a:t>Чьи слова - 200</a:t>
            </a:r>
          </a:p>
          <a:p>
            <a:pPr algn="ctr">
              <a:spcBef>
                <a:spcPct val="50000"/>
              </a:spcBef>
            </a:pPr>
            <a:endParaRPr lang="ru-RU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chemeClr val="bg1"/>
                </a:solidFill>
              </a:rPr>
              <a:t>«…если я овладею Петербургом, я возьму её за голову…»</a:t>
            </a:r>
            <a:endParaRPr lang="ru-RU" sz="4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71550" y="981075"/>
            <a:ext cx="7343775" cy="3462338"/>
          </a:xfrm>
          <a:prstGeom prst="rect">
            <a:avLst/>
          </a:prstGeom>
          <a:solidFill>
            <a:srgbClr val="0000FF">
              <a:alpha val="70195"/>
            </a:srgbClr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>
                <a:solidFill>
                  <a:schemeClr val="bg1"/>
                </a:solidFill>
              </a:rPr>
              <a:t>Чьи слова - 300</a:t>
            </a:r>
          </a:p>
          <a:p>
            <a:pPr algn="ctr">
              <a:spcBef>
                <a:spcPct val="50000"/>
              </a:spcBef>
            </a:pPr>
            <a:endParaRPr lang="ru-RU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chemeClr val="bg1"/>
                </a:solidFill>
              </a:rPr>
              <a:t>«…За нас будут воевать наш климат и наша зима»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71550" y="981075"/>
            <a:ext cx="7343775" cy="4200525"/>
          </a:xfrm>
          <a:prstGeom prst="rect">
            <a:avLst/>
          </a:prstGeom>
          <a:solidFill>
            <a:srgbClr val="0000FF">
              <a:alpha val="70195"/>
            </a:srgbClr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>
                <a:solidFill>
                  <a:schemeClr val="bg1"/>
                </a:solidFill>
              </a:rPr>
              <a:t>Чьи слова - 400</a:t>
            </a:r>
          </a:p>
          <a:p>
            <a:pPr algn="ctr">
              <a:spcBef>
                <a:spcPct val="50000"/>
              </a:spcBef>
            </a:pPr>
            <a:endParaRPr lang="ru-RU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chemeClr val="bg1"/>
                </a:solidFill>
              </a:rPr>
              <a:t>«Мне нужен мир, он мне нужен абсолютно во что бы то ни стало, спасите только честь»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71550" y="981075"/>
            <a:ext cx="7343775" cy="4478338"/>
          </a:xfrm>
          <a:prstGeom prst="rect">
            <a:avLst/>
          </a:prstGeom>
          <a:solidFill>
            <a:srgbClr val="0000FF">
              <a:alpha val="70195"/>
            </a:srgbClr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 dirty="0">
                <a:solidFill>
                  <a:schemeClr val="bg1"/>
                </a:solidFill>
              </a:rPr>
              <a:t>Чьи слова - 500</a:t>
            </a: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bg1"/>
                </a:solidFill>
              </a:rPr>
              <a:t>"На улицах кричат: "Виват, Кутузов! Да здравствует великий старик!". Иные просто кричат: "Виват, наш дедушка Кутузов!". Этого описать нельзя...".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71550" y="981075"/>
            <a:ext cx="7343775" cy="5493812"/>
          </a:xfrm>
          <a:prstGeom prst="rect">
            <a:avLst/>
          </a:prstGeom>
          <a:solidFill>
            <a:srgbClr val="0000FF">
              <a:alpha val="70195"/>
            </a:srgbClr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 dirty="0">
                <a:solidFill>
                  <a:schemeClr val="bg1"/>
                </a:solidFill>
              </a:rPr>
              <a:t>Чьи слова - 600</a:t>
            </a: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4000" dirty="0" smtClean="0">
                <a:solidFill>
                  <a:schemeClr val="bg1"/>
                </a:solidFill>
              </a:rPr>
              <a:t>«</a:t>
            </a:r>
            <a:r>
              <a:rPr lang="ru-RU" sz="4000" b="1" dirty="0" smtClean="0">
                <a:solidFill>
                  <a:schemeClr val="bg1"/>
                </a:solidFill>
              </a:rPr>
              <a:t>Никто еще никогда против русских штыков не удержался. Надобно только дружно идти и, пробивши неприятеля, не всем гнаться, а только некоторым…»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71550" y="692150"/>
            <a:ext cx="7343775" cy="877888"/>
          </a:xfrm>
          <a:prstGeom prst="rect">
            <a:avLst/>
          </a:prstGeom>
          <a:solidFill>
            <a:srgbClr val="0000FF">
              <a:alpha val="70195"/>
            </a:srgbClr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 dirty="0">
                <a:solidFill>
                  <a:schemeClr val="bg1"/>
                </a:solidFill>
              </a:rPr>
              <a:t>Награды- 100</a:t>
            </a: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C:\Users\Администратор\Desktop\для непосредственных участников Отечественной войны 1812 года — без различия чинов, должностного положения и степени личных заслуг — единую боевую награду в виде серебряной медали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538" y="1857375"/>
            <a:ext cx="7685087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" name="Picture 7" descr="C:\Users\Администратор\Desktop\юбилейную медаль в память 200 – летия Отечественной войн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88" y="2214563"/>
            <a:ext cx="47720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71550" y="692150"/>
            <a:ext cx="7343775" cy="877888"/>
          </a:xfrm>
          <a:prstGeom prst="rect">
            <a:avLst/>
          </a:prstGeom>
          <a:solidFill>
            <a:srgbClr val="0000FF">
              <a:alpha val="70195"/>
            </a:srgbClr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 dirty="0">
                <a:solidFill>
                  <a:schemeClr val="bg1"/>
                </a:solidFill>
              </a:rPr>
              <a:t>Награды- </a:t>
            </a:r>
            <a:r>
              <a:rPr lang="ru-RU" sz="2400" b="1" i="1" u="sng" dirty="0" smtClean="0">
                <a:solidFill>
                  <a:schemeClr val="bg1"/>
                </a:solidFill>
              </a:rPr>
              <a:t>200</a:t>
            </a:r>
            <a:endParaRPr lang="ru-RU" sz="2400" b="1" i="1" u="sng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71550" y="981075"/>
            <a:ext cx="7343775" cy="4016375"/>
          </a:xfrm>
          <a:prstGeom prst="rect">
            <a:avLst/>
          </a:prstGeom>
          <a:solidFill>
            <a:srgbClr val="0000FF">
              <a:alpha val="70195"/>
            </a:srgbClr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>
                <a:solidFill>
                  <a:schemeClr val="bg1"/>
                </a:solidFill>
              </a:rPr>
              <a:t>Награды- 300</a:t>
            </a:r>
          </a:p>
          <a:p>
            <a:pPr algn="ctr">
              <a:spcBef>
                <a:spcPct val="50000"/>
              </a:spcBef>
            </a:pPr>
            <a:endParaRPr lang="ru-RU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4400" b="1" i="1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ru-RU" sz="4400" b="1" i="1">
              <a:solidFill>
                <a:schemeClr val="bg1"/>
              </a:solidFill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4800" b="1">
              <a:solidFill>
                <a:schemeClr val="bg1"/>
              </a:solidFill>
            </a:endParaRPr>
          </a:p>
        </p:txBody>
      </p:sp>
      <p:pic>
        <p:nvPicPr>
          <p:cNvPr id="6" name="Picture 7" descr="C:\Users\Администратор\Desktop\Орден Святой Анны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25" y="1643063"/>
            <a:ext cx="64008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886094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Обобщающая игра по теме Отечественная война 1812 года.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учитель начальных классов МОУ «Воровская средняя общеобразовательная школа»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Судогодского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района, Владимирской области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Хорошева Наталья Юрьевна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" name="Picture 6" descr="C:\Users\Администратор\Desktop\Медный крест «1812 год» для священнослужителе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928688"/>
            <a:ext cx="1714500" cy="574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00100" y="0"/>
            <a:ext cx="7343775" cy="877888"/>
          </a:xfrm>
          <a:prstGeom prst="rect">
            <a:avLst/>
          </a:prstGeom>
          <a:solidFill>
            <a:srgbClr val="0000FF">
              <a:alpha val="70195"/>
            </a:srgbClr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 dirty="0">
                <a:solidFill>
                  <a:schemeClr val="bg1"/>
                </a:solidFill>
              </a:rPr>
              <a:t>Награды- </a:t>
            </a:r>
            <a:r>
              <a:rPr lang="ru-RU" sz="2400" b="1" i="1" u="sng" dirty="0" smtClean="0">
                <a:solidFill>
                  <a:schemeClr val="bg1"/>
                </a:solidFill>
              </a:rPr>
              <a:t>400</a:t>
            </a:r>
            <a:endParaRPr lang="ru-RU" sz="2400" b="1" i="1" u="sng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" name="Picture 5" descr="C:\Users\Администратор\Desktop\ВО1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462" y="2846156"/>
            <a:ext cx="8442380" cy="326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28662" y="1214422"/>
            <a:ext cx="7343775" cy="877888"/>
          </a:xfrm>
          <a:prstGeom prst="rect">
            <a:avLst/>
          </a:prstGeom>
          <a:solidFill>
            <a:srgbClr val="0000FF">
              <a:alpha val="70195"/>
            </a:srgbClr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 dirty="0">
                <a:solidFill>
                  <a:schemeClr val="bg1"/>
                </a:solidFill>
              </a:rPr>
              <a:t>Награды- </a:t>
            </a:r>
            <a:r>
              <a:rPr lang="ru-RU" sz="2400" b="1" i="1" u="sng" dirty="0" smtClean="0">
                <a:solidFill>
                  <a:schemeClr val="bg1"/>
                </a:solidFill>
              </a:rPr>
              <a:t>500</a:t>
            </a:r>
            <a:endParaRPr lang="ru-RU" sz="2400" b="1" i="1" u="sng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" name="Picture 5" descr="C:\Users\Администратор\Desktop\Медаль столетия отечественной войн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143116"/>
            <a:ext cx="68865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28662" y="785794"/>
            <a:ext cx="7343775" cy="877888"/>
          </a:xfrm>
          <a:prstGeom prst="rect">
            <a:avLst/>
          </a:prstGeom>
          <a:solidFill>
            <a:srgbClr val="0000FF">
              <a:alpha val="70195"/>
            </a:srgbClr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 dirty="0">
                <a:solidFill>
                  <a:schemeClr val="bg1"/>
                </a:solidFill>
              </a:rPr>
              <a:t>Награды- </a:t>
            </a:r>
            <a:r>
              <a:rPr lang="ru-RU" sz="2400" b="1" i="1" u="sng" dirty="0" smtClean="0">
                <a:solidFill>
                  <a:schemeClr val="bg1"/>
                </a:solidFill>
              </a:rPr>
              <a:t>600</a:t>
            </a:r>
            <a:endParaRPr lang="ru-RU" sz="2400" b="1" i="1" u="sng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2910" y="620712"/>
            <a:ext cx="8072494" cy="2262158"/>
          </a:xfrm>
          <a:prstGeom prst="rect">
            <a:avLst/>
          </a:prstGeom>
          <a:solidFill>
            <a:srgbClr val="0000FF">
              <a:alpha val="70195"/>
            </a:srgbClr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 dirty="0">
                <a:solidFill>
                  <a:schemeClr val="bg1"/>
                </a:solidFill>
              </a:rPr>
              <a:t>Главнокомандующие - 100</a:t>
            </a: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bg1"/>
                </a:solidFill>
              </a:rPr>
              <a:t>Главнокомандующий 1-ой </a:t>
            </a:r>
            <a:r>
              <a:rPr lang="ru-RU" sz="3600" b="1" dirty="0" smtClean="0">
                <a:solidFill>
                  <a:schemeClr val="bg1"/>
                </a:solidFill>
              </a:rPr>
              <a:t> русской армией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71472" y="1428736"/>
            <a:ext cx="8072494" cy="2262158"/>
          </a:xfrm>
          <a:prstGeom prst="rect">
            <a:avLst/>
          </a:prstGeom>
          <a:solidFill>
            <a:srgbClr val="0000FF">
              <a:alpha val="70195"/>
            </a:srgbClr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 dirty="0">
                <a:solidFill>
                  <a:schemeClr val="bg1"/>
                </a:solidFill>
              </a:rPr>
              <a:t>Главнокомандующие - </a:t>
            </a:r>
            <a:r>
              <a:rPr lang="ru-RU" sz="2400" b="1" i="1" u="sng" dirty="0" smtClean="0">
                <a:solidFill>
                  <a:schemeClr val="bg1"/>
                </a:solidFill>
              </a:rPr>
              <a:t>200</a:t>
            </a:r>
            <a:endParaRPr lang="ru-RU" sz="2400" b="1" i="1" u="sng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bg1"/>
                </a:solidFill>
              </a:rPr>
              <a:t>Главнокомандующий </a:t>
            </a:r>
            <a:r>
              <a:rPr lang="ru-RU" sz="3600" b="1" dirty="0" smtClean="0">
                <a:solidFill>
                  <a:schemeClr val="bg1"/>
                </a:solidFill>
              </a:rPr>
              <a:t>2-ой  русской армией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2910" y="1214422"/>
            <a:ext cx="8072494" cy="2262158"/>
          </a:xfrm>
          <a:prstGeom prst="rect">
            <a:avLst/>
          </a:prstGeom>
          <a:solidFill>
            <a:srgbClr val="0000FF">
              <a:alpha val="70195"/>
            </a:srgbClr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 dirty="0">
                <a:solidFill>
                  <a:schemeClr val="bg1"/>
                </a:solidFill>
              </a:rPr>
              <a:t>Главнокомандующие - </a:t>
            </a:r>
            <a:r>
              <a:rPr lang="ru-RU" sz="2400" b="1" i="1" u="sng" dirty="0" smtClean="0">
                <a:solidFill>
                  <a:schemeClr val="bg1"/>
                </a:solidFill>
              </a:rPr>
              <a:t>300</a:t>
            </a:r>
            <a:endParaRPr lang="ru-RU" sz="2400" b="1" i="1" u="sng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bg1"/>
                </a:solidFill>
              </a:rPr>
              <a:t>Главнокомандующий </a:t>
            </a:r>
            <a:r>
              <a:rPr lang="ru-RU" sz="3600" b="1" dirty="0" smtClean="0">
                <a:solidFill>
                  <a:schemeClr val="bg1"/>
                </a:solidFill>
              </a:rPr>
              <a:t>3-ей  русской армией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5720" y="1000108"/>
            <a:ext cx="8643998" cy="2569934"/>
          </a:xfrm>
          <a:prstGeom prst="rect">
            <a:avLst/>
          </a:prstGeom>
          <a:solidFill>
            <a:srgbClr val="0000FF">
              <a:alpha val="70195"/>
            </a:srgbClr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 dirty="0">
                <a:solidFill>
                  <a:schemeClr val="bg1"/>
                </a:solidFill>
              </a:rPr>
              <a:t>Главнокомандующие - 400</a:t>
            </a: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chemeClr val="bg1"/>
                </a:solidFill>
              </a:rPr>
              <a:t>Главнокомандующий русской армией с 20 августа 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71550" y="981075"/>
            <a:ext cx="7343775" cy="2569934"/>
          </a:xfrm>
          <a:prstGeom prst="rect">
            <a:avLst/>
          </a:prstGeom>
          <a:solidFill>
            <a:srgbClr val="0000FF">
              <a:alpha val="70195"/>
            </a:srgbClr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 dirty="0">
                <a:solidFill>
                  <a:schemeClr val="bg1"/>
                </a:solidFill>
              </a:rPr>
              <a:t>Главнокомандующие - 500</a:t>
            </a: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chemeClr val="bg1"/>
                </a:solidFill>
              </a:rPr>
              <a:t>Главнокомандующий французской армией 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71538" y="1357298"/>
            <a:ext cx="7343775" cy="3000821"/>
          </a:xfrm>
          <a:prstGeom prst="rect">
            <a:avLst/>
          </a:prstGeom>
          <a:solidFill>
            <a:srgbClr val="0000FF">
              <a:alpha val="70195"/>
            </a:srgbClr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 dirty="0">
                <a:solidFill>
                  <a:schemeClr val="bg1"/>
                </a:solidFill>
              </a:rPr>
              <a:t>Главнокомандующие - 600</a:t>
            </a: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4400" b="1" i="1" dirty="0" smtClean="0">
                <a:solidFill>
                  <a:schemeClr val="bg1"/>
                </a:solidFill>
                <a:latin typeface="Bookman Old Style" pitchFamily="18" charset="0"/>
              </a:rPr>
              <a:t>Учитель Кутузова</a:t>
            </a:r>
            <a:endParaRPr lang="ru-RU" sz="4400" b="1" i="1" dirty="0">
              <a:solidFill>
                <a:schemeClr val="bg1"/>
              </a:solidFill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57422" y="142852"/>
            <a:ext cx="4286280" cy="877163"/>
          </a:xfrm>
          <a:prstGeom prst="rect">
            <a:avLst/>
          </a:prstGeom>
          <a:solidFill>
            <a:srgbClr val="0000FF">
              <a:alpha val="70195"/>
            </a:srgbClr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 dirty="0">
                <a:solidFill>
                  <a:schemeClr val="bg1"/>
                </a:solidFill>
              </a:rPr>
              <a:t>История в лицах - 100</a:t>
            </a: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285860"/>
            <a:ext cx="46434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57422" y="142852"/>
            <a:ext cx="4286280" cy="877163"/>
          </a:xfrm>
          <a:prstGeom prst="rect">
            <a:avLst/>
          </a:prstGeom>
          <a:solidFill>
            <a:srgbClr val="0000FF">
              <a:alpha val="70195"/>
            </a:srgbClr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 dirty="0">
                <a:solidFill>
                  <a:schemeClr val="bg1"/>
                </a:solidFill>
              </a:rPr>
              <a:t>История в лицах - </a:t>
            </a:r>
            <a:r>
              <a:rPr lang="ru-RU" sz="2400" b="1" i="1" u="sng" dirty="0" smtClean="0">
                <a:solidFill>
                  <a:schemeClr val="bg1"/>
                </a:solidFill>
              </a:rPr>
              <a:t>200</a:t>
            </a:r>
            <a:endParaRPr lang="ru-RU" sz="2400" b="1" i="1" u="sng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285860"/>
            <a:ext cx="485778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57422" y="142852"/>
            <a:ext cx="4286280" cy="877163"/>
          </a:xfrm>
          <a:prstGeom prst="rect">
            <a:avLst/>
          </a:prstGeom>
          <a:solidFill>
            <a:srgbClr val="0000FF">
              <a:alpha val="70195"/>
            </a:srgbClr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 dirty="0">
                <a:solidFill>
                  <a:schemeClr val="bg1"/>
                </a:solidFill>
              </a:rPr>
              <a:t>История в лицах - </a:t>
            </a:r>
            <a:r>
              <a:rPr lang="ru-RU" sz="2400" b="1" i="1" u="sng" dirty="0" smtClean="0">
                <a:solidFill>
                  <a:schemeClr val="bg1"/>
                </a:solidFill>
              </a:rPr>
              <a:t>300</a:t>
            </a:r>
            <a:endParaRPr lang="ru-RU" sz="2400" b="1" i="1" u="sng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285860"/>
            <a:ext cx="407196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57422" y="142852"/>
            <a:ext cx="4286280" cy="877163"/>
          </a:xfrm>
          <a:prstGeom prst="rect">
            <a:avLst/>
          </a:prstGeom>
          <a:solidFill>
            <a:srgbClr val="0000FF">
              <a:alpha val="70195"/>
            </a:srgbClr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 dirty="0">
                <a:solidFill>
                  <a:schemeClr val="bg1"/>
                </a:solidFill>
              </a:rPr>
              <a:t>История в лицах - </a:t>
            </a:r>
            <a:r>
              <a:rPr lang="ru-RU" sz="2400" b="1" i="1" u="sng" dirty="0" smtClean="0">
                <a:solidFill>
                  <a:schemeClr val="bg1"/>
                </a:solidFill>
              </a:rPr>
              <a:t>400</a:t>
            </a:r>
            <a:endParaRPr lang="ru-RU" sz="2400" b="1" i="1" u="sng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285860"/>
            <a:ext cx="4286280" cy="500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57422" y="142852"/>
            <a:ext cx="4286280" cy="877163"/>
          </a:xfrm>
          <a:prstGeom prst="rect">
            <a:avLst/>
          </a:prstGeom>
          <a:solidFill>
            <a:srgbClr val="0000FF">
              <a:alpha val="70195"/>
            </a:srgbClr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 dirty="0">
                <a:solidFill>
                  <a:schemeClr val="bg1"/>
                </a:solidFill>
              </a:rPr>
              <a:t>История в лицах - </a:t>
            </a:r>
            <a:r>
              <a:rPr lang="ru-RU" sz="2400" b="1" i="1" u="sng" dirty="0" smtClean="0">
                <a:solidFill>
                  <a:schemeClr val="bg1"/>
                </a:solidFill>
              </a:rPr>
              <a:t>500</a:t>
            </a:r>
            <a:endParaRPr lang="ru-RU" sz="2400" b="1" i="1" u="sng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214422"/>
            <a:ext cx="507209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2428860" y="0"/>
            <a:ext cx="4643470" cy="877163"/>
          </a:xfrm>
          <a:prstGeom prst="rect">
            <a:avLst/>
          </a:prstGeom>
          <a:solidFill>
            <a:srgbClr val="0000FF">
              <a:alpha val="70195"/>
            </a:srgbClr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 dirty="0">
                <a:solidFill>
                  <a:schemeClr val="bg1"/>
                </a:solidFill>
              </a:rPr>
              <a:t>История в лицах - </a:t>
            </a:r>
            <a:r>
              <a:rPr lang="ru-RU" sz="2400" b="1" i="1" u="sng" dirty="0" smtClean="0">
                <a:solidFill>
                  <a:schemeClr val="bg1"/>
                </a:solidFill>
              </a:rPr>
              <a:t>600</a:t>
            </a:r>
            <a:endParaRPr lang="ru-RU" sz="2400" b="1" i="1" u="sng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710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048939"/>
            <a:ext cx="4929222" cy="58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4429124" y="3286124"/>
            <a:ext cx="295276" cy="295276"/>
          </a:xfrm>
          <a:prstGeom prst="rect">
            <a:avLst/>
          </a:prstGeom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214546" y="5643579"/>
            <a:ext cx="5597542" cy="8540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urier New"/>
                <a:cs typeface="Courier New"/>
              </a:rPr>
              <a:t>МОЛОДЦЫ!</a:t>
            </a:r>
            <a:endParaRPr lang="ru-RU" sz="80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БОРОДИНСКАЯ БИТВА.ГИМН РУССКОМУ ВОИНСТВУ! 1812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691" y="357166"/>
            <a:ext cx="9108309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42910" y="928670"/>
            <a:ext cx="2643206" cy="400110"/>
          </a:xfrm>
          <a:prstGeom prst="rect">
            <a:avLst/>
          </a:prstGeom>
          <a:solidFill>
            <a:srgbClr val="1E0E7C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Даты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14348" y="2071678"/>
            <a:ext cx="2643206" cy="400110"/>
          </a:xfrm>
          <a:prstGeom prst="rect">
            <a:avLst/>
          </a:prstGeom>
          <a:solidFill>
            <a:srgbClr val="1E0E7C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1"/>
                </a:solidFill>
              </a:rPr>
              <a:t>Чьи слова?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14348" y="3357562"/>
            <a:ext cx="2643206" cy="400110"/>
          </a:xfrm>
          <a:prstGeom prst="rect">
            <a:avLst/>
          </a:prstGeom>
          <a:solidFill>
            <a:srgbClr val="1E0E7C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1"/>
                </a:solidFill>
              </a:rPr>
              <a:t>Награды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14348" y="4786322"/>
            <a:ext cx="2643206" cy="400110"/>
          </a:xfrm>
          <a:prstGeom prst="rect">
            <a:avLst/>
          </a:prstGeom>
          <a:solidFill>
            <a:srgbClr val="1E0E7C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1"/>
                </a:solidFill>
              </a:rPr>
              <a:t>Главнокомандующие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85786" y="5857892"/>
            <a:ext cx="2643206" cy="400110"/>
          </a:xfrm>
          <a:prstGeom prst="rect">
            <a:avLst/>
          </a:prstGeom>
          <a:solidFill>
            <a:srgbClr val="1E0E7C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1"/>
                </a:solidFill>
              </a:rPr>
              <a:t>История в лицах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714744" y="928670"/>
            <a:ext cx="642942" cy="3693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1"/>
                </a:solidFill>
                <a:hlinkClick r:id="rId2" action="ppaction://hlinksldjump"/>
              </a:rPr>
              <a:t>100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714744" y="2071678"/>
            <a:ext cx="642942" cy="3693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1"/>
                </a:solidFill>
                <a:hlinkClick r:id="rId3" action="ppaction://hlinksldjump"/>
              </a:rPr>
              <a:t>100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714744" y="3429000"/>
            <a:ext cx="642942" cy="3693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1"/>
                </a:solidFill>
                <a:hlinkClick r:id="rId4" action="ppaction://hlinksldjump"/>
              </a:rPr>
              <a:t>100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786182" y="4786322"/>
            <a:ext cx="642942" cy="3693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1"/>
                </a:solidFill>
                <a:hlinkClick r:id="rId5" action="ppaction://hlinksldjump"/>
              </a:rPr>
              <a:t>100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786182" y="5929330"/>
            <a:ext cx="642942" cy="3693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1"/>
                </a:solidFill>
                <a:hlinkClick r:id="rId6" action="ppaction://hlinksldjump"/>
              </a:rPr>
              <a:t>100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WordArt 5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8643998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ourier New"/>
                <a:cs typeface="Courier New"/>
              </a:rPr>
              <a:t>Отечественная война 1812 года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643438" y="928670"/>
            <a:ext cx="642942" cy="3693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hlinkClick r:id="rId7" action="ppaction://hlinksldjump"/>
              </a:rPr>
              <a:t>200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4643438" y="2071678"/>
            <a:ext cx="642942" cy="3693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hlinkClick r:id="rId8" action="ppaction://hlinksldjump"/>
              </a:rPr>
              <a:t>200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643438" y="3429000"/>
            <a:ext cx="642942" cy="3693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hlinkClick r:id="rId9" action="ppaction://hlinksldjump"/>
              </a:rPr>
              <a:t>200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4714876" y="4786322"/>
            <a:ext cx="642942" cy="3693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hlinkClick r:id="rId10" action="ppaction://hlinksldjump"/>
              </a:rPr>
              <a:t>200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4714876" y="5929330"/>
            <a:ext cx="642942" cy="3693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hlinkClick r:id="rId11" action="ppaction://hlinksldjump"/>
              </a:rPr>
              <a:t>200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572132" y="928670"/>
            <a:ext cx="642942" cy="3693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hlinkClick r:id="rId12" action="ppaction://hlinksldjump"/>
              </a:rPr>
              <a:t>300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5572132" y="2071678"/>
            <a:ext cx="642942" cy="3693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hlinkClick r:id="rId13" action="ppaction://hlinksldjump"/>
              </a:rPr>
              <a:t>300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5572132" y="3429000"/>
            <a:ext cx="642942" cy="3693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hlinkClick r:id="rId14" action="ppaction://hlinksldjump"/>
              </a:rPr>
              <a:t>300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643570" y="4786322"/>
            <a:ext cx="642942" cy="3693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hlinkClick r:id="rId15" action="ppaction://hlinksldjump"/>
              </a:rPr>
              <a:t>300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5643570" y="5929330"/>
            <a:ext cx="642942" cy="3693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hlinkClick r:id="rId16" action="ppaction://hlinksldjump"/>
              </a:rPr>
              <a:t>300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6500826" y="928670"/>
            <a:ext cx="642942" cy="3693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hlinkClick r:id="rId17" action="ppaction://hlinksldjump"/>
              </a:rPr>
              <a:t>400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6500826" y="2071678"/>
            <a:ext cx="642942" cy="3693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hlinkClick r:id="rId18" action="ppaction://hlinksldjump"/>
              </a:rPr>
              <a:t>400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6572264" y="3429000"/>
            <a:ext cx="642942" cy="3693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hlinkClick r:id="rId19" action="ppaction://hlinksldjump"/>
              </a:rPr>
              <a:t>400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6572264" y="4786322"/>
            <a:ext cx="642942" cy="3693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hlinkClick r:id="rId20" action="ppaction://hlinksldjump"/>
              </a:rPr>
              <a:t>400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6572264" y="5929330"/>
            <a:ext cx="642942" cy="3693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hlinkClick r:id="rId21" action="ppaction://hlinksldjump"/>
              </a:rPr>
              <a:t>400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7358082" y="928670"/>
            <a:ext cx="642942" cy="3693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hlinkClick r:id="rId22" action="ppaction://hlinksldjump"/>
              </a:rPr>
              <a:t>500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7500958" y="4786322"/>
            <a:ext cx="642942" cy="3693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hlinkClick r:id="rId23" action="ppaction://hlinksldjump"/>
              </a:rPr>
              <a:t>500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7429520" y="3429000"/>
            <a:ext cx="642942" cy="3693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hlinkClick r:id="rId24" action="ppaction://hlinksldjump"/>
              </a:rPr>
              <a:t>500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7429520" y="2071678"/>
            <a:ext cx="642942" cy="3693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hlinkClick r:id="rId25" action="ppaction://hlinksldjump"/>
              </a:rPr>
              <a:t>500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7500958" y="5929330"/>
            <a:ext cx="642942" cy="3693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hlinkClick r:id="rId26" action="ppaction://hlinksldjump"/>
              </a:rPr>
              <a:t>500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8358214" y="5929330"/>
            <a:ext cx="642942" cy="3693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hlinkClick r:id="rId27" action="ppaction://hlinksldjump"/>
              </a:rPr>
              <a:t>600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8358214" y="4786322"/>
            <a:ext cx="642942" cy="3693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hlinkClick r:id="rId28" action="ppaction://hlinksldjump"/>
              </a:rPr>
              <a:t>600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8358214" y="3429000"/>
            <a:ext cx="642942" cy="3693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hlinkClick r:id="rId29" action="ppaction://hlinksldjump"/>
              </a:rPr>
              <a:t>600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8286776" y="2071678"/>
            <a:ext cx="642942" cy="3693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hlinkClick r:id="rId30" action="ppaction://hlinksldjump"/>
              </a:rPr>
              <a:t>600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8215338" y="928670"/>
            <a:ext cx="642942" cy="36933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hlinkClick r:id="rId31" action="ppaction://hlinksldjump"/>
              </a:rPr>
              <a:t>600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5" name="WordArt 5">
            <a:hlinkClick r:id="rId3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86248" y="6500810"/>
            <a:ext cx="1928826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3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F2FFF"/>
                </a:solidFill>
                <a:latin typeface="Calibri" pitchFamily="34" charset="0"/>
                <a:cs typeface="Calibri" pitchFamily="34" charset="0"/>
                <a:hlinkClick r:id="rId32" action="ppaction://hlinksldjump"/>
              </a:rPr>
              <a:t>Закончить</a:t>
            </a:r>
            <a:r>
              <a:rPr lang="ru-RU" sz="23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F2FFF"/>
                </a:solidFill>
                <a:latin typeface="Calibri" pitchFamily="34" charset="0"/>
                <a:cs typeface="Calibri" pitchFamily="34" charset="0"/>
              </a:rPr>
              <a:t> игру</a:t>
            </a:r>
            <a:endParaRPr lang="ru-RU" sz="80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2F2FF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7343775" cy="3832225"/>
          </a:xfrm>
          <a:prstGeom prst="rect">
            <a:avLst/>
          </a:prstGeom>
          <a:solidFill>
            <a:srgbClr val="2F2FFF">
              <a:alpha val="81175"/>
            </a:srgbClr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 dirty="0">
                <a:solidFill>
                  <a:schemeClr val="bg1"/>
                </a:solidFill>
              </a:rPr>
              <a:t>Даты – 100</a:t>
            </a:r>
          </a:p>
          <a:p>
            <a:pPr algn="ctr">
              <a:spcBef>
                <a:spcPct val="50000"/>
              </a:spcBef>
            </a:pPr>
            <a:endParaRPr lang="ru-RU" b="1" dirty="0"/>
          </a:p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chemeClr val="bg1"/>
                </a:solidFill>
              </a:rPr>
              <a:t>Дата вторжения Наполеона в Россию</a:t>
            </a:r>
          </a:p>
          <a:p>
            <a:pPr algn="ctr">
              <a:spcBef>
                <a:spcPct val="50000"/>
              </a:spcBef>
            </a:pPr>
            <a:endParaRPr lang="ru-RU" sz="4800" b="1" dirty="0"/>
          </a:p>
        </p:txBody>
      </p:sp>
      <p:pic>
        <p:nvPicPr>
          <p:cNvPr id="5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71550" y="1196975"/>
            <a:ext cx="7343775" cy="2724150"/>
          </a:xfrm>
          <a:prstGeom prst="rect">
            <a:avLst/>
          </a:prstGeom>
          <a:solidFill>
            <a:srgbClr val="0000FF">
              <a:alpha val="70195"/>
            </a:srgbClr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 dirty="0">
                <a:solidFill>
                  <a:schemeClr val="bg1"/>
                </a:solidFill>
              </a:rPr>
              <a:t>Даты – 200</a:t>
            </a: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chemeClr val="bg1"/>
                </a:solidFill>
              </a:rPr>
              <a:t>Французы вошли в Москву… </a:t>
            </a:r>
          </a:p>
        </p:txBody>
      </p:sp>
      <p:pic>
        <p:nvPicPr>
          <p:cNvPr id="5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42988" y="1196975"/>
            <a:ext cx="7343775" cy="3832225"/>
          </a:xfrm>
          <a:prstGeom prst="rect">
            <a:avLst/>
          </a:prstGeom>
          <a:solidFill>
            <a:srgbClr val="0000FF">
              <a:alpha val="70195"/>
            </a:srgbClr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 dirty="0">
                <a:solidFill>
                  <a:schemeClr val="bg1"/>
                </a:solidFill>
              </a:rPr>
              <a:t>Даты – 300</a:t>
            </a: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sz="4800" b="1" dirty="0">
                <a:solidFill>
                  <a:schemeClr val="bg1"/>
                </a:solidFill>
              </a:rPr>
              <a:t>Дата издания манифеста об окончание Отечественной Войны.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00113" y="1196975"/>
            <a:ext cx="7343775" cy="4570413"/>
          </a:xfrm>
          <a:prstGeom prst="rect">
            <a:avLst/>
          </a:prstGeom>
          <a:solidFill>
            <a:srgbClr val="0000FF">
              <a:alpha val="70195"/>
            </a:srgbClr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 dirty="0">
                <a:solidFill>
                  <a:schemeClr val="bg1"/>
                </a:solidFill>
              </a:rPr>
              <a:t>Даты– 400</a:t>
            </a: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chemeClr val="bg1"/>
                </a:solidFill>
              </a:rPr>
              <a:t>Пост главнокомандующего Кутузов занял…</a:t>
            </a:r>
          </a:p>
          <a:p>
            <a:pPr algn="ctr">
              <a:spcBef>
                <a:spcPct val="50000"/>
              </a:spcBef>
            </a:pP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237288"/>
            <a:ext cx="820737" cy="4238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7088" y="1125538"/>
            <a:ext cx="7343775" cy="2724150"/>
          </a:xfrm>
          <a:prstGeom prst="rect">
            <a:avLst/>
          </a:prstGeom>
          <a:solidFill>
            <a:srgbClr val="0000FF">
              <a:alpha val="70195"/>
            </a:srgbClr>
          </a:solidFill>
          <a:ln w="254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 dirty="0">
                <a:solidFill>
                  <a:schemeClr val="bg1"/>
                </a:solidFill>
              </a:rPr>
              <a:t>Даты – 500</a:t>
            </a: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chemeClr val="bg1"/>
                </a:solidFill>
              </a:rPr>
              <a:t>Наполеон пробыл в Москве до…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346</Words>
  <Application>Microsoft Office PowerPoint</Application>
  <PresentationFormat>Экран (4:3)</PresentationFormat>
  <Paragraphs>109</Paragraphs>
  <Slides>36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Обобщающая игра по теме Отечественная война 1812 года.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</cp:revision>
  <dcterms:created xsi:type="dcterms:W3CDTF">2012-04-04T18:25:41Z</dcterms:created>
  <dcterms:modified xsi:type="dcterms:W3CDTF">2012-04-04T19:17:25Z</dcterms:modified>
</cp:coreProperties>
</file>