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EAF463A-BC7C-46EE-9F1E-7F377CCA4891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вычитание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288"/>
                <a:gridCol w="1165862"/>
                <a:gridCol w="1165862"/>
                <a:gridCol w="1165862"/>
                <a:gridCol w="1165862"/>
                <a:gridCol w="116586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Уменьшаемое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73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Вычитаемое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68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Разность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488" y="2500306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61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0496" y="1571612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32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2066" y="2000240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32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57950" y="2500306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64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00958" y="1500174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80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1214422"/>
            <a:ext cx="6900882" cy="491174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 дм 3 см </a:t>
            </a:r>
            <a:r>
              <a:rPr lang="en-US" dirty="0" smtClean="0"/>
              <a:t>     </a:t>
            </a:r>
            <a:r>
              <a:rPr lang="en-US" dirty="0" smtClean="0">
                <a:solidFill>
                  <a:srgbClr val="C00000"/>
                </a:solidFill>
              </a:rPr>
              <a:t>&lt;</a:t>
            </a:r>
            <a:r>
              <a:rPr lang="en-US" dirty="0" smtClean="0"/>
              <a:t>       </a:t>
            </a:r>
            <a:r>
              <a:rPr lang="ru-RU" dirty="0" smtClean="0"/>
              <a:t>1 м 3 см</a:t>
            </a:r>
          </a:p>
          <a:p>
            <a:pPr>
              <a:buNone/>
            </a:pPr>
            <a:r>
              <a:rPr lang="ru-RU" dirty="0" smtClean="0"/>
              <a:t>6 см 4 мм      </a:t>
            </a:r>
            <a:r>
              <a:rPr lang="en-US" dirty="0" smtClean="0">
                <a:solidFill>
                  <a:srgbClr val="C00000"/>
                </a:solidFill>
              </a:rPr>
              <a:t>=</a:t>
            </a:r>
            <a:r>
              <a:rPr lang="ru-RU" dirty="0" smtClean="0"/>
              <a:t>       64 см</a:t>
            </a:r>
          </a:p>
          <a:p>
            <a:pPr>
              <a:buNone/>
            </a:pPr>
            <a:r>
              <a:rPr lang="ru-RU" dirty="0" smtClean="0"/>
              <a:t>7 м 2 дм        </a:t>
            </a:r>
            <a:r>
              <a:rPr lang="en-US" dirty="0" smtClean="0">
                <a:solidFill>
                  <a:srgbClr val="C00000"/>
                </a:solidFill>
              </a:rPr>
              <a:t>&gt;</a:t>
            </a:r>
            <a:r>
              <a:rPr lang="ru-RU" dirty="0" smtClean="0"/>
              <a:t>       10 дм</a:t>
            </a:r>
          </a:p>
          <a:p>
            <a:pPr>
              <a:buNone/>
            </a:pPr>
            <a:r>
              <a:rPr lang="ru-RU" dirty="0" smtClean="0"/>
              <a:t>5 дм            </a:t>
            </a:r>
            <a:r>
              <a:rPr lang="en-US" dirty="0" smtClean="0">
                <a:solidFill>
                  <a:srgbClr val="C00000"/>
                </a:solidFill>
              </a:rPr>
              <a:t>&lt;</a:t>
            </a:r>
            <a:r>
              <a:rPr lang="ru-RU" dirty="0" smtClean="0"/>
              <a:t>          55 см</a:t>
            </a:r>
          </a:p>
          <a:p>
            <a:pPr>
              <a:buNone/>
            </a:pPr>
            <a:r>
              <a:rPr lang="ru-RU" dirty="0" smtClean="0"/>
              <a:t>1 м               </a:t>
            </a:r>
            <a:r>
              <a:rPr lang="en-US" dirty="0" smtClean="0">
                <a:solidFill>
                  <a:srgbClr val="C00000"/>
                </a:solidFill>
              </a:rPr>
              <a:t>=</a:t>
            </a:r>
            <a:r>
              <a:rPr lang="ru-RU" dirty="0" smtClean="0"/>
              <a:t>       </a:t>
            </a:r>
            <a:r>
              <a:rPr lang="en-US" dirty="0" smtClean="0"/>
              <a:t>  </a:t>
            </a:r>
            <a:r>
              <a:rPr lang="ru-RU" dirty="0" smtClean="0"/>
              <a:t>10 дм</a:t>
            </a:r>
          </a:p>
          <a:p>
            <a:pPr>
              <a:buNone/>
            </a:pPr>
            <a:r>
              <a:rPr lang="ru-RU" dirty="0" smtClean="0"/>
              <a:t>37 мм          </a:t>
            </a:r>
            <a:r>
              <a:rPr lang="en-US" dirty="0" smtClean="0">
                <a:solidFill>
                  <a:srgbClr val="C00000"/>
                </a:solidFill>
              </a:rPr>
              <a:t>&lt;</a:t>
            </a:r>
            <a:r>
              <a:rPr lang="ru-RU" dirty="0" smtClean="0"/>
              <a:t>          4 см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14810" y="1357298"/>
            <a:ext cx="50006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214810" y="1928802"/>
            <a:ext cx="50006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143372" y="2500306"/>
            <a:ext cx="50006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000496" y="3071810"/>
            <a:ext cx="50006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071934" y="3643314"/>
            <a:ext cx="50006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071934" y="4286256"/>
            <a:ext cx="50006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sz="3600" dirty="0" smtClean="0"/>
              <a:t>Сосчитай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00108"/>
            <a:ext cx="8043890" cy="5429288"/>
          </a:xfrm>
        </p:spPr>
        <p:txBody>
          <a:bodyPr numCol="2"/>
          <a:lstStyle/>
          <a:p>
            <a:r>
              <a:rPr lang="ru-RU" sz="2800" dirty="0" smtClean="0"/>
              <a:t>2 : 2 = </a:t>
            </a:r>
          </a:p>
          <a:p>
            <a:r>
              <a:rPr lang="ru-RU" sz="2800" dirty="0" smtClean="0"/>
              <a:t>4 : 2 =</a:t>
            </a:r>
          </a:p>
          <a:p>
            <a:r>
              <a:rPr lang="ru-RU" sz="2800" dirty="0" smtClean="0"/>
              <a:t>6 : 2 =</a:t>
            </a:r>
          </a:p>
          <a:p>
            <a:r>
              <a:rPr lang="ru-RU" sz="2800" dirty="0" smtClean="0"/>
              <a:t>8 : 2 =</a:t>
            </a:r>
          </a:p>
          <a:p>
            <a:r>
              <a:rPr lang="ru-RU" sz="2800" dirty="0" smtClean="0"/>
              <a:t>10 : 2 =</a:t>
            </a:r>
          </a:p>
          <a:p>
            <a:r>
              <a:rPr lang="ru-RU" sz="2800" dirty="0" smtClean="0"/>
              <a:t>12 : 2 =</a:t>
            </a:r>
          </a:p>
          <a:p>
            <a:r>
              <a:rPr lang="ru-RU" sz="2800" dirty="0" smtClean="0"/>
              <a:t>14 : 2 =</a:t>
            </a:r>
          </a:p>
          <a:p>
            <a:r>
              <a:rPr lang="ru-RU" sz="2800" dirty="0" smtClean="0"/>
              <a:t>16 : 2 =</a:t>
            </a:r>
          </a:p>
          <a:p>
            <a:r>
              <a:rPr lang="ru-RU" sz="2800" dirty="0" smtClean="0"/>
              <a:t>18 : 2 =</a:t>
            </a:r>
          </a:p>
          <a:p>
            <a:r>
              <a:rPr lang="ru-RU" sz="2800" dirty="0" smtClean="0"/>
              <a:t>20 : 2 =</a:t>
            </a:r>
          </a:p>
          <a:p>
            <a:r>
              <a:rPr lang="ru-RU" sz="2800" dirty="0" smtClean="0"/>
              <a:t>2 </a:t>
            </a:r>
            <a:r>
              <a:rPr lang="ru-RU" sz="2800" dirty="0" err="1" smtClean="0"/>
              <a:t>х</a:t>
            </a:r>
            <a:r>
              <a:rPr lang="ru-RU" sz="2800" dirty="0" smtClean="0"/>
              <a:t> __ =2</a:t>
            </a:r>
          </a:p>
          <a:p>
            <a:r>
              <a:rPr lang="ru-RU" sz="2800" dirty="0" smtClean="0"/>
              <a:t>2 </a:t>
            </a:r>
            <a:r>
              <a:rPr lang="ru-RU" sz="2800" dirty="0" err="1" smtClean="0"/>
              <a:t>х</a:t>
            </a:r>
            <a:r>
              <a:rPr lang="ru-RU" sz="2800" dirty="0" smtClean="0"/>
              <a:t> __ =4</a:t>
            </a:r>
          </a:p>
          <a:p>
            <a:r>
              <a:rPr lang="ru-RU" sz="2800" dirty="0" smtClean="0"/>
              <a:t>2 </a:t>
            </a:r>
            <a:r>
              <a:rPr lang="ru-RU" sz="2800" dirty="0" err="1" smtClean="0"/>
              <a:t>х</a:t>
            </a:r>
            <a:r>
              <a:rPr lang="ru-RU" sz="2800" dirty="0" smtClean="0"/>
              <a:t> __ =6</a:t>
            </a:r>
          </a:p>
          <a:p>
            <a:r>
              <a:rPr lang="ru-RU" sz="2800" dirty="0" smtClean="0"/>
              <a:t>2 </a:t>
            </a:r>
            <a:r>
              <a:rPr lang="ru-RU" sz="2800" dirty="0" err="1" smtClean="0"/>
              <a:t>х</a:t>
            </a:r>
            <a:r>
              <a:rPr lang="ru-RU" sz="2800" dirty="0" smtClean="0"/>
              <a:t> __ =8</a:t>
            </a:r>
          </a:p>
          <a:p>
            <a:r>
              <a:rPr lang="ru-RU" sz="2800" dirty="0" smtClean="0"/>
              <a:t>2 </a:t>
            </a:r>
            <a:r>
              <a:rPr lang="ru-RU" sz="2800" dirty="0" err="1" smtClean="0"/>
              <a:t>х</a:t>
            </a:r>
            <a:r>
              <a:rPr lang="ru-RU" sz="2800" dirty="0" smtClean="0"/>
              <a:t> __ =10</a:t>
            </a:r>
          </a:p>
          <a:p>
            <a:r>
              <a:rPr lang="ru-RU" sz="2800" dirty="0" smtClean="0"/>
              <a:t>2 </a:t>
            </a:r>
            <a:r>
              <a:rPr lang="ru-RU" sz="2800" dirty="0" err="1" smtClean="0"/>
              <a:t>х</a:t>
            </a:r>
            <a:r>
              <a:rPr lang="ru-RU" sz="2800" dirty="0" smtClean="0"/>
              <a:t> __ =12</a:t>
            </a:r>
          </a:p>
          <a:p>
            <a:r>
              <a:rPr lang="ru-RU" sz="2800" dirty="0" smtClean="0"/>
              <a:t>2 </a:t>
            </a:r>
            <a:r>
              <a:rPr lang="ru-RU" sz="2800" dirty="0" err="1" smtClean="0"/>
              <a:t>х</a:t>
            </a:r>
            <a:r>
              <a:rPr lang="ru-RU" sz="2800" dirty="0" smtClean="0"/>
              <a:t> __ =14</a:t>
            </a:r>
          </a:p>
          <a:p>
            <a:r>
              <a:rPr lang="ru-RU" sz="2800" dirty="0" smtClean="0"/>
              <a:t>2 </a:t>
            </a:r>
            <a:r>
              <a:rPr lang="ru-RU" sz="2800" dirty="0" err="1" smtClean="0"/>
              <a:t>х</a:t>
            </a:r>
            <a:r>
              <a:rPr lang="ru-RU" sz="2800" dirty="0" smtClean="0"/>
              <a:t> __ =16</a:t>
            </a:r>
          </a:p>
          <a:p>
            <a:r>
              <a:rPr lang="ru-RU" sz="2800" dirty="0" smtClean="0"/>
              <a:t>2 </a:t>
            </a:r>
            <a:r>
              <a:rPr lang="ru-RU" sz="2800" dirty="0" err="1" smtClean="0"/>
              <a:t>х</a:t>
            </a:r>
            <a:r>
              <a:rPr lang="ru-RU" sz="2800" dirty="0" smtClean="0"/>
              <a:t> __ =18</a:t>
            </a:r>
          </a:p>
          <a:p>
            <a:r>
              <a:rPr lang="ru-RU" sz="2800" dirty="0" smtClean="0"/>
              <a:t>2 </a:t>
            </a:r>
            <a:r>
              <a:rPr lang="ru-RU" sz="2800" dirty="0" err="1" smtClean="0"/>
              <a:t>х</a:t>
            </a:r>
            <a:r>
              <a:rPr lang="ru-RU" sz="2800" dirty="0" smtClean="0"/>
              <a:t> __ =20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143108" y="1000108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1670" y="1500174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1670" y="2000240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3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3108" y="2500306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4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57422" y="3000372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5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5984" y="3500438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6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57422" y="4000504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7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5984" y="4572008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8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57422" y="5072074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9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5984" y="5572140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10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sz="4000" i="1" dirty="0" smtClean="0">
                <a:solidFill>
                  <a:srgbClr val="FF0000"/>
                </a:solidFill>
              </a:rPr>
              <a:t>Сравни </a:t>
            </a:r>
            <a:endParaRPr lang="ru-RU" sz="4000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285860"/>
            <a:ext cx="7758138" cy="4840303"/>
          </a:xfrm>
        </p:spPr>
        <p:txBody>
          <a:bodyPr/>
          <a:lstStyle/>
          <a:p>
            <a:r>
              <a:rPr lang="ru-RU" dirty="0" smtClean="0"/>
              <a:t>3 м 4 дм        4 м 3 дм</a:t>
            </a:r>
          </a:p>
          <a:p>
            <a:r>
              <a:rPr lang="ru-RU" dirty="0" smtClean="0"/>
              <a:t>8 дм              8 см</a:t>
            </a:r>
          </a:p>
          <a:p>
            <a:r>
              <a:rPr lang="ru-RU" dirty="0" smtClean="0"/>
              <a:t>16 мин         1 ч 6 мин</a:t>
            </a:r>
          </a:p>
          <a:p>
            <a:r>
              <a:rPr lang="ru-RU" dirty="0" smtClean="0"/>
              <a:t>50 см           5 дм</a:t>
            </a:r>
          </a:p>
          <a:p>
            <a:r>
              <a:rPr lang="ru-RU" dirty="0" smtClean="0"/>
              <a:t>10 </a:t>
            </a:r>
            <a:r>
              <a:rPr lang="ru-RU" dirty="0" err="1" smtClean="0"/>
              <a:t>х</a:t>
            </a:r>
            <a:r>
              <a:rPr lang="ru-RU" dirty="0" smtClean="0"/>
              <a:t> 3          3 </a:t>
            </a:r>
            <a:r>
              <a:rPr lang="ru-RU" dirty="0" err="1" smtClean="0"/>
              <a:t>х</a:t>
            </a:r>
            <a:r>
              <a:rPr lang="ru-RU" dirty="0" smtClean="0"/>
              <a:t> 10</a:t>
            </a:r>
          </a:p>
          <a:p>
            <a:r>
              <a:rPr lang="ru-RU" dirty="0" smtClean="0"/>
              <a:t>8 </a:t>
            </a:r>
            <a:r>
              <a:rPr lang="ru-RU" dirty="0" err="1" smtClean="0"/>
              <a:t>х</a:t>
            </a:r>
            <a:r>
              <a:rPr lang="ru-RU" dirty="0" smtClean="0"/>
              <a:t> 2            2 </a:t>
            </a:r>
            <a:r>
              <a:rPr lang="ru-RU" dirty="0" err="1" smtClean="0"/>
              <a:t>х</a:t>
            </a:r>
            <a:r>
              <a:rPr lang="ru-RU" dirty="0" smtClean="0"/>
              <a:t> 8</a:t>
            </a:r>
          </a:p>
          <a:p>
            <a:r>
              <a:rPr lang="ru-RU" dirty="0" smtClean="0"/>
              <a:t>7 </a:t>
            </a:r>
            <a:r>
              <a:rPr lang="ru-RU" dirty="0" err="1" smtClean="0"/>
              <a:t>х</a:t>
            </a:r>
            <a:r>
              <a:rPr lang="ru-RU" dirty="0" smtClean="0"/>
              <a:t> 4            6 </a:t>
            </a:r>
            <a:r>
              <a:rPr lang="ru-RU" dirty="0" err="1" smtClean="0"/>
              <a:t>х</a:t>
            </a:r>
            <a:r>
              <a:rPr lang="ru-RU" dirty="0" smtClean="0"/>
              <a:t> 4</a:t>
            </a:r>
          </a:p>
          <a:p>
            <a:r>
              <a:rPr lang="ru-RU" dirty="0" smtClean="0"/>
              <a:t>9 </a:t>
            </a:r>
            <a:r>
              <a:rPr lang="ru-RU" dirty="0" err="1" smtClean="0"/>
              <a:t>х</a:t>
            </a:r>
            <a:r>
              <a:rPr lang="ru-RU" dirty="0" smtClean="0"/>
              <a:t> 3            9 + 3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14678" y="1214422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&lt;</a:t>
            </a:r>
            <a:endParaRPr lang="ru-RU" sz="4000" dirty="0">
              <a:solidFill>
                <a:srgbClr val="FF0000"/>
              </a:solidFill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6050" y="1785926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&gt;</a:t>
            </a:r>
            <a:endParaRPr lang="ru-RU" sz="4000" dirty="0">
              <a:solidFill>
                <a:srgbClr val="FF0000"/>
              </a:solidFill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28926" y="2357430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&lt;</a:t>
            </a:r>
            <a:endParaRPr lang="ru-RU" sz="4000" dirty="0">
              <a:solidFill>
                <a:srgbClr val="FF0000"/>
              </a:solidFill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488" y="2928934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=</a:t>
            </a:r>
            <a:endParaRPr lang="ru-RU" sz="4000" dirty="0">
              <a:solidFill>
                <a:srgbClr val="FF0000"/>
              </a:solidFill>
              <a:cs typeface="Aharoni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488" y="3571876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=</a:t>
            </a:r>
            <a:endParaRPr lang="ru-RU" sz="4000" dirty="0">
              <a:solidFill>
                <a:srgbClr val="FF0000"/>
              </a:solidFill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43174" y="4143380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=</a:t>
            </a:r>
            <a:endParaRPr lang="ru-RU" sz="4000" dirty="0">
              <a:solidFill>
                <a:srgbClr val="FF0000"/>
              </a:solidFill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43174" y="4714884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&gt;</a:t>
            </a:r>
            <a:endParaRPr lang="ru-RU" sz="4000" dirty="0">
              <a:solidFill>
                <a:srgbClr val="FF0000"/>
              </a:solidFill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14612" y="5286388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&gt;</a:t>
            </a:r>
            <a:endParaRPr lang="ru-RU" sz="4000" dirty="0">
              <a:solidFill>
                <a:srgbClr val="FF0000"/>
              </a:solidFill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сложение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2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412"/>
                <a:gridCol w="1194438"/>
                <a:gridCol w="1194438"/>
                <a:gridCol w="1194438"/>
                <a:gridCol w="1194438"/>
                <a:gridCol w="119443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Слагаемое 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Слагаемое 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Сумма 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14612" y="2643182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28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9058" y="157161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7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2066" y="2071678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14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86512" y="1571612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49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00958" y="2571744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65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вырази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1538" y="1643050"/>
          <a:ext cx="6686567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414"/>
                <a:gridCol w="1451088"/>
                <a:gridCol w="870653"/>
                <a:gridCol w="1276957"/>
                <a:gridCol w="90545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87 дм =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Дм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13 мм</a:t>
                      </a:r>
                      <a:r>
                        <a:rPr lang="ru-RU" sz="2800" b="1" baseline="0" dirty="0" smtClean="0"/>
                        <a:t> =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См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Мм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12 см =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Дм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См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50 см =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Дм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См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43 мм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См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Мм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67 мин =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Ч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мин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86182" y="164305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8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929322" y="164305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7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714744" y="421481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714744" y="264318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</a:t>
            </a:r>
            <a:endParaRPr lang="ru-R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714744" y="2143116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929322" y="371475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3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929322" y="214311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3</a:t>
            </a:r>
            <a:endParaRPr lang="ru-RU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929322" y="2643182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</a:t>
            </a:r>
            <a:endParaRPr lang="ru-RU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714744" y="3143248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5</a:t>
            </a:r>
            <a:endParaRPr lang="ru-RU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643306" y="3714752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4</a:t>
            </a:r>
            <a:endParaRPr lang="ru-RU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929322" y="4214818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7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сложение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2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412"/>
                <a:gridCol w="1194438"/>
                <a:gridCol w="1194438"/>
                <a:gridCol w="1194438"/>
                <a:gridCol w="1194438"/>
                <a:gridCol w="119443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Слагаемое 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Слагаемое 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Сумма 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14612" y="2643182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36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9058" y="1571612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34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14942" y="2071678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4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86512" y="1571612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35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00958" y="2571744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85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вычитание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288"/>
                <a:gridCol w="1165862"/>
                <a:gridCol w="1165862"/>
                <a:gridCol w="1165862"/>
                <a:gridCol w="1165862"/>
                <a:gridCol w="116586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Уменьшаемое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58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Вычитаемое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Разность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488" y="2500306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18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0496" y="1571612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22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2066" y="2000240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17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57950" y="2500306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36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00958" y="1500174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26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сложение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2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412"/>
                <a:gridCol w="1194438"/>
                <a:gridCol w="1194438"/>
                <a:gridCol w="1194438"/>
                <a:gridCol w="1194438"/>
                <a:gridCol w="119443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Слагаемое 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Слагаемое 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Сумма 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14612" y="2643182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28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9058" y="157161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7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2066" y="2071678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14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86512" y="1571612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49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00958" y="2571744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65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1214422"/>
            <a:ext cx="6900882" cy="491174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3 дм 1 см </a:t>
            </a:r>
            <a:r>
              <a:rPr lang="en-US" dirty="0" smtClean="0"/>
              <a:t>     </a:t>
            </a:r>
            <a:r>
              <a:rPr lang="en-US" dirty="0" smtClean="0">
                <a:solidFill>
                  <a:srgbClr val="C00000"/>
                </a:solidFill>
              </a:rPr>
              <a:t>&lt;</a:t>
            </a:r>
            <a:r>
              <a:rPr lang="en-US" dirty="0" smtClean="0"/>
              <a:t>       </a:t>
            </a:r>
            <a:r>
              <a:rPr lang="ru-RU" dirty="0" smtClean="0"/>
              <a:t>1 м 3 см</a:t>
            </a:r>
          </a:p>
          <a:p>
            <a:pPr>
              <a:buNone/>
            </a:pPr>
            <a:r>
              <a:rPr lang="ru-RU" dirty="0" smtClean="0"/>
              <a:t>8 см 1 мм      </a:t>
            </a:r>
            <a:r>
              <a:rPr lang="en-US" dirty="0" smtClean="0">
                <a:solidFill>
                  <a:srgbClr val="C00000"/>
                </a:solidFill>
              </a:rPr>
              <a:t>=</a:t>
            </a:r>
            <a:r>
              <a:rPr lang="ru-RU" dirty="0" smtClean="0"/>
              <a:t>       81 см</a:t>
            </a:r>
          </a:p>
          <a:p>
            <a:pPr>
              <a:buNone/>
            </a:pPr>
            <a:r>
              <a:rPr lang="ru-RU" dirty="0" smtClean="0"/>
              <a:t>6 м 3 дм        </a:t>
            </a:r>
            <a:r>
              <a:rPr lang="en-US" dirty="0" smtClean="0">
                <a:solidFill>
                  <a:srgbClr val="C00000"/>
                </a:solidFill>
              </a:rPr>
              <a:t>&gt;</a:t>
            </a:r>
            <a:r>
              <a:rPr lang="ru-RU" dirty="0" smtClean="0"/>
              <a:t>       60 дм</a:t>
            </a:r>
          </a:p>
          <a:p>
            <a:pPr>
              <a:buNone/>
            </a:pPr>
            <a:r>
              <a:rPr lang="ru-RU" dirty="0" smtClean="0"/>
              <a:t>4 дм            </a:t>
            </a:r>
            <a:r>
              <a:rPr lang="en-US" dirty="0" smtClean="0">
                <a:solidFill>
                  <a:srgbClr val="C00000"/>
                </a:solidFill>
              </a:rPr>
              <a:t>&lt;</a:t>
            </a:r>
            <a:r>
              <a:rPr lang="ru-RU" dirty="0" smtClean="0"/>
              <a:t>          44 см</a:t>
            </a:r>
          </a:p>
          <a:p>
            <a:pPr>
              <a:buNone/>
            </a:pPr>
            <a:r>
              <a:rPr lang="ru-RU" dirty="0" smtClean="0"/>
              <a:t>1 м               </a:t>
            </a:r>
            <a:r>
              <a:rPr lang="en-US" dirty="0" smtClean="0">
                <a:solidFill>
                  <a:srgbClr val="C00000"/>
                </a:solidFill>
              </a:rPr>
              <a:t>=</a:t>
            </a:r>
            <a:r>
              <a:rPr lang="ru-RU" dirty="0" smtClean="0"/>
              <a:t>       </a:t>
            </a:r>
            <a:r>
              <a:rPr lang="en-US" dirty="0" smtClean="0"/>
              <a:t>  </a:t>
            </a:r>
            <a:r>
              <a:rPr lang="ru-RU" dirty="0" smtClean="0"/>
              <a:t>100 см</a:t>
            </a:r>
          </a:p>
          <a:p>
            <a:pPr>
              <a:buNone/>
            </a:pPr>
            <a:r>
              <a:rPr lang="ru-RU" dirty="0" smtClean="0"/>
              <a:t>87 мм          </a:t>
            </a:r>
            <a:r>
              <a:rPr lang="en-US" dirty="0" smtClean="0">
                <a:solidFill>
                  <a:srgbClr val="C00000"/>
                </a:solidFill>
              </a:rPr>
              <a:t>&lt;</a:t>
            </a:r>
            <a:r>
              <a:rPr lang="ru-RU" dirty="0" smtClean="0"/>
              <a:t>          9 см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14810" y="1357298"/>
            <a:ext cx="50006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214810" y="1928802"/>
            <a:ext cx="50006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214810" y="2500306"/>
            <a:ext cx="50006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071934" y="3071810"/>
            <a:ext cx="50006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071934" y="3643314"/>
            <a:ext cx="50006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071934" y="4286256"/>
            <a:ext cx="50006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043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681038"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25</a:t>
                      </a:r>
                      <a:endParaRPr lang="ru-RU" sz="3200" dirty="0"/>
                    </a:p>
                  </a:txBody>
                  <a:tcPr/>
                </a:tc>
              </a:tr>
              <a:tr h="681038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С – 3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22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81038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С + 8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28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33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71736" y="2357430"/>
            <a:ext cx="85725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71736" y="3000372"/>
            <a:ext cx="85725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571868" y="2357430"/>
            <a:ext cx="85725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571868" y="3000372"/>
            <a:ext cx="85725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643438" y="2357430"/>
            <a:ext cx="85725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3071810"/>
            <a:ext cx="85725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715008" y="2357430"/>
            <a:ext cx="85725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715008" y="3071810"/>
            <a:ext cx="85725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715140" y="2357430"/>
            <a:ext cx="85725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715140" y="3071810"/>
            <a:ext cx="85725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715272" y="2357430"/>
            <a:ext cx="85725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715272" y="3071810"/>
            <a:ext cx="85725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вычитание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288"/>
                <a:gridCol w="1165862"/>
                <a:gridCol w="1165862"/>
                <a:gridCol w="1165862"/>
                <a:gridCol w="1165862"/>
                <a:gridCol w="116586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Уменьшаемое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Вычитаемое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Разность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488" y="2500306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18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0496" y="1571612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22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2066" y="2000240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17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57950" y="2500306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36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00958" y="1500174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26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Тема33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9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415</Words>
  <Application>Microsoft Office PowerPoint</Application>
  <PresentationFormat>Экран (4:3)</PresentationFormat>
  <Paragraphs>226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Тема33</vt:lpstr>
      <vt:lpstr>Тема9</vt:lpstr>
      <vt:lpstr>вычитание</vt:lpstr>
      <vt:lpstr>сложение</vt:lpstr>
      <vt:lpstr>вырази</vt:lpstr>
      <vt:lpstr>сложение</vt:lpstr>
      <vt:lpstr>вычитание</vt:lpstr>
      <vt:lpstr>сложение</vt:lpstr>
      <vt:lpstr>Сравни:</vt:lpstr>
      <vt:lpstr>Слайд 8</vt:lpstr>
      <vt:lpstr>вычитание</vt:lpstr>
      <vt:lpstr>Сравни:</vt:lpstr>
      <vt:lpstr>Сосчитай </vt:lpstr>
      <vt:lpstr>Сравни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вычитание</dc:title>
  <dc:creator>дом</dc:creator>
  <cp:lastModifiedBy>дом</cp:lastModifiedBy>
  <cp:revision>2</cp:revision>
  <dcterms:created xsi:type="dcterms:W3CDTF">2014-01-20T13:44:10Z</dcterms:created>
  <dcterms:modified xsi:type="dcterms:W3CDTF">2014-01-20T14:05:35Z</dcterms:modified>
</cp:coreProperties>
</file>