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0" r:id="rId2"/>
    <p:sldId id="264" r:id="rId3"/>
    <p:sldId id="265" r:id="rId4"/>
    <p:sldId id="261" r:id="rId5"/>
    <p:sldId id="262" r:id="rId6"/>
    <p:sldId id="266" r:id="rId7"/>
    <p:sldId id="267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197E3-7B2F-45CD-862D-5400E825256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1"/>
          <p:cNvSpPr>
            <a:spLocks noChangeArrowheads="1"/>
          </p:cNvSpPr>
          <p:nvPr/>
        </p:nvSpPr>
        <p:spPr bwMode="auto">
          <a:xfrm>
            <a:off x="285750" y="357188"/>
            <a:ext cx="8715375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dirty="0">
                <a:solidFill>
                  <a:srgbClr val="7030A0"/>
                </a:solidFill>
              </a:rPr>
              <a:t>Родительское собрание</a:t>
            </a:r>
            <a:br>
              <a:rPr lang="ru-RU" sz="3200" dirty="0">
                <a:solidFill>
                  <a:srgbClr val="7030A0"/>
                </a:solidFill>
              </a:rPr>
            </a:br>
            <a:r>
              <a:rPr lang="ru-RU" sz="3200" dirty="0">
                <a:solidFill>
                  <a:srgbClr val="7030A0"/>
                </a:solidFill>
              </a:rPr>
              <a:t> на </a:t>
            </a:r>
            <a:r>
              <a:rPr lang="ru-RU" sz="3200" dirty="0" smtClean="0">
                <a:solidFill>
                  <a:srgbClr val="7030A0"/>
                </a:solidFill>
              </a:rPr>
              <a:t>тему: </a:t>
            </a:r>
            <a:r>
              <a:rPr lang="ru-RU" sz="5400" dirty="0"/>
              <a:t/>
            </a:r>
            <a:br>
              <a:rPr lang="ru-RU" sz="5400" dirty="0"/>
            </a:br>
            <a:r>
              <a:rPr lang="ru-RU" sz="5400" dirty="0">
                <a:solidFill>
                  <a:srgbClr val="0070C0"/>
                </a:solidFill>
              </a:rPr>
              <a:t>«</a:t>
            </a:r>
            <a:r>
              <a:rPr lang="ru-RU" sz="5400" b="1" dirty="0">
                <a:solidFill>
                  <a:srgbClr val="0070C0"/>
                </a:solidFill>
              </a:rPr>
              <a:t>Выполнение домашнего задания - залог успешной учёбы</a:t>
            </a:r>
            <a:r>
              <a:rPr lang="ru-RU" sz="5400" dirty="0">
                <a:solidFill>
                  <a:srgbClr val="0070C0"/>
                </a:solidFill>
              </a:rPr>
              <a:t>»</a:t>
            </a:r>
          </a:p>
          <a:p>
            <a:pPr algn="ctr"/>
            <a:endParaRPr lang="ru-RU" sz="5400" dirty="0"/>
          </a:p>
        </p:txBody>
      </p:sp>
      <p:pic>
        <p:nvPicPr>
          <p:cNvPr id="717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3857625"/>
            <a:ext cx="44196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6000" y="3657600"/>
            <a:ext cx="5791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buFont typeface="Wingdings" pitchFamily="2" charset="2"/>
              <a:buNone/>
            </a:pPr>
            <a:r>
              <a:rPr lang="ru-RU" sz="2400" b="1" i="1" dirty="0" smtClean="0">
                <a:solidFill>
                  <a:srgbClr val="002060"/>
                </a:solidFill>
              </a:rPr>
              <a:t>«Занятия </a:t>
            </a:r>
            <a:r>
              <a:rPr lang="ru-RU" sz="2400" b="1" i="1" dirty="0" smtClean="0">
                <a:solidFill>
                  <a:srgbClr val="002060"/>
                </a:solidFill>
              </a:rPr>
              <a:t>в школе могут только вдолбить в ребенка все правила, добытые чужим пониманием, но способность правильно пользоваться ими разовьет только домашний самостоятельный труд</a:t>
            </a:r>
            <a:r>
              <a:rPr lang="ru-RU" sz="2400" b="1" i="1" dirty="0" smtClean="0">
                <a:solidFill>
                  <a:srgbClr val="002060"/>
                </a:solidFill>
              </a:rPr>
              <a:t>.»</a:t>
            </a:r>
            <a:endParaRPr lang="ru-RU" sz="2400" b="1" i="1" dirty="0" smtClean="0">
              <a:solidFill>
                <a:srgbClr val="002060"/>
              </a:solidFill>
            </a:endParaRPr>
          </a:p>
          <a:p>
            <a:pPr algn="r">
              <a:buFont typeface="Wingdings" pitchFamily="2" charset="2"/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                                      </a:t>
            </a:r>
            <a:r>
              <a:rPr lang="ru-RU" sz="2400" b="1" dirty="0" err="1" smtClean="0">
                <a:solidFill>
                  <a:srgbClr val="002060"/>
                </a:solidFill>
              </a:rPr>
              <a:t>Иммануил</a:t>
            </a:r>
            <a:r>
              <a:rPr lang="ru-RU" sz="2400" b="1" dirty="0" smtClean="0">
                <a:solidFill>
                  <a:srgbClr val="002060"/>
                </a:solidFill>
              </a:rPr>
              <a:t> Кант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609600"/>
            <a:ext cx="6629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«Уроки на дом имеют большое значение. Правильно организованные, они приучают к самостоятельной работе, воспитывают чувство ответственности, помогают овладевать знанием, навыками.»</a:t>
            </a:r>
          </a:p>
          <a:p>
            <a:r>
              <a:rPr lang="ru-RU" sz="2400" b="1" dirty="0" smtClean="0"/>
              <a:t>                                            Н.К.Крупская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8" name="Picture 4" descr="m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8785225" cy="6480175"/>
          </a:xfrm>
          <a:prstGeom prst="rect">
            <a:avLst/>
          </a:prstGeom>
          <a:noFill/>
        </p:spPr>
      </p:pic>
      <p:pic>
        <p:nvPicPr>
          <p:cNvPr id="6152" name="Picture 8" descr="Рисунокдл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950" y="260350"/>
            <a:ext cx="1835150" cy="1379538"/>
          </a:xfrm>
          <a:prstGeom prst="rect">
            <a:avLst/>
          </a:prstGeom>
          <a:noFill/>
        </p:spPr>
      </p:pic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11188" y="703263"/>
            <a:ext cx="8353425" cy="56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dirty="0">
                <a:solidFill>
                  <a:srgbClr val="FFFFFF"/>
                </a:solidFill>
              </a:rPr>
              <a:t>1.Фамилия, имя ребенка .</a:t>
            </a:r>
          </a:p>
          <a:p>
            <a:r>
              <a:rPr lang="ru-RU" sz="2800" dirty="0">
                <a:solidFill>
                  <a:srgbClr val="FFFFFF"/>
                </a:solidFill>
              </a:rPr>
              <a:t>2.Сколько в среднем  времени уходит на выполнение домашних заданий</a:t>
            </a:r>
          </a:p>
          <a:p>
            <a:r>
              <a:rPr lang="ru-RU" sz="2800" dirty="0">
                <a:solidFill>
                  <a:srgbClr val="FFFFFF"/>
                </a:solidFill>
              </a:rPr>
              <a:t>3.В какое время начинает Ваш ребенок </a:t>
            </a:r>
          </a:p>
          <a:p>
            <a:r>
              <a:rPr lang="ru-RU" sz="2800" dirty="0">
                <a:solidFill>
                  <a:srgbClr val="FFFFFF"/>
                </a:solidFill>
              </a:rPr>
              <a:t>   выполнять задания</a:t>
            </a:r>
          </a:p>
          <a:p>
            <a:r>
              <a:rPr lang="ru-RU" sz="2800" dirty="0">
                <a:solidFill>
                  <a:srgbClr val="FFFFFF"/>
                </a:solidFill>
              </a:rPr>
              <a:t>4.Выполнение каких заданий вызывает трудности? </a:t>
            </a:r>
          </a:p>
          <a:p>
            <a:r>
              <a:rPr lang="ru-RU" sz="2800" dirty="0">
                <a:solidFill>
                  <a:srgbClr val="FFFFFF"/>
                </a:solidFill>
              </a:rPr>
              <a:t>5.Как Вы думаете, почему?</a:t>
            </a:r>
          </a:p>
          <a:p>
            <a:r>
              <a:rPr lang="ru-RU" sz="2800" dirty="0">
                <a:solidFill>
                  <a:srgbClr val="FFFFFF"/>
                </a:solidFill>
              </a:rPr>
              <a:t>6.Помогаете ли Вы в выполнении дом. заданий?</a:t>
            </a:r>
          </a:p>
          <a:p>
            <a:r>
              <a:rPr lang="ru-RU" sz="2800" dirty="0">
                <a:solidFill>
                  <a:srgbClr val="FFFFFF"/>
                </a:solidFill>
              </a:rPr>
              <a:t>7.В чем заключается Ваша помощь?</a:t>
            </a:r>
          </a:p>
          <a:p>
            <a:r>
              <a:rPr lang="ru-RU" sz="2800" dirty="0">
                <a:solidFill>
                  <a:srgbClr val="FFFFFF"/>
                </a:solidFill>
              </a:rPr>
              <a:t>8.Есть ли у Вас предложения или пожелания к  учителю по вопросу организации домашних заданий? Какие?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785813" y="785813"/>
            <a:ext cx="8215312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</a:pPr>
            <a:r>
              <a:rPr lang="ru-RU" sz="2800" b="1" dirty="0" smtClean="0">
                <a:solidFill>
                  <a:srgbClr val="002060"/>
                </a:solidFill>
              </a:rPr>
              <a:t>Функции </a:t>
            </a:r>
            <a:r>
              <a:rPr lang="ru-RU" sz="2800" b="1" dirty="0" smtClean="0">
                <a:solidFill>
                  <a:srgbClr val="002060"/>
                </a:solidFill>
              </a:rPr>
              <a:t>домашнего задания: </a:t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solidFill>
                  <a:srgbClr val="00B050"/>
                </a:solidFill>
              </a:rPr>
              <a:t>1. </a:t>
            </a:r>
            <a:r>
              <a:rPr lang="ru-RU" sz="2800" dirty="0" smtClean="0">
                <a:solidFill>
                  <a:srgbClr val="00B050"/>
                </a:solidFill>
              </a:rPr>
              <a:t>Закрепления </a:t>
            </a:r>
            <a:r>
              <a:rPr lang="ru-RU" sz="2800" dirty="0" smtClean="0">
                <a:solidFill>
                  <a:srgbClr val="00B050"/>
                </a:solidFill>
              </a:rPr>
              <a:t>полученных на уроке знаний и </a:t>
            </a:r>
            <a:r>
              <a:rPr lang="ru-RU" sz="2800" dirty="0" smtClean="0">
                <a:solidFill>
                  <a:srgbClr val="00B050"/>
                </a:solidFill>
              </a:rPr>
              <a:t>навыков.</a:t>
            </a:r>
          </a:p>
          <a:p>
            <a:pPr>
              <a:lnSpc>
                <a:spcPct val="70000"/>
              </a:lnSpc>
            </a:pP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solidFill>
                  <a:srgbClr val="0070C0"/>
                </a:solidFill>
              </a:rPr>
              <a:t>2. </a:t>
            </a:r>
            <a:r>
              <a:rPr lang="ru-RU" sz="2800" dirty="0" smtClean="0">
                <a:solidFill>
                  <a:srgbClr val="0070C0"/>
                </a:solidFill>
              </a:rPr>
              <a:t>Обобщения</a:t>
            </a:r>
            <a:r>
              <a:rPr lang="ru-RU" sz="2800" dirty="0" smtClean="0">
                <a:solidFill>
                  <a:srgbClr val="0070C0"/>
                </a:solidFill>
              </a:rPr>
              <a:t>, систематизации либо применения полученных знаний и умений на </a:t>
            </a:r>
            <a:r>
              <a:rPr lang="ru-RU" sz="2800" dirty="0" smtClean="0">
                <a:solidFill>
                  <a:srgbClr val="0070C0"/>
                </a:solidFill>
              </a:rPr>
              <a:t>практике.</a:t>
            </a:r>
          </a:p>
          <a:p>
            <a:pPr>
              <a:lnSpc>
                <a:spcPct val="70000"/>
              </a:lnSpc>
            </a:pPr>
            <a:r>
              <a:rPr lang="ru-RU" sz="2800" dirty="0" smtClean="0"/>
              <a:t> </a:t>
            </a:r>
            <a:br>
              <a:rPr lang="ru-RU" sz="2800" dirty="0" smtClean="0"/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3. 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Для 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самостоятельной проработки нового материала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>
              <a:lnSpc>
                <a:spcPct val="70000"/>
              </a:lnSpc>
            </a:pPr>
            <a:r>
              <a:rPr lang="ru-RU" sz="2800" dirty="0" smtClean="0"/>
              <a:t> </a:t>
            </a:r>
            <a:br>
              <a:rPr lang="ru-RU" sz="2800" dirty="0" smtClean="0"/>
            </a:br>
            <a:r>
              <a:rPr lang="ru-RU" sz="2800" dirty="0" smtClean="0">
                <a:solidFill>
                  <a:srgbClr val="7030A0"/>
                </a:solidFill>
              </a:rPr>
              <a:t>4.  </a:t>
            </a:r>
            <a:r>
              <a:rPr lang="ru-RU" sz="2800" dirty="0" smtClean="0">
                <a:solidFill>
                  <a:srgbClr val="7030A0"/>
                </a:solidFill>
              </a:rPr>
              <a:t>Для </a:t>
            </a:r>
            <a:r>
              <a:rPr lang="ru-RU" sz="2800" dirty="0" smtClean="0">
                <a:solidFill>
                  <a:srgbClr val="7030A0"/>
                </a:solidFill>
              </a:rPr>
              <a:t>устранения пробелов в знаниях, подготовки к контрольным мероприятиям или к работе над новым </a:t>
            </a:r>
            <a:r>
              <a:rPr lang="ru-RU" sz="2800" dirty="0" smtClean="0">
                <a:solidFill>
                  <a:srgbClr val="7030A0"/>
                </a:solidFill>
              </a:rPr>
              <a:t>материалом.</a:t>
            </a:r>
            <a:r>
              <a:rPr lang="ru-RU" sz="2800" dirty="0" smtClean="0">
                <a:solidFill>
                  <a:srgbClr val="7030A0"/>
                </a:solidFill>
              </a:rPr>
              <a:t> </a:t>
            </a:r>
          </a:p>
          <a:p>
            <a:pPr>
              <a:lnSpc>
                <a:spcPct val="70000"/>
              </a:lnSpc>
              <a:buFontTx/>
              <a:buChar char="-"/>
            </a:pP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3200" dirty="0" smtClean="0">
                <a:solidFill>
                  <a:srgbClr val="0070C0"/>
                </a:solidFill>
              </a:rPr>
              <a:t>ВИДЫ  ДОМАШНИХ  ЗАДАНИЙ направленные  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b="1" dirty="0" smtClean="0"/>
              <a:t> на закрепление знаний и умений;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dirty="0" smtClean="0"/>
              <a:t>на систематизацию изученного материала;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dirty="0" smtClean="0"/>
              <a:t>на развитие умений выполнять такие операции, как анализ, синтез, сравнение, классификация, обобщение;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dirty="0" smtClean="0"/>
              <a:t>на применение знаний;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dirty="0" smtClean="0"/>
              <a:t>на проверку знаний и умений;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dirty="0" smtClean="0"/>
              <a:t>на подготовку к восприятию материала следующего урока.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dirty="0" smtClean="0"/>
              <a:t>Задания творческого характера.</a:t>
            </a:r>
          </a:p>
          <a:p>
            <a:pPr eaLnBrk="1" hangingPunct="1">
              <a:lnSpc>
                <a:spcPct val="90000"/>
              </a:lnSpc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229600" cy="11398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b="1" smtClean="0"/>
              <a:t>Нормативы  продолжительности  учебных домашних заданий :</a:t>
            </a:r>
          </a:p>
        </p:txBody>
      </p:sp>
      <p:graphicFrame>
        <p:nvGraphicFramePr>
          <p:cNvPr id="8274" name="Group 82"/>
          <p:cNvGraphicFramePr>
            <a:graphicFrameLocks noGrp="1"/>
          </p:cNvGraphicFramePr>
          <p:nvPr>
            <p:ph type="tbl" idx="1"/>
          </p:nvPr>
        </p:nvGraphicFramePr>
        <p:xfrm>
          <a:off x="468313" y="1628775"/>
          <a:ext cx="8461404" cy="4525963"/>
        </p:xfrm>
        <a:graphic>
          <a:graphicData uri="http://schemas.openxmlformats.org/drawingml/2006/table">
            <a:tbl>
              <a:tblPr/>
              <a:tblGrid>
                <a:gridCol w="2820468"/>
                <a:gridCol w="2354789"/>
                <a:gridCol w="3286147"/>
              </a:tblGrid>
              <a:tr h="1438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Возраст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Продолжительность занятий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38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лет</a:t>
                      </a: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1 часа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лет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1,5 часов</a:t>
                      </a: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– 10 лет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– 4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2 часов</a:t>
                      </a: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8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8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762000"/>
            <a:ext cx="64770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B050"/>
                </a:solidFill>
              </a:rPr>
              <a:t>              </a:t>
            </a:r>
            <a:r>
              <a:rPr lang="ru-RU" sz="2800" b="1" dirty="0" smtClean="0">
                <a:solidFill>
                  <a:srgbClr val="00B050"/>
                </a:solidFill>
              </a:rPr>
              <a:t>Советы для родителей:</a:t>
            </a:r>
          </a:p>
          <a:p>
            <a:pPr marL="342900" indent="-342900">
              <a:buAutoNum type="arabicPeriod"/>
            </a:pPr>
            <a:r>
              <a:rPr lang="ru-RU" dirty="0" smtClean="0"/>
              <a:t>Сядьте рядом с ребёнком, наблюдайте за его работой, будьте готовы помочь, но не вмешивайтесь без его просьбы.</a:t>
            </a:r>
          </a:p>
          <a:p>
            <a:pPr marL="342900" indent="-342900">
              <a:buAutoNum type="arabicPeriod"/>
            </a:pPr>
            <a:r>
              <a:rPr lang="ru-RU" dirty="0" smtClean="0"/>
              <a:t>Садитесь за выполнением домашнего задания в одно и то же время. Желательно, через час - полтора после возвращения из школы.</a:t>
            </a:r>
          </a:p>
          <a:p>
            <a:pPr marL="342900" indent="-342900">
              <a:buAutoNum type="arabicPeriod"/>
            </a:pPr>
            <a:r>
              <a:rPr lang="ru-RU" dirty="0" smtClean="0"/>
              <a:t>Соблюдайте режим дня.</a:t>
            </a:r>
          </a:p>
          <a:p>
            <a:pPr marL="342900" indent="-342900">
              <a:buAutoNum type="arabicPeriod"/>
            </a:pPr>
            <a:r>
              <a:rPr lang="ru-RU" dirty="0" smtClean="0"/>
              <a:t>Между выполнением уроков делайте перерывы (15 - 20 минут на занятия, 5 минут на отдых).</a:t>
            </a:r>
          </a:p>
          <a:p>
            <a:pPr marL="342900" indent="-342900">
              <a:buAutoNum type="arabicPeriod"/>
            </a:pPr>
            <a:r>
              <a:rPr lang="ru-RU" dirty="0" smtClean="0"/>
              <a:t>Чередуйте устные и письменные работы.</a:t>
            </a:r>
          </a:p>
          <a:p>
            <a:pPr marL="342900" indent="-342900">
              <a:buAutoNum type="arabicPeriod"/>
            </a:pPr>
            <a:r>
              <a:rPr lang="ru-RU" dirty="0" smtClean="0"/>
              <a:t>Приучайте ребёнка к самостоятельности.</a:t>
            </a:r>
          </a:p>
          <a:p>
            <a:pPr marL="342900" indent="-342900">
              <a:buAutoNum type="arabicPeriod"/>
            </a:pPr>
            <a:r>
              <a:rPr lang="ru-RU" dirty="0" smtClean="0"/>
              <a:t>Следите за посадкой ребёнка, расположением тетради, учебника, как ребёнок держит ручку.</a:t>
            </a:r>
          </a:p>
          <a:p>
            <a:pPr marL="342900" indent="-342900">
              <a:buAutoNum type="arabicPeriod"/>
            </a:pPr>
            <a:r>
              <a:rPr lang="ru-RU" dirty="0" smtClean="0"/>
              <a:t>Встречая ребёнка из школы, постарайтесь усилить в нём положительные впечатления и не акцентировать внимание на негативных.</a:t>
            </a:r>
          </a:p>
          <a:p>
            <a:pPr marL="342900" indent="-342900">
              <a:buAutoNum type="arabicPeriod"/>
            </a:pPr>
            <a:r>
              <a:rPr lang="ru-RU" dirty="0" smtClean="0"/>
              <a:t>После выполнения уроков похвалите ребёнка.</a:t>
            </a:r>
          </a:p>
          <a:p>
            <a:pPr marL="342900" indent="-342900">
              <a:buAutoNum type="arabicPeriod"/>
            </a:pPr>
            <a:r>
              <a:rPr lang="ru-RU" dirty="0" smtClean="0"/>
              <a:t>Ключ к успеху - понимание трудностей ребёнка и спокойная родительская уверенность в его возможностях.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WordArt 5"/>
          <p:cNvSpPr>
            <a:spLocks noChangeArrowheads="1" noChangeShapeType="1" noTextEdit="1"/>
          </p:cNvSpPr>
          <p:nvPr/>
        </p:nvSpPr>
        <p:spPr bwMode="auto">
          <a:xfrm>
            <a:off x="1476375" y="836613"/>
            <a:ext cx="6337300" cy="309721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Спасибо </a:t>
            </a:r>
          </a:p>
          <a:p>
            <a:pPr algn="ctr"/>
            <a:r>
              <a:rPr lang="ru-RU" sz="3600" kern="10" dirty="0">
                <a:ln w="12700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за </a:t>
            </a:r>
            <a:r>
              <a:rPr lang="ru-RU" sz="3600" kern="10" dirty="0" smtClean="0">
                <a:ln w="12700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внимание !</a:t>
            </a:r>
            <a:endParaRPr lang="ru-RU" sz="3600" kern="10" dirty="0">
              <a:ln w="12700">
                <a:solidFill>
                  <a:srgbClr val="993300"/>
                </a:solidFill>
                <a:round/>
                <a:headEnd/>
                <a:tailEnd/>
              </a:ln>
              <a:solidFill>
                <a:srgbClr val="FF6600"/>
              </a:soli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Impact"/>
            </a:endParaRPr>
          </a:p>
        </p:txBody>
      </p:sp>
      <p:pic>
        <p:nvPicPr>
          <p:cNvPr id="20486" name="Picture 6" descr="8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038" y="4149725"/>
            <a:ext cx="2808287" cy="21510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110</TotalTime>
  <Words>362</Words>
  <Application>Microsoft Office PowerPoint</Application>
  <PresentationFormat>Экран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Слайд 1</vt:lpstr>
      <vt:lpstr>Слайд 2</vt:lpstr>
      <vt:lpstr>Слайд 3</vt:lpstr>
      <vt:lpstr>Слайд 4</vt:lpstr>
      <vt:lpstr>ВИДЫ  ДОМАШНИХ  ЗАДАНИЙ направленные  :</vt:lpstr>
      <vt:lpstr>Нормативы  продолжительности  учебных домашних заданий :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Pimenow</cp:lastModifiedBy>
  <cp:revision>12</cp:revision>
  <dcterms:modified xsi:type="dcterms:W3CDTF">2013-03-18T18:05:22Z</dcterms:modified>
</cp:coreProperties>
</file>