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4"/>
  </p:notesMasterIdLst>
  <p:handoutMasterIdLst>
    <p:handoutMasterId r:id="rId25"/>
  </p:handoutMasterIdLst>
  <p:sldIdLst>
    <p:sldId id="267" r:id="rId2"/>
    <p:sldId id="268" r:id="rId3"/>
    <p:sldId id="270" r:id="rId4"/>
    <p:sldId id="259" r:id="rId5"/>
    <p:sldId id="272" r:id="rId6"/>
    <p:sldId id="274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62" r:id="rId15"/>
    <p:sldId id="271" r:id="rId16"/>
    <p:sldId id="260" r:id="rId17"/>
    <p:sldId id="261" r:id="rId18"/>
    <p:sldId id="263" r:id="rId19"/>
    <p:sldId id="265" r:id="rId20"/>
    <p:sldId id="284" r:id="rId21"/>
    <p:sldId id="286" r:id="rId22"/>
    <p:sldId id="285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CE06774-0A47-4A98-8E85-6CDCE003F53F}" type="datetimeFigureOut">
              <a:rPr lang="ru-RU"/>
              <a:pPr>
                <a:defRPr/>
              </a:pPr>
              <a:t>01.06.2012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385CE5D-1029-4A04-9145-CB7842B07D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EEF2A95-A80F-4A63-82AA-2AC30D446B8D}" type="datetimeFigureOut">
              <a:rPr lang="ru-RU"/>
              <a:pPr>
                <a:defRPr/>
              </a:pPr>
              <a:t>01.06.2012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63959CC-E1C1-435B-95CD-41CDE35EBE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F41497-CFCF-4297-98B4-C6AF5EB87C22}" type="datetime1">
              <a:rPr lang="ru-RU" smtClean="0"/>
              <a:pPr>
                <a:defRPr/>
              </a:pPr>
              <a:t>01.06.2012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Антонина Сергеевна Матвиенко</a:t>
            </a: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843258-8B00-43CE-84B9-2CA33844CE8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62EC44-CF1D-418C-B378-4EC82BF30533}" type="datetime1">
              <a:rPr lang="ru-RU" smtClean="0"/>
              <a:pPr>
                <a:defRPr/>
              </a:pPr>
              <a:t>01.06.2012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Антонина Сергеевна Матвиенко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131C2C-6741-43EB-A7F6-A1BF22613BE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CA4673-4AE3-46D5-A8BD-854F1A8E4A8C}" type="datetime1">
              <a:rPr lang="ru-RU" smtClean="0"/>
              <a:pPr>
                <a:defRPr/>
              </a:pPr>
              <a:t>01.06.2012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Антонина Сергеевна Матвиенко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70FE34-AE35-4F4E-A8C6-F4CC7FC5DE8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95511D-0C57-4B50-9CB9-491EA02E87B1}" type="datetime1">
              <a:rPr lang="ru-RU" smtClean="0"/>
              <a:pPr>
                <a:defRPr/>
              </a:pPr>
              <a:t>01.06.2012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Антонина Сергеевна Матвиенко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8C83E6-70B8-4A7F-8D03-1E637FA2706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909948-F631-4564-8724-C9B41FC8501A}" type="datetime1">
              <a:rPr lang="ru-RU" smtClean="0"/>
              <a:pPr>
                <a:defRPr/>
              </a:pPr>
              <a:t>01.06.2012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Антонина Сергеевна Матвиенко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32224B-EA77-4A0B-A24B-99C0A4CA1C5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036C45-CB79-4397-AC15-1D61E9E748A2}" type="datetime1">
              <a:rPr lang="ru-RU" smtClean="0"/>
              <a:pPr>
                <a:defRPr/>
              </a:pPr>
              <a:t>01.06.2012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Антонина Сергеевна Матвиенко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BC64A3-3FDC-4D58-BD4E-A54A79306A9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9E1847-1B53-443E-9F4A-1EF17D7B491F}" type="datetime1">
              <a:rPr lang="ru-RU" smtClean="0"/>
              <a:pPr>
                <a:defRPr/>
              </a:pPr>
              <a:t>01.06.2012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Антонина Сергеевна Матвиенко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9078CB-3600-49D6-9D91-095268F6781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1E5E7CC-D97A-48CA-80F1-BA464751AFDF}" type="datetime1">
              <a:rPr lang="ru-RU" smtClean="0"/>
              <a:pPr>
                <a:defRPr/>
              </a:pPr>
              <a:t>01.06.2012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Антонина Сергеевна Матвиенко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DA1256-4BFC-4BA9-BF06-A1529EC1091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6D8928-37F0-4FCB-8395-A2482ED1DAB5}" type="datetime1">
              <a:rPr lang="ru-RU" smtClean="0"/>
              <a:pPr>
                <a:defRPr/>
              </a:pPr>
              <a:t>01.06.2012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Антонина Сергеевна Матвиенко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02D0F-EFE6-4F42-8F3A-9D951F610F7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BAFF62-6A89-4D88-9EB5-9FFBA6CD6489}" type="datetime1">
              <a:rPr lang="ru-RU" smtClean="0"/>
              <a:pPr>
                <a:defRPr/>
              </a:pPr>
              <a:t>01.06.2012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Антонина Сергеевна Матвиенко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F50447-95BB-4234-9B99-16B0541D8ED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370D6DA-6FEC-4C5D-AB3F-F6392118A998}" type="datetime1">
              <a:rPr lang="ru-RU" smtClean="0"/>
              <a:pPr>
                <a:defRPr/>
              </a:pPr>
              <a:t>01.06.2012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Антонина Сергеевна Матвиенко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08E85197-E7E3-459F-ADC8-8005438A99A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9FA94AAD-7BAD-4D75-B945-9C6AAA4AA6DC}" type="datetime1">
              <a:rPr lang="ru-RU" smtClean="0"/>
              <a:pPr>
                <a:defRPr/>
              </a:pPr>
              <a:t>01.06.2012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 smtClean="0"/>
              <a:t>Антонина Сергеевна Матвиенко</a:t>
            </a: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2FA868EC-B44D-401D-8F6A-D4958B4D272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Пименова Татьяна Николаевна</a:t>
            </a:r>
            <a:endParaRPr lang="ru-RU" dirty="0"/>
          </a:p>
        </p:txBody>
      </p:sp>
      <p:sp>
        <p:nvSpPr>
          <p:cNvPr id="1026" name="AutoShape 2"/>
          <p:cNvSpPr>
            <a:spLocks noChangeArrowheads="1"/>
          </p:cNvSpPr>
          <p:nvPr/>
        </p:nvSpPr>
        <p:spPr bwMode="auto">
          <a:xfrm rot="16200000">
            <a:off x="3554894" y="176911"/>
            <a:ext cx="1180198" cy="1911716"/>
          </a:xfrm>
          <a:prstGeom prst="flowChartDelay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С чего начинается Родина?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9" name="AutoShape 5"/>
          <p:cNvSpPr>
            <a:spLocks noChangeShapeType="1"/>
          </p:cNvSpPr>
          <p:nvPr/>
        </p:nvSpPr>
        <p:spPr bwMode="auto">
          <a:xfrm>
            <a:off x="4067944" y="1772816"/>
            <a:ext cx="104775" cy="27813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/>
          <p:cNvSpPr>
            <a:spLocks noChangeShapeType="1"/>
          </p:cNvSpPr>
          <p:nvPr/>
        </p:nvSpPr>
        <p:spPr bwMode="auto">
          <a:xfrm flipH="1">
            <a:off x="3275856" y="1772816"/>
            <a:ext cx="742950" cy="6953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1" name="AutoShape 7"/>
          <p:cNvSpPr>
            <a:spLocks noChangeShapeType="1"/>
          </p:cNvSpPr>
          <p:nvPr/>
        </p:nvSpPr>
        <p:spPr bwMode="auto">
          <a:xfrm>
            <a:off x="4139952" y="1772816"/>
            <a:ext cx="847725" cy="5905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/>
          <p:cNvSpPr>
            <a:spLocks noChangeShapeType="1"/>
          </p:cNvSpPr>
          <p:nvPr/>
        </p:nvSpPr>
        <p:spPr bwMode="auto">
          <a:xfrm flipH="1">
            <a:off x="3491880" y="2420888"/>
            <a:ext cx="552450" cy="5238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3" name="AutoShape 9"/>
          <p:cNvSpPr>
            <a:spLocks noChangeShapeType="1"/>
          </p:cNvSpPr>
          <p:nvPr/>
        </p:nvSpPr>
        <p:spPr bwMode="auto">
          <a:xfrm>
            <a:off x="4139952" y="2420888"/>
            <a:ext cx="714375" cy="4000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/>
          <p:cNvSpPr>
            <a:spLocks noChangeShapeType="1"/>
          </p:cNvSpPr>
          <p:nvPr/>
        </p:nvSpPr>
        <p:spPr bwMode="auto">
          <a:xfrm flipH="1">
            <a:off x="3563888" y="3068960"/>
            <a:ext cx="514350" cy="5524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5" name="AutoShape 11"/>
          <p:cNvSpPr>
            <a:spLocks noChangeShapeType="1"/>
          </p:cNvSpPr>
          <p:nvPr/>
        </p:nvSpPr>
        <p:spPr bwMode="auto">
          <a:xfrm>
            <a:off x="4211960" y="3068960"/>
            <a:ext cx="523875" cy="4286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6" name="AutoShape 12"/>
          <p:cNvSpPr>
            <a:spLocks noChangeShapeType="1"/>
          </p:cNvSpPr>
          <p:nvPr/>
        </p:nvSpPr>
        <p:spPr bwMode="auto">
          <a:xfrm flipH="1">
            <a:off x="3563888" y="3789040"/>
            <a:ext cx="514350" cy="4667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7" name="AutoShape 13"/>
          <p:cNvSpPr>
            <a:spLocks noChangeShapeType="1"/>
          </p:cNvSpPr>
          <p:nvPr/>
        </p:nvSpPr>
        <p:spPr bwMode="auto">
          <a:xfrm>
            <a:off x="4211960" y="3789040"/>
            <a:ext cx="590550" cy="4191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7" name="AutoShape 3"/>
          <p:cNvSpPr>
            <a:spLocks noChangeArrowheads="1"/>
          </p:cNvSpPr>
          <p:nvPr/>
        </p:nvSpPr>
        <p:spPr bwMode="auto">
          <a:xfrm>
            <a:off x="2771800" y="4509120"/>
            <a:ext cx="2880320" cy="18002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Родина – это то место, где мне хорошо!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457200" y="-4144052"/>
            <a:ext cx="9580315" cy="9202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  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>
                <a:latin typeface="Arial" pitchFamily="34" charset="0"/>
                <a:ea typeface="Times New Roman" pitchFamily="18" charset="0"/>
              </a:rPr>
              <a:t>              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>
                <a:latin typeface="Arial" pitchFamily="34" charset="0"/>
                <a:ea typeface="Times New Roman" pitchFamily="18" charset="0"/>
              </a:rPr>
              <a:t>                             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Мой дом                                               Я здесь живу, мои родители. 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>
                <a:latin typeface="Arial" pitchFamily="34" charset="0"/>
                <a:ea typeface="Times New Roman" pitchFamily="18" charset="0"/>
              </a:rPr>
              <a:t>             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>
                <a:latin typeface="Arial" pitchFamily="34" charset="0"/>
                <a:ea typeface="Times New Roman" pitchFamily="18" charset="0"/>
              </a:rPr>
              <a:t>                                  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Моя школа                                         Место моей учёбы, здесь мои друзья.                        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>
                <a:latin typeface="Arial" pitchFamily="34" charset="0"/>
                <a:ea typeface="Times New Roman" pitchFamily="18" charset="0"/>
              </a:rPr>
              <a:t>         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>
                <a:latin typeface="Arial" pitchFamily="34" charset="0"/>
                <a:ea typeface="Times New Roman" pitchFamily="18" charset="0"/>
              </a:rPr>
              <a:t>                             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Моя Республика                                   Я - …(национальность)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>
                <a:latin typeface="Arial" pitchFamily="34" charset="0"/>
              </a:rPr>
              <a:t>                                                    Я                                         Я – гражданин России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8" name="Rectangle 18"/>
          <p:cNvSpPr>
            <a:spLocks noChangeArrowheads="1"/>
          </p:cNvSpPr>
          <p:nvPr/>
        </p:nvSpPr>
        <p:spPr bwMode="auto">
          <a:xfrm>
            <a:off x="457200" y="164813"/>
            <a:ext cx="18473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solidFill>
            <a:schemeClr val="bg1"/>
          </a:solidFill>
        </p:spPr>
        <p:txBody>
          <a:bodyPr/>
          <a:lstStyle/>
          <a:p>
            <a:pPr>
              <a:defRPr/>
            </a:pPr>
            <a:r>
              <a:rPr lang="ru-RU" dirty="0" smtClean="0"/>
              <a:t>Пименова Татьяна Николаевна</a:t>
            </a:r>
            <a:endParaRPr lang="ru-RU" dirty="0"/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4067944" y="0"/>
            <a:ext cx="648072" cy="2060848"/>
          </a:xfrm>
          <a:prstGeom prst="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ценить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1655241">
            <a:off x="5426818" y="70572"/>
            <a:ext cx="872789" cy="2313650"/>
          </a:xfrm>
          <a:prstGeom prst="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Ува-жать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Равнобедренный треугольник 8"/>
          <p:cNvSpPr/>
          <p:nvPr/>
        </p:nvSpPr>
        <p:spPr>
          <a:xfrm rot="19552469">
            <a:off x="2377115" y="296782"/>
            <a:ext cx="796252" cy="2174556"/>
          </a:xfrm>
          <a:prstGeom prst="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беречь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Равнобедренный треугольник 9"/>
          <p:cNvSpPr/>
          <p:nvPr/>
        </p:nvSpPr>
        <p:spPr>
          <a:xfrm rot="17256630">
            <a:off x="1209705" y="1381354"/>
            <a:ext cx="757647" cy="2565003"/>
          </a:xfrm>
          <a:prstGeom prst="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Заботи-ться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Равнобедренный треугольник 10"/>
          <p:cNvSpPr/>
          <p:nvPr/>
        </p:nvSpPr>
        <p:spPr>
          <a:xfrm rot="5601227">
            <a:off x="7005606" y="2603654"/>
            <a:ext cx="865814" cy="2518335"/>
          </a:xfrm>
          <a:prstGeom prst="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Любить своих друзей</a:t>
            </a:r>
            <a:endParaRPr lang="ru-RU" sz="1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" name="Равнобедренный треугольник 11"/>
          <p:cNvSpPr/>
          <p:nvPr/>
        </p:nvSpPr>
        <p:spPr>
          <a:xfrm rot="4010384">
            <a:off x="6633135" y="1298929"/>
            <a:ext cx="951462" cy="2291939"/>
          </a:xfrm>
          <a:prstGeom prst="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Защи-щать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3" name="Равнобедренный треугольник 12"/>
          <p:cNvSpPr/>
          <p:nvPr/>
        </p:nvSpPr>
        <p:spPr>
          <a:xfrm rot="13263256">
            <a:off x="1787471" y="4426725"/>
            <a:ext cx="949653" cy="2620776"/>
          </a:xfrm>
          <a:prstGeom prst="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Любить свою семью</a:t>
            </a:r>
            <a:endParaRPr lang="ru-RU" sz="1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4" name="Равнобедренный треугольник 13"/>
          <p:cNvSpPr/>
          <p:nvPr/>
        </p:nvSpPr>
        <p:spPr>
          <a:xfrm rot="15486433">
            <a:off x="1069409" y="2895849"/>
            <a:ext cx="855134" cy="2578470"/>
          </a:xfrm>
          <a:prstGeom prst="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украшать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5" name="Равнобедренный треугольник 14"/>
          <p:cNvSpPr/>
          <p:nvPr/>
        </p:nvSpPr>
        <p:spPr>
          <a:xfrm rot="12039087">
            <a:off x="3279564" y="5171155"/>
            <a:ext cx="816039" cy="1803077"/>
          </a:xfrm>
          <a:prstGeom prst="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Горди-ться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6" name="Равнобедренный треугольник 15"/>
          <p:cNvSpPr/>
          <p:nvPr/>
        </p:nvSpPr>
        <p:spPr>
          <a:xfrm rot="9887952">
            <a:off x="4901796" y="5166086"/>
            <a:ext cx="882997" cy="1992681"/>
          </a:xfrm>
          <a:prstGeom prst="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Ближнего своего</a:t>
            </a:r>
            <a:endParaRPr lang="ru-RU" sz="1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7" name="Равнобедренный треугольник 16"/>
          <p:cNvSpPr/>
          <p:nvPr/>
        </p:nvSpPr>
        <p:spPr>
          <a:xfrm rot="7686681">
            <a:off x="6392399" y="4145237"/>
            <a:ext cx="823699" cy="2465506"/>
          </a:xfrm>
          <a:prstGeom prst="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одноклассников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Блок-схема: узел 5"/>
          <p:cNvSpPr/>
          <p:nvPr/>
        </p:nvSpPr>
        <p:spPr>
          <a:xfrm>
            <a:off x="2843808" y="2132856"/>
            <a:ext cx="3240360" cy="3024336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Отечество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Облако 17"/>
          <p:cNvSpPr/>
          <p:nvPr/>
        </p:nvSpPr>
        <p:spPr>
          <a:xfrm>
            <a:off x="683568" y="1556792"/>
            <a:ext cx="3672408" cy="1728192"/>
          </a:xfrm>
          <a:prstGeom prst="cloud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А.С.Пушкин…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9" name="Облако 18"/>
          <p:cNvSpPr/>
          <p:nvPr/>
        </p:nvSpPr>
        <p:spPr>
          <a:xfrm>
            <a:off x="4716016" y="548680"/>
            <a:ext cx="3672408" cy="1728192"/>
          </a:xfrm>
          <a:prstGeom prst="cloud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Ю.А.Гагарин…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0" name="Облако 19"/>
          <p:cNvSpPr/>
          <p:nvPr/>
        </p:nvSpPr>
        <p:spPr>
          <a:xfrm>
            <a:off x="5148064" y="2564904"/>
            <a:ext cx="3672408" cy="1728192"/>
          </a:xfrm>
          <a:prstGeom prst="cloud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Армия, фронтовики…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1" name="Облако 20"/>
          <p:cNvSpPr/>
          <p:nvPr/>
        </p:nvSpPr>
        <p:spPr>
          <a:xfrm>
            <a:off x="827584" y="4365104"/>
            <a:ext cx="3672408" cy="1728192"/>
          </a:xfrm>
          <a:prstGeom prst="cloud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А. Невский, Владимир – Красное Солнышко…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Капля 6"/>
          <p:cNvSpPr/>
          <p:nvPr/>
        </p:nvSpPr>
        <p:spPr>
          <a:xfrm rot="8859162">
            <a:off x="1277775" y="1383761"/>
            <a:ext cx="576064" cy="504056"/>
          </a:xfrm>
          <a:prstGeom prst="teardrop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Капля 8"/>
          <p:cNvSpPr/>
          <p:nvPr/>
        </p:nvSpPr>
        <p:spPr>
          <a:xfrm rot="13548285">
            <a:off x="1713126" y="2119011"/>
            <a:ext cx="576064" cy="504056"/>
          </a:xfrm>
          <a:prstGeom prst="teardrop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Капля 10"/>
          <p:cNvSpPr/>
          <p:nvPr/>
        </p:nvSpPr>
        <p:spPr>
          <a:xfrm rot="996268">
            <a:off x="455546" y="2276663"/>
            <a:ext cx="576064" cy="504056"/>
          </a:xfrm>
          <a:prstGeom prst="teardrop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Капля 11"/>
          <p:cNvSpPr/>
          <p:nvPr/>
        </p:nvSpPr>
        <p:spPr>
          <a:xfrm rot="4696563">
            <a:off x="556817" y="1565989"/>
            <a:ext cx="576064" cy="504056"/>
          </a:xfrm>
          <a:prstGeom prst="teardrop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Капля 12"/>
          <p:cNvSpPr/>
          <p:nvPr/>
        </p:nvSpPr>
        <p:spPr>
          <a:xfrm rot="18700781">
            <a:off x="1063332" y="2623583"/>
            <a:ext cx="576064" cy="504056"/>
          </a:xfrm>
          <a:prstGeom prst="teardrop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Дуга 13"/>
          <p:cNvSpPr/>
          <p:nvPr/>
        </p:nvSpPr>
        <p:spPr>
          <a:xfrm>
            <a:off x="1475656" y="2276872"/>
            <a:ext cx="216024" cy="396044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узел 5"/>
          <p:cNvSpPr/>
          <p:nvPr/>
        </p:nvSpPr>
        <p:spPr>
          <a:xfrm>
            <a:off x="971600" y="1916832"/>
            <a:ext cx="720080" cy="648072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Л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 rot="3011082">
            <a:off x="1951062" y="3268205"/>
            <a:ext cx="221430" cy="9665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Капля 14"/>
          <p:cNvSpPr/>
          <p:nvPr/>
        </p:nvSpPr>
        <p:spPr>
          <a:xfrm rot="9826812">
            <a:off x="4358916" y="1582482"/>
            <a:ext cx="792088" cy="649513"/>
          </a:xfrm>
          <a:prstGeom prst="teardrop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Капля 16"/>
          <p:cNvSpPr/>
          <p:nvPr/>
        </p:nvSpPr>
        <p:spPr>
          <a:xfrm rot="5074758">
            <a:off x="3481405" y="1634383"/>
            <a:ext cx="792088" cy="699439"/>
          </a:xfrm>
          <a:prstGeom prst="teardrop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Капля 17"/>
          <p:cNvSpPr/>
          <p:nvPr/>
        </p:nvSpPr>
        <p:spPr>
          <a:xfrm rot="13700428">
            <a:off x="4708165" y="2236030"/>
            <a:ext cx="792088" cy="719997"/>
          </a:xfrm>
          <a:prstGeom prst="teardrop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Капля 19"/>
          <p:cNvSpPr/>
          <p:nvPr/>
        </p:nvSpPr>
        <p:spPr>
          <a:xfrm rot="769822">
            <a:off x="3347864" y="2492896"/>
            <a:ext cx="792088" cy="720080"/>
          </a:xfrm>
          <a:prstGeom prst="teardrop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Капля 18"/>
          <p:cNvSpPr/>
          <p:nvPr/>
        </p:nvSpPr>
        <p:spPr>
          <a:xfrm rot="18252722">
            <a:off x="4157984" y="2767525"/>
            <a:ext cx="727060" cy="776771"/>
          </a:xfrm>
          <a:prstGeom prst="teardrop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узел 9"/>
          <p:cNvSpPr/>
          <p:nvPr/>
        </p:nvSpPr>
        <p:spPr>
          <a:xfrm>
            <a:off x="4067944" y="2204864"/>
            <a:ext cx="720080" cy="576064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С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1" name="Капля 20"/>
          <p:cNvSpPr/>
          <p:nvPr/>
        </p:nvSpPr>
        <p:spPr>
          <a:xfrm rot="9826812">
            <a:off x="6663172" y="1438466"/>
            <a:ext cx="792088" cy="649513"/>
          </a:xfrm>
          <a:prstGeom prst="teardrop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Капля 21"/>
          <p:cNvSpPr/>
          <p:nvPr/>
        </p:nvSpPr>
        <p:spPr>
          <a:xfrm rot="5074758">
            <a:off x="5811228" y="1513623"/>
            <a:ext cx="745367" cy="699439"/>
          </a:xfrm>
          <a:prstGeom prst="teardrop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Капля 22"/>
          <p:cNvSpPr/>
          <p:nvPr/>
        </p:nvSpPr>
        <p:spPr>
          <a:xfrm rot="13700428">
            <a:off x="7156437" y="2020006"/>
            <a:ext cx="792088" cy="719997"/>
          </a:xfrm>
          <a:prstGeom prst="teardrop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Капля 23"/>
          <p:cNvSpPr/>
          <p:nvPr/>
        </p:nvSpPr>
        <p:spPr>
          <a:xfrm rot="18252722">
            <a:off x="6606255" y="2479493"/>
            <a:ext cx="727060" cy="776771"/>
          </a:xfrm>
          <a:prstGeom prst="teardrop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Капля 26"/>
          <p:cNvSpPr/>
          <p:nvPr/>
        </p:nvSpPr>
        <p:spPr>
          <a:xfrm rot="769822">
            <a:off x="5722183" y="2283823"/>
            <a:ext cx="792088" cy="720080"/>
          </a:xfrm>
          <a:prstGeom prst="teardrop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Блок-схема: узел 24"/>
          <p:cNvSpPr/>
          <p:nvPr/>
        </p:nvSpPr>
        <p:spPr>
          <a:xfrm>
            <a:off x="6372200" y="1988840"/>
            <a:ext cx="720080" cy="576064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М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8" name="Капля 27"/>
          <p:cNvSpPr/>
          <p:nvPr/>
        </p:nvSpPr>
        <p:spPr>
          <a:xfrm rot="9826812">
            <a:off x="4142892" y="4246778"/>
            <a:ext cx="792088" cy="649513"/>
          </a:xfrm>
          <a:prstGeom prst="teardrop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Капля 28"/>
          <p:cNvSpPr/>
          <p:nvPr/>
        </p:nvSpPr>
        <p:spPr>
          <a:xfrm rot="5074758">
            <a:off x="3265381" y="4298679"/>
            <a:ext cx="792088" cy="699439"/>
          </a:xfrm>
          <a:prstGeom prst="teardrop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Капля 29"/>
          <p:cNvSpPr/>
          <p:nvPr/>
        </p:nvSpPr>
        <p:spPr>
          <a:xfrm rot="13700428">
            <a:off x="4492141" y="4900326"/>
            <a:ext cx="792088" cy="719997"/>
          </a:xfrm>
          <a:prstGeom prst="teardrop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Капля 30"/>
          <p:cNvSpPr/>
          <p:nvPr/>
        </p:nvSpPr>
        <p:spPr>
          <a:xfrm rot="769822">
            <a:off x="3131840" y="5157192"/>
            <a:ext cx="792088" cy="720080"/>
          </a:xfrm>
          <a:prstGeom prst="teardrop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Капля 31"/>
          <p:cNvSpPr/>
          <p:nvPr/>
        </p:nvSpPr>
        <p:spPr>
          <a:xfrm rot="18252722">
            <a:off x="3941960" y="5431821"/>
            <a:ext cx="727060" cy="776771"/>
          </a:xfrm>
          <a:prstGeom prst="teardrop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Блок-схема: узел 32"/>
          <p:cNvSpPr/>
          <p:nvPr/>
        </p:nvSpPr>
        <p:spPr>
          <a:xfrm>
            <a:off x="3851920" y="4869160"/>
            <a:ext cx="720080" cy="576064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Д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4" name="Капля 33"/>
          <p:cNvSpPr/>
          <p:nvPr/>
        </p:nvSpPr>
        <p:spPr>
          <a:xfrm rot="9826812">
            <a:off x="6735181" y="3958745"/>
            <a:ext cx="792088" cy="649513"/>
          </a:xfrm>
          <a:prstGeom prst="teardrop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Капля 34"/>
          <p:cNvSpPr/>
          <p:nvPr/>
        </p:nvSpPr>
        <p:spPr>
          <a:xfrm rot="5074758">
            <a:off x="5857670" y="4010646"/>
            <a:ext cx="792088" cy="699439"/>
          </a:xfrm>
          <a:prstGeom prst="teardrop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Капля 35"/>
          <p:cNvSpPr/>
          <p:nvPr/>
        </p:nvSpPr>
        <p:spPr>
          <a:xfrm rot="13700428">
            <a:off x="7084430" y="4612293"/>
            <a:ext cx="792088" cy="719997"/>
          </a:xfrm>
          <a:prstGeom prst="teardrop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Капля 36"/>
          <p:cNvSpPr/>
          <p:nvPr/>
        </p:nvSpPr>
        <p:spPr>
          <a:xfrm rot="769822">
            <a:off x="5724129" y="4869159"/>
            <a:ext cx="792088" cy="720080"/>
          </a:xfrm>
          <a:prstGeom prst="teardrop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Капля 37"/>
          <p:cNvSpPr/>
          <p:nvPr/>
        </p:nvSpPr>
        <p:spPr>
          <a:xfrm rot="18252722">
            <a:off x="6534249" y="5143788"/>
            <a:ext cx="727060" cy="776771"/>
          </a:xfrm>
          <a:prstGeom prst="teardrop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Блок-схема: узел 38"/>
          <p:cNvSpPr/>
          <p:nvPr/>
        </p:nvSpPr>
        <p:spPr>
          <a:xfrm>
            <a:off x="6444209" y="4581127"/>
            <a:ext cx="720080" cy="576064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У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>
          <a:xfrm>
            <a:off x="467544" y="1484784"/>
            <a:ext cx="4038600" cy="443484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7-10 </a:t>
            </a:r>
            <a:r>
              <a:rPr lang="ru-RU" sz="2800" dirty="0" err="1" smtClean="0"/>
              <a:t>вв</a:t>
            </a:r>
            <a:r>
              <a:rPr lang="ru-RU" sz="2800" dirty="0" smtClean="0"/>
              <a:t> – иудаизм</a:t>
            </a:r>
          </a:p>
          <a:p>
            <a:r>
              <a:rPr lang="ru-RU" sz="2800" dirty="0" smtClean="0"/>
              <a:t>8 в. – ислам</a:t>
            </a:r>
          </a:p>
          <a:p>
            <a:r>
              <a:rPr lang="ru-RU" sz="2800" dirty="0" smtClean="0"/>
              <a:t>988 г.–Крещение Руси – православие</a:t>
            </a:r>
          </a:p>
          <a:p>
            <a:r>
              <a:rPr lang="ru-RU" sz="2800" dirty="0" smtClean="0"/>
              <a:t>17 в. – буддизм</a:t>
            </a:r>
          </a:p>
          <a:p>
            <a:r>
              <a:rPr lang="ru-RU" sz="2800" dirty="0" smtClean="0"/>
              <a:t>18 в. – светская этика</a:t>
            </a:r>
            <a:endParaRPr lang="ru-RU" sz="2800" dirty="0"/>
          </a:p>
        </p:txBody>
      </p:sp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>
          <a:xfrm>
            <a:off x="4648200" y="1484785"/>
            <a:ext cx="4038600" cy="3312368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        </a:t>
            </a:r>
            <a:r>
              <a:rPr lang="ru-RU" sz="3200" dirty="0" smtClean="0">
                <a:solidFill>
                  <a:srgbClr val="002060"/>
                </a:solidFill>
              </a:rPr>
              <a:t>Духовные </a:t>
            </a:r>
          </a:p>
          <a:p>
            <a:pPr>
              <a:buNone/>
            </a:pPr>
            <a:r>
              <a:rPr lang="ru-RU" sz="3200" dirty="0" smtClean="0">
                <a:solidFill>
                  <a:srgbClr val="002060"/>
                </a:solidFill>
              </a:rPr>
              <a:t>          традиции</a:t>
            </a: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Пименова Татьяна Николаевна</a:t>
            </a:r>
            <a:endParaRPr lang="ru-RU" dirty="0"/>
          </a:p>
        </p:txBody>
      </p:sp>
      <p:sp>
        <p:nvSpPr>
          <p:cNvPr id="11" name="Стрелка вправо 10"/>
          <p:cNvSpPr/>
          <p:nvPr/>
        </p:nvSpPr>
        <p:spPr>
          <a:xfrm>
            <a:off x="4932040" y="2708920"/>
            <a:ext cx="720080" cy="11521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85728"/>
            <a:ext cx="8229600" cy="5840435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Наше Отечество богато своими духовными традициями. Россия стала такой большой и сильной именно потому, что она никогда не запрещала людям быть разными. В нашей стране всегда считалось естественным, что ее граждане принадлежат к разным народам и религиям.</a:t>
            </a:r>
            <a:endParaRPr lang="ru-RU" dirty="0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Пименова Татьяна Николаевна</a:t>
            </a:r>
            <a:endParaRPr lang="ru-RU" dirty="0"/>
          </a:p>
        </p:txBody>
      </p:sp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3929066"/>
            <a:ext cx="2971785" cy="2371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071802" y="3929066"/>
            <a:ext cx="2952744" cy="2357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143637" y="3929066"/>
            <a:ext cx="3000363" cy="2428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</a:t>
            </a: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972056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Продолжите предложение: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Я называю свою страну ОТЕЧЕСТВОМ, потому что…</a:t>
            </a:r>
          </a:p>
          <a:p>
            <a:pPr>
              <a:buNone/>
            </a:pPr>
            <a:r>
              <a:rPr lang="ru-RU" dirty="0" smtClean="0"/>
              <a:t>Я любовно называю свою страну Родиной, потому что…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Пименова Татьяна Николаевна</a:t>
            </a:r>
            <a:endParaRPr lang="ru-RU" dirty="0"/>
          </a:p>
        </p:txBody>
      </p:sp>
      <p:pic>
        <p:nvPicPr>
          <p:cNvPr id="6" name="Рисунок 5" descr="IMG_127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429256" y="1214422"/>
            <a:ext cx="3429023" cy="25717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Мосино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405410" y="3857628"/>
            <a:ext cx="3429023" cy="25717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Что же нас всех объединяет?</a:t>
            </a:r>
            <a:endParaRPr lang="ru-RU" dirty="0"/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Пименова Татьяна Николаевна</a:t>
            </a:r>
            <a:endParaRPr lang="ru-RU" dirty="0"/>
          </a:p>
        </p:txBody>
      </p:sp>
      <p:pic>
        <p:nvPicPr>
          <p:cNvPr id="7" name="Рисунок 6" descr="DSC06597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476749" y="1071546"/>
            <a:ext cx="4476781" cy="3357586"/>
          </a:xfrm>
          <a:prstGeom prst="rect">
            <a:avLst/>
          </a:prstGeom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9512" y="1988840"/>
            <a:ext cx="3357586" cy="21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99592" y="4293096"/>
            <a:ext cx="1500198" cy="2263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915816" y="4293096"/>
            <a:ext cx="3857652" cy="2245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же нас объединяет?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Единая Родина. Это общая земля. Общая история. Общие законы. Общий язык. Но важнее всего – общие ценности, духовные традиции. Человек остается человеком, пока он ценит и бескорыстно заботится о близком ему человеке, других людях, об интересах народа и Отечества. </a:t>
            </a:r>
          </a:p>
          <a:p>
            <a:endParaRPr lang="ru-RU" dirty="0" smtClean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731368" y="6356350"/>
            <a:ext cx="3352800" cy="365125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Пименова Татьяна Николаевна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же нас объединяет?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Любовь!</a:t>
            </a:r>
          </a:p>
          <a:p>
            <a:pPr algn="ctr">
              <a:buNone/>
            </a:pPr>
            <a:r>
              <a:rPr lang="ru-RU" b="1" dirty="0" smtClean="0"/>
              <a:t>К семье!</a:t>
            </a:r>
          </a:p>
          <a:p>
            <a:pPr algn="ctr">
              <a:buNone/>
            </a:pPr>
            <a:r>
              <a:rPr lang="ru-RU" b="1" dirty="0" smtClean="0"/>
              <a:t>К близким людям!</a:t>
            </a:r>
          </a:p>
          <a:p>
            <a:pPr algn="ctr">
              <a:buNone/>
            </a:pPr>
            <a:r>
              <a:rPr lang="ru-RU" b="1" dirty="0" smtClean="0"/>
              <a:t>К малой и большой Родине!</a:t>
            </a:r>
            <a:endParaRPr lang="ru-RU" b="1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Пименова Татьяна Николаевна</a:t>
            </a:r>
            <a:endParaRPr lang="ru-RU" dirty="0"/>
          </a:p>
        </p:txBody>
      </p:sp>
      <p:pic>
        <p:nvPicPr>
          <p:cNvPr id="20482" name="Picture 2" descr="C:\Documents and Settings\Первый\Local Settings\Temporary Internet Files\Content.IE5\RSR6ZSFL\MP900399986[1]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286644" y="1071546"/>
            <a:ext cx="1479877" cy="2214578"/>
          </a:xfrm>
          <a:prstGeom prst="rect">
            <a:avLst/>
          </a:prstGeom>
          <a:noFill/>
        </p:spPr>
      </p:pic>
      <p:pic>
        <p:nvPicPr>
          <p:cNvPr id="20485" name="Picture 5" descr="C:\Documents and Settings\Первый\Local Settings\Temporary Internet Files\Content.IE5\RSR6ZSFL\MC900194186[1].wm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7158" y="3489689"/>
            <a:ext cx="5857916" cy="3017097"/>
          </a:xfrm>
          <a:prstGeom prst="rect">
            <a:avLst/>
          </a:prstGeom>
          <a:noFill/>
        </p:spPr>
      </p:pic>
      <p:pic>
        <p:nvPicPr>
          <p:cNvPr id="9" name="Рисунок 8" descr="Изображение 061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071642" y="4071942"/>
            <a:ext cx="3072358" cy="24742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1285852" y="1928802"/>
            <a:ext cx="5857916" cy="1857388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000232" y="2071678"/>
            <a:ext cx="49292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Это служение.</a:t>
            </a:r>
          </a:p>
          <a:p>
            <a:pPr algn="ctr"/>
            <a:r>
              <a:rPr lang="ru-RU" sz="2400" dirty="0" smtClean="0"/>
              <a:t> Служение проявляется в делах на благо людей и Отечества!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5400" b="1" dirty="0" smtClean="0"/>
              <a:t>        </a:t>
            </a:r>
            <a:br>
              <a:rPr lang="ru-RU" sz="5400" b="1" dirty="0" smtClean="0"/>
            </a:br>
            <a:r>
              <a:rPr lang="ru-RU" sz="5400" b="1" dirty="0" smtClean="0"/>
              <a:t/>
            </a:r>
            <a:br>
              <a:rPr lang="ru-RU" sz="5400" b="1" dirty="0" smtClean="0"/>
            </a:br>
            <a:r>
              <a:rPr lang="ru-RU" sz="5400" b="1" dirty="0" smtClean="0"/>
              <a:t/>
            </a:r>
            <a:br>
              <a:rPr lang="ru-RU" sz="5400" b="1" dirty="0" smtClean="0"/>
            </a:br>
            <a:r>
              <a:rPr lang="ru-RU" sz="5400" b="1" dirty="0" smtClean="0"/>
              <a:t/>
            </a:r>
            <a:br>
              <a:rPr lang="ru-RU" sz="5400" b="1" dirty="0" smtClean="0"/>
            </a:br>
            <a:r>
              <a:rPr lang="ru-RU" sz="5400" b="1" dirty="0" smtClean="0"/>
              <a:t/>
            </a:r>
            <a:br>
              <a:rPr lang="ru-RU" sz="5400" b="1" dirty="0" smtClean="0"/>
            </a:br>
            <a:r>
              <a:rPr lang="ru-RU" sz="5400" b="1" dirty="0" smtClean="0"/>
              <a:t>         </a:t>
            </a:r>
            <a:br>
              <a:rPr lang="ru-RU" sz="5400" b="1" dirty="0" smtClean="0"/>
            </a:br>
            <a:r>
              <a:rPr lang="ru-RU" sz="5400" b="1" dirty="0" smtClean="0"/>
              <a:t/>
            </a:r>
            <a:br>
              <a:rPr lang="ru-RU" sz="5400" b="1" dirty="0" smtClean="0"/>
            </a:br>
            <a:r>
              <a:rPr lang="ru-RU" sz="5400" b="1" dirty="0" smtClean="0"/>
              <a:t/>
            </a:r>
            <a:br>
              <a:rPr lang="ru-RU" sz="5400" b="1" dirty="0" smtClean="0"/>
            </a:br>
            <a:r>
              <a:rPr lang="ru-RU" sz="5400" b="1" dirty="0" smtClean="0"/>
              <a:t/>
            </a:r>
            <a:br>
              <a:rPr lang="ru-RU" sz="5400" b="1" dirty="0" smtClean="0"/>
            </a:br>
            <a:r>
              <a:rPr lang="ru-RU" sz="5400" b="1" dirty="0" smtClean="0"/>
              <a:t/>
            </a:r>
            <a:br>
              <a:rPr lang="ru-RU" sz="5400" b="1" dirty="0" smtClean="0"/>
            </a:br>
            <a:r>
              <a:rPr lang="ru-RU" sz="5400" b="1" dirty="0" smtClean="0"/>
              <a:t/>
            </a:r>
            <a:br>
              <a:rPr lang="ru-RU" sz="5400" b="1" dirty="0" smtClean="0"/>
            </a:br>
            <a:r>
              <a:rPr lang="ru-RU" sz="5400" b="1" dirty="0" smtClean="0"/>
              <a:t/>
            </a:r>
            <a:br>
              <a:rPr lang="ru-RU" sz="5400" b="1" dirty="0" smtClean="0"/>
            </a:br>
            <a:r>
              <a:rPr lang="ru-RU" sz="5400" b="1" dirty="0" smtClean="0"/>
              <a:t/>
            </a:r>
            <a:br>
              <a:rPr lang="ru-RU" sz="5400" b="1" dirty="0" smtClean="0"/>
            </a:br>
            <a:endParaRPr lang="ru-RU" dirty="0"/>
          </a:p>
        </p:txBody>
      </p:sp>
      <p:pic>
        <p:nvPicPr>
          <p:cNvPr id="11" name="Picture 4" descr="дети и земля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23528" y="2420888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Текст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sz="2800" b="1" dirty="0" smtClean="0"/>
          </a:p>
          <a:p>
            <a:r>
              <a:rPr lang="ru-RU" sz="2800" b="1" dirty="0" smtClean="0"/>
              <a:t>Мы узнали… </a:t>
            </a:r>
          </a:p>
          <a:p>
            <a:r>
              <a:rPr lang="ru-RU" sz="2800" b="1" dirty="0" smtClean="0"/>
              <a:t>Мы научились…</a:t>
            </a:r>
          </a:p>
          <a:p>
            <a:r>
              <a:rPr lang="ru-RU" sz="2800" b="1" dirty="0" smtClean="0"/>
              <a:t>Мы сумели…</a:t>
            </a:r>
          </a:p>
          <a:p>
            <a:r>
              <a:rPr lang="ru-RU" sz="2800" b="1" dirty="0" smtClean="0"/>
              <a:t>Было интересно…</a:t>
            </a:r>
          </a:p>
          <a:p>
            <a:r>
              <a:rPr lang="ru-RU" sz="2800" b="1" dirty="0" smtClean="0"/>
              <a:t>Наш совет…</a:t>
            </a:r>
          </a:p>
          <a:p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Пименова Татьяна Николаевна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899592" y="1052736"/>
            <a:ext cx="648072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</a:rPr>
              <a:t>Рефлексия:</a:t>
            </a:r>
            <a:endParaRPr lang="ru-RU" sz="4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764704"/>
            <a:ext cx="4040188" cy="55956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>
                <a:latin typeface="Monotype Corsiva" pitchFamily="66" charset="0"/>
              </a:rPr>
              <a:t>« Милая, светлая Родина!</a:t>
            </a:r>
          </a:p>
          <a:p>
            <a:pPr>
              <a:buNone/>
            </a:pPr>
            <a:r>
              <a:rPr lang="ru-RU" sz="4000" dirty="0" smtClean="0">
                <a:latin typeface="Monotype Corsiva" pitchFamily="66" charset="0"/>
              </a:rPr>
              <a:t>Вся наша безграничная любовь к тебе,</a:t>
            </a:r>
          </a:p>
          <a:p>
            <a:pPr>
              <a:buNone/>
            </a:pPr>
            <a:r>
              <a:rPr lang="ru-RU" sz="4000" dirty="0" smtClean="0">
                <a:latin typeface="Monotype Corsiva" pitchFamily="66" charset="0"/>
              </a:rPr>
              <a:t>Все  наши помыслы с тобой…»</a:t>
            </a:r>
          </a:p>
          <a:p>
            <a:pPr>
              <a:buNone/>
            </a:pPr>
            <a:r>
              <a:rPr lang="ru-RU" sz="4000" dirty="0" smtClean="0">
                <a:latin typeface="Monotype Corsiva" pitchFamily="66" charset="0"/>
              </a:rPr>
              <a:t>М.Шолохов</a:t>
            </a:r>
            <a:endParaRPr lang="ru-RU" sz="4000" dirty="0">
              <a:latin typeface="Monotype Corsiva" pitchFamily="66" charset="0"/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Пименова Татьяна Николаевна</a:t>
            </a:r>
            <a:endParaRPr lang="ru-RU" dirty="0"/>
          </a:p>
        </p:txBody>
      </p:sp>
      <p:pic>
        <p:nvPicPr>
          <p:cNvPr id="3074" name="Picture 2" descr="C:\Documents and Settings\Admin\Рабочий стол\motyyqqdv_027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 b="15432"/>
          <a:stretch>
            <a:fillRect/>
          </a:stretch>
        </p:blipFill>
        <p:spPr bwMode="auto">
          <a:xfrm>
            <a:off x="4643438" y="1533379"/>
            <a:ext cx="4041775" cy="30477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Пименова Татьяна Николаевна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908720"/>
            <a:ext cx="4572000" cy="4635115"/>
          </a:xfrm>
          <a:prstGeom prst="rect">
            <a:avLst/>
          </a:prstGeom>
        </p:spPr>
        <p:txBody>
          <a:bodyPr>
            <a:spAutoFit/>
          </a:bodyPr>
          <a:lstStyle/>
          <a:p>
            <a:pPr marL="548640" lvl="0" indent="-411480" fontAlgn="auto">
              <a:spcBef>
                <a:spcPct val="20000"/>
              </a:spcBef>
              <a:spcAft>
                <a:spcPts val="0"/>
              </a:spcAft>
              <a:buClr>
                <a:prstClr val="white">
                  <a:shade val="95000"/>
                </a:prstClr>
              </a:buClr>
              <a:buSzPct val="65000"/>
            </a:pPr>
            <a:r>
              <a:rPr lang="ru-RU" sz="36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/>
              </a:rPr>
              <a:t>Понравился урок - </a:t>
            </a:r>
          </a:p>
          <a:p>
            <a:pPr marL="548640" lvl="0" indent="-411480" fontAlgn="auto">
              <a:spcBef>
                <a:spcPct val="20000"/>
              </a:spcBef>
              <a:spcAft>
                <a:spcPts val="0"/>
              </a:spcAft>
              <a:buClr>
                <a:prstClr val="white">
                  <a:shade val="95000"/>
                </a:prstClr>
              </a:buClr>
              <a:buSzPct val="65000"/>
            </a:pPr>
            <a:endParaRPr lang="ru-RU" sz="3600" dirty="0" smtClean="0">
              <a:solidFill>
                <a:prstClr val="black">
                  <a:lumMod val="85000"/>
                  <a:lumOff val="15000"/>
                </a:prstClr>
              </a:solidFill>
              <a:latin typeface="Times New Roman"/>
            </a:endParaRPr>
          </a:p>
          <a:p>
            <a:pPr marL="548640" lvl="0" indent="-411480" fontAlgn="auto">
              <a:spcBef>
                <a:spcPct val="20000"/>
              </a:spcBef>
              <a:spcAft>
                <a:spcPts val="0"/>
              </a:spcAft>
              <a:buClr>
                <a:prstClr val="white">
                  <a:shade val="95000"/>
                </a:prstClr>
              </a:buClr>
              <a:buSzPct val="65000"/>
            </a:pPr>
            <a:endParaRPr lang="ru-RU" sz="3600" dirty="0" smtClean="0">
              <a:solidFill>
                <a:prstClr val="black">
                  <a:lumMod val="85000"/>
                  <a:lumOff val="15000"/>
                </a:prstClr>
              </a:solidFill>
              <a:latin typeface="Times New Roman"/>
            </a:endParaRPr>
          </a:p>
          <a:p>
            <a:pPr marL="548640" lvl="0" indent="-411480" fontAlgn="auto">
              <a:spcBef>
                <a:spcPct val="20000"/>
              </a:spcBef>
              <a:spcAft>
                <a:spcPts val="0"/>
              </a:spcAft>
              <a:buClr>
                <a:prstClr val="white">
                  <a:shade val="95000"/>
                </a:prstClr>
              </a:buClr>
              <a:buSzPct val="65000"/>
            </a:pPr>
            <a:r>
              <a:rPr lang="ru-RU" sz="36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/>
              </a:rPr>
              <a:t>Не понравился урок -</a:t>
            </a:r>
          </a:p>
          <a:p>
            <a:pPr marL="548640" lvl="0" indent="-411480" fontAlgn="auto">
              <a:spcBef>
                <a:spcPct val="20000"/>
              </a:spcBef>
              <a:spcAft>
                <a:spcPts val="0"/>
              </a:spcAft>
              <a:buClr>
                <a:prstClr val="white">
                  <a:shade val="95000"/>
                </a:prstClr>
              </a:buClr>
              <a:buSzPct val="65000"/>
            </a:pPr>
            <a:endParaRPr lang="ru-RU" sz="3600" dirty="0" smtClean="0">
              <a:solidFill>
                <a:prstClr val="black">
                  <a:lumMod val="85000"/>
                  <a:lumOff val="15000"/>
                </a:prstClr>
              </a:solidFill>
              <a:latin typeface="Times New Roman"/>
            </a:endParaRPr>
          </a:p>
          <a:p>
            <a:pPr marL="548640" lvl="0" indent="-411480" fontAlgn="auto">
              <a:spcBef>
                <a:spcPct val="20000"/>
              </a:spcBef>
              <a:spcAft>
                <a:spcPts val="0"/>
              </a:spcAft>
              <a:buClr>
                <a:prstClr val="white">
                  <a:shade val="95000"/>
                </a:prstClr>
              </a:buClr>
              <a:buSzPct val="65000"/>
            </a:pPr>
            <a:endParaRPr lang="ru-RU" sz="3600" dirty="0" smtClean="0">
              <a:solidFill>
                <a:prstClr val="black">
                  <a:lumMod val="85000"/>
                  <a:lumOff val="15000"/>
                </a:prstClr>
              </a:solidFill>
              <a:latin typeface="Times New Roman"/>
            </a:endParaRPr>
          </a:p>
          <a:p>
            <a:pPr marL="548640" lvl="0" indent="-411480" fontAlgn="auto">
              <a:spcBef>
                <a:spcPct val="20000"/>
              </a:spcBef>
              <a:spcAft>
                <a:spcPts val="0"/>
              </a:spcAft>
              <a:buClr>
                <a:prstClr val="white">
                  <a:shade val="95000"/>
                </a:prstClr>
              </a:buClr>
              <a:buSzPct val="65000"/>
            </a:pPr>
            <a:r>
              <a:rPr lang="ru-RU" sz="36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/>
              </a:rPr>
              <a:t>Мне было скучно - </a:t>
            </a:r>
          </a:p>
        </p:txBody>
      </p:sp>
      <p:pic>
        <p:nvPicPr>
          <p:cNvPr id="4" name="Рисунок 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764704"/>
            <a:ext cx="17145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636912"/>
            <a:ext cx="12858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3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4869160"/>
            <a:ext cx="1214437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Пименова Татьяна Николаевна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908720"/>
            <a:ext cx="7740352" cy="374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8640" lvl="0" indent="-411480" fontAlgn="auto">
              <a:spcBef>
                <a:spcPct val="20000"/>
              </a:spcBef>
              <a:spcAft>
                <a:spcPts val="0"/>
              </a:spcAft>
              <a:buClr>
                <a:prstClr val="white">
                  <a:shade val="95000"/>
                </a:prstClr>
              </a:buClr>
              <a:buSzPct val="65000"/>
            </a:pPr>
            <a:r>
              <a:rPr lang="ru-RU" sz="36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/>
              </a:rPr>
              <a:t>Домашнее задание:</a:t>
            </a:r>
          </a:p>
          <a:p>
            <a:pPr marL="880110" lvl="0" indent="-742950" fontAlgn="auto">
              <a:spcBef>
                <a:spcPct val="20000"/>
              </a:spcBef>
              <a:spcAft>
                <a:spcPts val="0"/>
              </a:spcAft>
              <a:buClr>
                <a:prstClr val="white">
                  <a:shade val="95000"/>
                </a:prstClr>
              </a:buClr>
              <a:buSzPct val="65000"/>
              <a:buBlip>
                <a:blip r:embed="rId2"/>
              </a:buBlip>
            </a:pPr>
            <a:r>
              <a:rPr lang="ru-RU" sz="36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/>
              </a:rPr>
              <a:t> учебник стр. 62-63 (прочитать),</a:t>
            </a:r>
          </a:p>
          <a:p>
            <a:pPr marL="548640" lvl="0" indent="-411480" fontAlgn="auto">
              <a:spcBef>
                <a:spcPct val="20000"/>
              </a:spcBef>
              <a:spcAft>
                <a:spcPts val="0"/>
              </a:spcAft>
              <a:buClr>
                <a:prstClr val="white">
                  <a:shade val="95000"/>
                </a:prstClr>
              </a:buClr>
              <a:buSzPct val="65000"/>
              <a:buBlip>
                <a:blip r:embed="rId2"/>
              </a:buBlip>
            </a:pPr>
            <a:r>
              <a:rPr lang="ru-RU" sz="36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/>
              </a:rPr>
              <a:t>Подобрать пословицы на данную тему,</a:t>
            </a:r>
          </a:p>
          <a:p>
            <a:pPr marL="548640" lvl="0" indent="-411480" fontAlgn="auto">
              <a:spcBef>
                <a:spcPct val="20000"/>
              </a:spcBef>
              <a:spcAft>
                <a:spcPts val="0"/>
              </a:spcAft>
              <a:buClr>
                <a:prstClr val="white">
                  <a:shade val="95000"/>
                </a:prstClr>
              </a:buClr>
              <a:buSzPct val="65000"/>
              <a:buBlip>
                <a:blip r:embed="rId2"/>
              </a:buBlip>
            </a:pPr>
            <a:r>
              <a:rPr lang="ru-RU" sz="36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/>
              </a:rPr>
              <a:t>Подготовить сообщение о своём крае.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Рисунок 6" descr="2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0"/>
            <a:ext cx="8686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 rot="20321997">
            <a:off x="719138" y="1092200"/>
            <a:ext cx="4840287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7200" b="1" dirty="0">
                <a:ln w="1905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Спасибо,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981200" y="3200400"/>
            <a:ext cx="6746875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7200" b="1" dirty="0">
                <a:ln w="1905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за  работу!!!</a:t>
            </a:r>
          </a:p>
        </p:txBody>
      </p:sp>
      <p:pic>
        <p:nvPicPr>
          <p:cNvPr id="21509" name="Рисунок 5" descr="AG00373_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4495800"/>
            <a:ext cx="2143125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Documents and Settings\Admin\Рабочий стол\Голубь из бумаги.jpeg"/>
          <p:cNvPicPr>
            <a:picLocks noChangeAspect="1" noChangeArrowheads="1"/>
          </p:cNvPicPr>
          <p:nvPr/>
        </p:nvPicPr>
        <p:blipFill>
          <a:blip r:embed="rId4" cstate="print"/>
          <a:srcRect r="16364"/>
          <a:stretch>
            <a:fillRect/>
          </a:stretch>
        </p:blipFill>
        <p:spPr bwMode="auto">
          <a:xfrm>
            <a:off x="5831632" y="0"/>
            <a:ext cx="3312368" cy="27145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</a:t>
            </a:r>
            <a:endParaRPr lang="ru-RU" dirty="0"/>
          </a:p>
        </p:txBody>
      </p:sp>
      <p:pic>
        <p:nvPicPr>
          <p:cNvPr id="5" name="Picture 2" descr="C:\Documents and Settings\Admin\Рабочий стол\7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714500" y="2167731"/>
            <a:ext cx="5715000" cy="3924300"/>
          </a:xfrm>
          <a:prstGeom prst="rect">
            <a:avLst/>
          </a:prstGeom>
          <a:noFill/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Пименова Татьяна Николаевна</a:t>
            </a:r>
            <a:endParaRPr lang="ru-RU" dirty="0"/>
          </a:p>
        </p:txBody>
      </p:sp>
      <p:sp>
        <p:nvSpPr>
          <p:cNvPr id="2050" name="WordArt 2"/>
          <p:cNvSpPr>
            <a:spLocks noChangeArrowheads="1" noChangeShapeType="1" noTextEdit="1"/>
          </p:cNvSpPr>
          <p:nvPr/>
        </p:nvSpPr>
        <p:spPr bwMode="auto">
          <a:xfrm>
            <a:off x="1085850" y="723900"/>
            <a:ext cx="7446590" cy="12573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 rtl="0"/>
            <a:r>
              <a:rPr lang="ru-RU" sz="3600" kern="10" spc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Любовь и уважение к Отечеству.</a:t>
            </a:r>
            <a:endParaRPr lang="ru-RU" sz="3600" kern="10" spc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52128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Деревня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Лизуново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 Отечество,  Родина, родная сторона, Отчизна, малая родина, планета Земля.</a:t>
            </a: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19256" cy="4525963"/>
          </a:xfrm>
        </p:spPr>
        <p:txBody>
          <a:bodyPr/>
          <a:lstStyle/>
          <a:p>
            <a:pPr>
              <a:buNone/>
            </a:pPr>
            <a:endParaRPr lang="ru-RU" dirty="0" smtClean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Пименова Татьяна Николаевна</a:t>
            </a:r>
            <a:endParaRPr lang="ru-RU" dirty="0"/>
          </a:p>
        </p:txBody>
      </p:sp>
      <p:sp>
        <p:nvSpPr>
          <p:cNvPr id="9" name="Блок-схема: узел 8"/>
          <p:cNvSpPr/>
          <p:nvPr/>
        </p:nvSpPr>
        <p:spPr>
          <a:xfrm>
            <a:off x="1043608" y="3645024"/>
            <a:ext cx="1584176" cy="1440160"/>
          </a:xfrm>
          <a:prstGeom prst="flowChartConnector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узел 9"/>
          <p:cNvSpPr/>
          <p:nvPr/>
        </p:nvSpPr>
        <p:spPr>
          <a:xfrm>
            <a:off x="2915816" y="3068960"/>
            <a:ext cx="2304256" cy="2376264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узел 10"/>
          <p:cNvSpPr/>
          <p:nvPr/>
        </p:nvSpPr>
        <p:spPr>
          <a:xfrm>
            <a:off x="5364088" y="2348880"/>
            <a:ext cx="3168352" cy="316835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36815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Деревня </a:t>
            </a:r>
            <a:r>
              <a:rPr lang="ru-RU" sz="2800" b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Лизуново</a:t>
            </a: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родная сторона, малая родина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Отечество, Отчизна, Родина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Планета Земля.</a:t>
            </a: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457200" y="1988840"/>
            <a:ext cx="8219256" cy="4137323"/>
          </a:xfrm>
        </p:spPr>
        <p:txBody>
          <a:bodyPr/>
          <a:lstStyle/>
          <a:p>
            <a:pPr>
              <a:buNone/>
            </a:pPr>
            <a:endParaRPr lang="ru-RU" dirty="0" smtClean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Пименова Татьяна Николаевна</a:t>
            </a:r>
            <a:endParaRPr lang="ru-RU" dirty="0"/>
          </a:p>
        </p:txBody>
      </p:sp>
      <p:sp>
        <p:nvSpPr>
          <p:cNvPr id="11" name="Блок-схема: узел 10"/>
          <p:cNvSpPr/>
          <p:nvPr/>
        </p:nvSpPr>
        <p:spPr>
          <a:xfrm>
            <a:off x="2627784" y="2348880"/>
            <a:ext cx="3168352" cy="316835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узел 9"/>
          <p:cNvSpPr/>
          <p:nvPr/>
        </p:nvSpPr>
        <p:spPr>
          <a:xfrm>
            <a:off x="3059832" y="2780928"/>
            <a:ext cx="2304256" cy="2376264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узел 8"/>
          <p:cNvSpPr/>
          <p:nvPr/>
        </p:nvSpPr>
        <p:spPr>
          <a:xfrm>
            <a:off x="3347864" y="3284984"/>
            <a:ext cx="1584176" cy="1440160"/>
          </a:xfrm>
          <a:prstGeom prst="flowChartConnector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Из словаря С.И.Ожегова.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Пименова Татьяна Николаевна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) Родина - - отечество , отчизна, страна , в которой человек родился. Исторически принадлежащая данному народу территория с ее природой, населением, особенностями исторического развития, языка , культуры, быта и нравов. В более узком смысле - чье-либо место рождения.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Отечество – родная страна. Понятие отечество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Загадки:</a:t>
            </a:r>
            <a:endParaRPr lang="ru-RU" dirty="0"/>
          </a:p>
        </p:txBody>
      </p:sp>
      <p:pic>
        <p:nvPicPr>
          <p:cNvPr id="5122" name="Picture 2" descr="C:\Documents and Settings\Admin\Рабочий стол\берёза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580112" y="1052736"/>
            <a:ext cx="1768976" cy="2188840"/>
          </a:xfrm>
          <a:prstGeom prst="rect">
            <a:avLst/>
          </a:prstGeom>
          <a:noFill/>
        </p:spPr>
      </p:pic>
      <p:sp>
        <p:nvSpPr>
          <p:cNvPr id="8" name="Текст 7"/>
          <p:cNvSpPr>
            <a:spLocks noGrp="1"/>
          </p:cNvSpPr>
          <p:nvPr>
            <p:ph sz="half" idx="2"/>
          </p:nvPr>
        </p:nvSpPr>
        <p:spPr>
          <a:xfrm>
            <a:off x="1619672" y="1920085"/>
            <a:ext cx="3816424" cy="443484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/>
              <a:t>1. Деревца-красавицы,</a:t>
            </a:r>
          </a:p>
          <a:p>
            <a:pPr>
              <a:buNone/>
            </a:pPr>
            <a:r>
              <a:rPr lang="ru-RU" sz="2000" dirty="0" smtClean="0"/>
              <a:t>Белым станом славятся.</a:t>
            </a:r>
          </a:p>
          <a:p>
            <a:pPr>
              <a:buNone/>
            </a:pPr>
            <a:r>
              <a:rPr lang="ru-RU" sz="2000" dirty="0" smtClean="0"/>
              <a:t>Льют по дубу </a:t>
            </a:r>
            <a:r>
              <a:rPr lang="ru-RU" sz="2000" dirty="0" err="1" smtClean="0"/>
              <a:t>слёзоньки</a:t>
            </a: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Русские…</a:t>
            </a:r>
          </a:p>
          <a:p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2. Раздаётся в поднебесье</a:t>
            </a:r>
          </a:p>
          <a:p>
            <a:pPr>
              <a:buNone/>
            </a:pPr>
            <a:r>
              <a:rPr lang="ru-RU" sz="2000" dirty="0" smtClean="0"/>
              <a:t>Утром радостная песня.</a:t>
            </a:r>
          </a:p>
          <a:p>
            <a:pPr>
              <a:buNone/>
            </a:pPr>
            <a:r>
              <a:rPr lang="ru-RU" sz="2000" dirty="0" smtClean="0"/>
              <a:t>Кто взлетел с утра в зенит,</a:t>
            </a:r>
          </a:p>
          <a:p>
            <a:pPr>
              <a:buNone/>
            </a:pPr>
            <a:r>
              <a:rPr lang="ru-RU" sz="2000" dirty="0" smtClean="0"/>
              <a:t>Колокольчиком звенит?</a:t>
            </a:r>
            <a:endParaRPr lang="ru-RU" sz="20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Пименова Татьяна Николаевна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Загадки: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sz="half" idx="2"/>
          </p:nvPr>
        </p:nvSpPr>
        <p:spPr>
          <a:xfrm>
            <a:off x="1619672" y="1920085"/>
            <a:ext cx="3816424" cy="443484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/>
              <a:t>3. Изгнал из страны</a:t>
            </a:r>
          </a:p>
          <a:p>
            <a:pPr>
              <a:buNone/>
            </a:pPr>
            <a:r>
              <a:rPr lang="ru-RU" sz="2000" dirty="0" smtClean="0"/>
              <a:t>Супостатов – французов</a:t>
            </a:r>
          </a:p>
          <a:p>
            <a:pPr>
              <a:buNone/>
            </a:pPr>
            <a:r>
              <a:rPr lang="ru-RU" sz="2000" dirty="0" smtClean="0"/>
              <a:t>Наш славный герой,</a:t>
            </a:r>
          </a:p>
          <a:p>
            <a:pPr>
              <a:buNone/>
            </a:pPr>
            <a:r>
              <a:rPr lang="ru-RU" sz="2000" dirty="0" smtClean="0"/>
              <a:t>Полководец …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4. У тебя, краса – река,</a:t>
            </a:r>
          </a:p>
          <a:p>
            <a:pPr>
              <a:buNone/>
            </a:pPr>
            <a:r>
              <a:rPr lang="ru-RU" sz="2000" dirty="0" smtClean="0"/>
              <a:t>Женское обличье,</a:t>
            </a:r>
          </a:p>
          <a:p>
            <a:pPr>
              <a:buNone/>
            </a:pPr>
            <a:r>
              <a:rPr lang="ru-RU" sz="2000" dirty="0" smtClean="0"/>
              <a:t>Даже имя у тебя</a:t>
            </a:r>
          </a:p>
          <a:p>
            <a:pPr>
              <a:buNone/>
            </a:pPr>
            <a:r>
              <a:rPr lang="ru-RU" sz="2000" dirty="0" smtClean="0"/>
              <a:t>Женское, девичье?</a:t>
            </a:r>
            <a:endParaRPr lang="ru-RU" sz="20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Пименова Татьяна Николаевна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Загадки: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sz="half" idx="2"/>
          </p:nvPr>
        </p:nvSpPr>
        <p:spPr>
          <a:xfrm>
            <a:off x="1619672" y="1920085"/>
            <a:ext cx="5184576" cy="443484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/>
              <a:t>5. Я – город – герой,</a:t>
            </a:r>
          </a:p>
          <a:p>
            <a:pPr>
              <a:buNone/>
            </a:pPr>
            <a:r>
              <a:rPr lang="ru-RU" sz="2000" dirty="0" smtClean="0"/>
              <a:t>Стою над Невой.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6. С городом этим</a:t>
            </a:r>
          </a:p>
          <a:p>
            <a:pPr>
              <a:buNone/>
            </a:pPr>
            <a:r>
              <a:rPr lang="ru-RU" sz="2000" dirty="0" smtClean="0"/>
              <a:t>Трудно сравниться.</a:t>
            </a:r>
          </a:p>
          <a:p>
            <a:pPr>
              <a:buNone/>
            </a:pPr>
            <a:r>
              <a:rPr lang="ru-RU" sz="2000" dirty="0" smtClean="0"/>
              <a:t> главный в стране он, </a:t>
            </a:r>
          </a:p>
          <a:p>
            <a:pPr>
              <a:buNone/>
            </a:pPr>
            <a:r>
              <a:rPr lang="ru-RU" sz="2000" dirty="0" smtClean="0"/>
              <a:t>Это - …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7. Отчизну она защищает,</a:t>
            </a:r>
          </a:p>
          <a:p>
            <a:pPr>
              <a:buNone/>
            </a:pPr>
            <a:r>
              <a:rPr lang="ru-RU" sz="2000" dirty="0" smtClean="0"/>
              <a:t>Наш мир и покой охраняет.</a:t>
            </a:r>
          </a:p>
          <a:p>
            <a:pPr>
              <a:buNone/>
            </a:pPr>
            <a:r>
              <a:rPr lang="ru-RU" sz="2000" dirty="0" smtClean="0"/>
              <a:t>В ней – авиация, пехота</a:t>
            </a:r>
          </a:p>
          <a:p>
            <a:pPr>
              <a:buNone/>
            </a:pPr>
            <a:r>
              <a:rPr lang="ru-RU" sz="2000" dirty="0" smtClean="0"/>
              <a:t>И бойцы морского флота…</a:t>
            </a:r>
          </a:p>
          <a:p>
            <a:pPr>
              <a:buNone/>
            </a:pPr>
            <a:endParaRPr lang="ru-RU" sz="20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Пименова Татьяна Николаевна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405</TotalTime>
  <Words>644</Words>
  <Application>Microsoft Office PowerPoint</Application>
  <PresentationFormat>Экран (4:3)</PresentationFormat>
  <Paragraphs>174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Поток</vt:lpstr>
      <vt:lpstr>Слайд 1</vt:lpstr>
      <vt:lpstr>Слайд 2</vt:lpstr>
      <vt:lpstr>   </vt:lpstr>
      <vt:lpstr> Деревня Лизуново, Отечество,  Родина, родная сторона, Отчизна, малая родина, планета Земля.</vt:lpstr>
      <vt:lpstr>Деревня Лизуново, родная сторона, малая родина Отечество, Отчизна, Родина  Планета Земля.</vt:lpstr>
      <vt:lpstr>Из словаря С.И.Ожегова.</vt:lpstr>
      <vt:lpstr>Загадки:</vt:lpstr>
      <vt:lpstr>Загадки:</vt:lpstr>
      <vt:lpstr>Загадки:</vt:lpstr>
      <vt:lpstr>Слайд 10</vt:lpstr>
      <vt:lpstr>Слайд 11</vt:lpstr>
      <vt:lpstr>Слайд 12</vt:lpstr>
      <vt:lpstr>Слайд 13</vt:lpstr>
      <vt:lpstr>Слайд 14</vt:lpstr>
      <vt:lpstr>Задание</vt:lpstr>
      <vt:lpstr>Что же нас всех объединяет?</vt:lpstr>
      <vt:lpstr>Что же нас объединяет? </vt:lpstr>
      <vt:lpstr>Что же нас объединяет? </vt:lpstr>
      <vt:lpstr>                              </vt:lpstr>
      <vt:lpstr>Слайд 20</vt:lpstr>
      <vt:lpstr>Слайд 21</vt:lpstr>
      <vt:lpstr>Слайд 22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Любовь и уважение к Отечеству</dc:title>
  <dc:subject>Шаблоны презентаций</dc:subject>
  <dc:creator>Первый</dc:creator>
  <cp:keywords>http://aida.ucoz.ru</cp:keywords>
  <dc:description>http://aida.ucoz.ru</dc:description>
  <cp:lastModifiedBy>Admin</cp:lastModifiedBy>
  <cp:revision>60</cp:revision>
  <dcterms:created xsi:type="dcterms:W3CDTF">2010-10-15T11:31:39Z</dcterms:created>
  <dcterms:modified xsi:type="dcterms:W3CDTF">2012-05-31T20:36:18Z</dcterms:modified>
</cp:coreProperties>
</file>