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9" r:id="rId6"/>
    <p:sldId id="304" r:id="rId7"/>
    <p:sldId id="26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8E92-3D56-4223-A742-B512218385B3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20B4-72BD-482C-951C-74AF46B28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00263"/>
          </a:xfrm>
          <a:noFill/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Родительское собрание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971528">
            <a:off x="1173330" y="2822917"/>
            <a:ext cx="6415110" cy="26600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« Здоровье – залог успешного обучения»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Нарушение режима приводит к: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быстрой усталости;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рассеянности;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появлению головных болей;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снижению настроения;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исчезновению желания учиться;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 возникновению новых и прогрессированию уже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имеющихся заболеваний.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Режим дня </a:t>
            </a:r>
            <a:r>
              <a:rPr lang="ru-RU" sz="3200" b="1" dirty="0" smtClean="0">
                <a:solidFill>
                  <a:srgbClr val="FF0000"/>
                </a:solidFill>
              </a:rPr>
              <a:t>– строго соблюдаемый оптимальный распорядок труда, отдыха, сна, питания, занятий физ.упражнениями и других видов деятельности в течение суток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70C0"/>
                </a:solidFill>
              </a:rPr>
              <a:t>Биологической основой режима дня является цикличность всех физиологических функций организма.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Значение режима дня состоит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71744"/>
            <a:ext cx="8215370" cy="378143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</a:rPr>
              <a:t>в предельной минимизации </a:t>
            </a:r>
            <a:r>
              <a:rPr lang="ru-RU" sz="4000" b="1" i="1" dirty="0" err="1" smtClean="0">
                <a:solidFill>
                  <a:schemeClr val="tx2"/>
                </a:solidFill>
              </a:rPr>
              <a:t>энерготрат</a:t>
            </a:r>
            <a:r>
              <a:rPr lang="ru-RU" sz="4000" b="1" i="1" dirty="0" smtClean="0">
                <a:solidFill>
                  <a:schemeClr val="tx2"/>
                </a:solidFill>
              </a:rPr>
              <a:t> и в повышении работоспособности организма</a:t>
            </a:r>
            <a:endParaRPr lang="ru-RU" sz="4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357314"/>
          </a:xfrm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57166"/>
            <a:ext cx="7729566" cy="5000659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		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«Всякая живая работающая система, как и ее отдельные элементы, должна отдыхать, восстанавливаться. А отдых таких реактивных элементов, как корковые клетки, должен в особенности быть охраняем».</a:t>
            </a:r>
          </a:p>
          <a:p>
            <a:pPr>
              <a:buNone/>
            </a:pPr>
            <a:r>
              <a:rPr lang="ru-RU" sz="3600" i="1" dirty="0" smtClean="0"/>
              <a:t>                                     </a:t>
            </a:r>
            <a:r>
              <a:rPr lang="ru-RU" sz="3600" b="1" i="1" dirty="0" smtClean="0"/>
              <a:t>    И.И.Павлов</a:t>
            </a:r>
          </a:p>
          <a:p>
            <a:pPr>
              <a:buNone/>
            </a:pPr>
            <a:r>
              <a:rPr lang="ru-RU" sz="3600" i="1" dirty="0" smtClean="0"/>
              <a:t>                                                                                          </a:t>
            </a:r>
            <a:r>
              <a:rPr lang="ru-RU" sz="3600" b="1" i="1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201028" cy="2214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анкетирования по теме «Роль  здорового образа жизни в обучении»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928934"/>
            <a:ext cx="8501122" cy="450059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Соблюдают режим </a:t>
            </a:r>
            <a:r>
              <a:rPr lang="ru-RU" sz="3600" b="1" dirty="0" smtClean="0">
                <a:solidFill>
                  <a:srgbClr val="C00000"/>
                </a:solidFill>
              </a:rPr>
              <a:t>– 8 </a:t>
            </a:r>
            <a:r>
              <a:rPr lang="ru-RU" sz="3600" b="1" dirty="0" smtClean="0">
                <a:solidFill>
                  <a:srgbClr val="002060"/>
                </a:solidFill>
              </a:rPr>
              <a:t>человек</a:t>
            </a:r>
          </a:p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 строго </a:t>
            </a:r>
            <a:r>
              <a:rPr lang="ru-RU" sz="3600" b="1" dirty="0" smtClean="0">
                <a:solidFill>
                  <a:srgbClr val="C00000"/>
                </a:solidFill>
              </a:rPr>
              <a:t>– 0 </a:t>
            </a:r>
            <a:r>
              <a:rPr lang="ru-RU" sz="3600" b="1" dirty="0" smtClean="0">
                <a:solidFill>
                  <a:srgbClr val="002060"/>
                </a:solidFill>
              </a:rPr>
              <a:t>человек</a:t>
            </a:r>
          </a:p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 иногда </a:t>
            </a:r>
            <a:r>
              <a:rPr lang="ru-RU" sz="3600" b="1" dirty="0" smtClean="0">
                <a:solidFill>
                  <a:srgbClr val="C00000"/>
                </a:solidFill>
              </a:rPr>
              <a:t>– 9</a:t>
            </a:r>
            <a:r>
              <a:rPr lang="ru-RU" sz="3600" b="1" dirty="0" smtClean="0">
                <a:solidFill>
                  <a:srgbClr val="002060"/>
                </a:solidFill>
              </a:rPr>
              <a:t> человек</a:t>
            </a:r>
          </a:p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 нарушают </a:t>
            </a:r>
            <a:r>
              <a:rPr lang="ru-RU" sz="3600" b="1" dirty="0" smtClean="0">
                <a:solidFill>
                  <a:srgbClr val="C00000"/>
                </a:solidFill>
              </a:rPr>
              <a:t>– 3</a:t>
            </a:r>
            <a:r>
              <a:rPr lang="ru-RU" sz="3600" b="1" dirty="0" smtClean="0">
                <a:solidFill>
                  <a:srgbClr val="002060"/>
                </a:solidFill>
              </a:rPr>
              <a:t> человека</a:t>
            </a:r>
          </a:p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(опрошено 15 человек)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Режим дня школьника включает: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-   учебные занятия в школе;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учебные занятия дома;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сон;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питание;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занятия физ. упражнениями;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отдых;</a:t>
            </a:r>
          </a:p>
          <a:p>
            <a:pPr>
              <a:buFontTx/>
              <a:buChar char="-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занятия в свободное время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 Ответы на вопросы родителей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Допустимое время на просмотр телепередач –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не более 30 мин. в день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Время, необходимое на подготовку д.задания –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  не более 1 часа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Время прогулки –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около 3 часов  в день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Время занятий  у компьютера –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                                     не более 15 мин. в день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Потребность в сне –</a:t>
            </a:r>
          </a:p>
          <a:p>
            <a:pPr>
              <a:buNone/>
            </a:pPr>
            <a:r>
              <a:rPr lang="ru-RU" sz="2400" b="1" i="1" dirty="0" smtClean="0"/>
              <a:t>                                       </a:t>
            </a:r>
            <a:r>
              <a:rPr lang="ru-RU" sz="2400" b="1" i="1" dirty="0" smtClean="0">
                <a:solidFill>
                  <a:srgbClr val="FF0000"/>
                </a:solidFill>
              </a:rPr>
              <a:t>9 – 10 часов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Уровень здоровья – 100%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Уровень здоровья зависит от:</a:t>
            </a:r>
          </a:p>
          <a:p>
            <a:pPr>
              <a:buNone/>
            </a:pPr>
            <a:r>
              <a:rPr lang="ru-RU" b="1" dirty="0" smtClean="0"/>
              <a:t>наследственности–</a:t>
            </a:r>
          </a:p>
          <a:p>
            <a:pPr>
              <a:buNone/>
            </a:pPr>
            <a:r>
              <a:rPr lang="ru-RU" b="1" dirty="0" smtClean="0"/>
              <a:t>факторы внешней среды –</a:t>
            </a:r>
          </a:p>
          <a:p>
            <a:pPr>
              <a:buNone/>
            </a:pPr>
            <a:r>
              <a:rPr lang="ru-RU" b="1" dirty="0" smtClean="0"/>
              <a:t>деятельности системы здравоохранения – </a:t>
            </a:r>
          </a:p>
          <a:p>
            <a:pPr>
              <a:buNone/>
            </a:pPr>
            <a:r>
              <a:rPr lang="ru-RU" b="1" dirty="0" smtClean="0"/>
              <a:t>от самого человека -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наследственности – </a:t>
            </a:r>
            <a:r>
              <a:rPr lang="ru-RU" b="1" dirty="0" smtClean="0">
                <a:solidFill>
                  <a:srgbClr val="FF0000"/>
                </a:solidFill>
              </a:rPr>
              <a:t>20%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факторы внешней среды – </a:t>
            </a:r>
            <a:r>
              <a:rPr lang="ru-RU" b="1" dirty="0" smtClean="0">
                <a:solidFill>
                  <a:srgbClr val="FF0000"/>
                </a:solidFill>
              </a:rPr>
              <a:t>20%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деятельности системы здравоохранения –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10%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самого человека – </a:t>
            </a:r>
            <a:r>
              <a:rPr lang="ru-RU" b="1" dirty="0" smtClean="0">
                <a:solidFill>
                  <a:srgbClr val="FF0000"/>
                </a:solidFill>
              </a:rPr>
              <a:t>50%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261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Родительское собрание </vt:lpstr>
      <vt:lpstr>Режим дня – строго соблюдаемый оптимальный распорядок труда, отдыха, сна, питания, занятий физ.упражнениями и других видов деятельности в течение суток</vt:lpstr>
      <vt:lpstr>Значение режима дня состоит</vt:lpstr>
      <vt:lpstr> </vt:lpstr>
      <vt:lpstr>Результаты анкетирования по теме «Роль  здорового образа жизни в обучении» </vt:lpstr>
      <vt:lpstr>Режим дня школьника включает:</vt:lpstr>
      <vt:lpstr> Ответы на вопросы родителей</vt:lpstr>
      <vt:lpstr>Уровень здоровья – 100%</vt:lpstr>
      <vt:lpstr> </vt:lpstr>
      <vt:lpstr>Нарушение режима приводит 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Admin</dc:creator>
  <cp:lastModifiedBy>Маслов</cp:lastModifiedBy>
  <cp:revision>38</cp:revision>
  <dcterms:created xsi:type="dcterms:W3CDTF">2013-03-03T13:24:47Z</dcterms:created>
  <dcterms:modified xsi:type="dcterms:W3CDTF">2013-04-16T05:54:04Z</dcterms:modified>
</cp:coreProperties>
</file>