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50C30-554E-46AD-9B87-6605B168BC7D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39B6-0E83-4C97-9726-B2508AF540E4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4CB0-1701-445E-806D-097BC515A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FA3B-D914-4432-B93D-4A12123C5A00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FE53-1174-495F-A3A6-26ADB785B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6592-D4FA-40A4-A2C1-7CF32DC87879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70DA-A249-4A71-9B19-D97D9CBD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5214938"/>
            <a:ext cx="8112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F517-23A9-4903-B196-B3B53023523B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B283-6806-4965-AF7D-0A3E38DF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00B7-94BA-4CA5-A118-40BBCEFDEDE3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3ED0-5FB9-4A86-8859-BCF87E4C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A5BB-284B-45D1-BF74-21CB423CCFE3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B6E5-1D90-4A45-B4E1-C2070286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15B4-8E54-4C43-8F71-74785B2F8E8F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F018-7E0D-4009-95AD-61D6C5641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4030-DE20-4258-8B8E-D9E54C87B5B1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8760-056A-45D6-B621-5ADA5960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36FB-2D3E-4CCA-A3F5-76D0B9DA65CE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D434-55DC-45D4-BE28-73346431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2366-1837-4C20-910F-146B88A5EE14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18CE-9416-4ECD-9D10-74589195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220-73CE-411D-A447-94943B2A6CC0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C51A-BD08-4CA2-A7B3-FD9852A4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C5554-92A3-4F51-BAAE-17C1A1EA7B74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B504F2-7B93-4BD3-A064-B9A8535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238163" TargetMode="External"/><Relationship Id="rId2" Type="http://schemas.openxmlformats.org/officeDocument/2006/relationships/hyperlink" Target="http://mbouksoch.edusite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СКОРО В ШКОЛУ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10 марта 2013 г.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2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Для создания представлений об окружающем мире</a:t>
            </a:r>
            <a:endParaRPr lang="ru-RU" sz="4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Спросите у ребёнка </a:t>
            </a:r>
            <a:r>
              <a:rPr lang="ru-RU" sz="2800" dirty="0"/>
              <a:t>времена года и их признаки;</a:t>
            </a:r>
          </a:p>
          <a:p>
            <a:r>
              <a:rPr lang="ru-RU" sz="2800" dirty="0" smtClean="0"/>
              <a:t>Ребёнок должен знать </a:t>
            </a:r>
            <a:r>
              <a:rPr lang="ru-RU" sz="2800" dirty="0"/>
              <a:t>названия и последовательность дней недели;</a:t>
            </a:r>
          </a:p>
          <a:p>
            <a:r>
              <a:rPr lang="ru-RU" sz="2800" dirty="0"/>
              <a:t>Знать названия </a:t>
            </a:r>
            <a:r>
              <a:rPr lang="ru-RU" sz="2800" dirty="0" smtClean="0"/>
              <a:t>посёлка, области, </a:t>
            </a:r>
            <a:r>
              <a:rPr lang="ru-RU" sz="2800" dirty="0"/>
              <a:t>страны, в которой живёт;</a:t>
            </a:r>
          </a:p>
          <a:p>
            <a:r>
              <a:rPr lang="ru-RU" sz="2800" dirty="0" smtClean="0"/>
              <a:t>Называть </a:t>
            </a:r>
            <a:r>
              <a:rPr lang="ru-RU" sz="2800" dirty="0"/>
              <a:t>свой домашний адрес, ФИО родителей, бабушек и дедушек.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9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3" y="12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(пальчиков рук) является основой 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обучения ребенка письму.</a:t>
            </a:r>
          </a:p>
          <a:p>
            <a:r>
              <a:rPr lang="ru-RU" dirty="0" smtClean="0"/>
              <a:t>По мнению </a:t>
            </a:r>
            <a:r>
              <a:rPr lang="ru-RU" dirty="0" err="1" smtClean="0"/>
              <a:t>ученых,пальчиковая</a:t>
            </a:r>
            <a:r>
              <a:rPr lang="ru-RU" dirty="0" smtClean="0"/>
              <a:t> гимнастика </a:t>
            </a:r>
          </a:p>
          <a:p>
            <a:pPr marL="0" indent="0">
              <a:buNone/>
            </a:pPr>
            <a:r>
              <a:rPr lang="ru-RU" dirty="0"/>
              <a:t>активизирует </a:t>
            </a:r>
            <a:r>
              <a:rPr lang="ru-RU" dirty="0" smtClean="0"/>
              <a:t>работу речевых </a:t>
            </a:r>
            <a:r>
              <a:rPr lang="ru-RU" dirty="0"/>
              <a:t>зон в коре</a:t>
            </a:r>
          </a:p>
          <a:p>
            <a:pPr marL="0" indent="0">
              <a:buNone/>
            </a:pPr>
            <a:r>
              <a:rPr lang="ru-RU" dirty="0"/>
              <a:t>головного мозга.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70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14767"/>
            <a:ext cx="2613670" cy="196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4480"/>
            <a:ext cx="2627387" cy="197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/>
          <a:lstStyle/>
          <a:p>
            <a:r>
              <a:rPr lang="ru-RU" b="1" dirty="0" smtClean="0"/>
              <a:t>Режим работы школы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57403"/>
          </a:xfrm>
        </p:spPr>
        <p:txBody>
          <a:bodyPr/>
          <a:lstStyle/>
          <a:p>
            <a:r>
              <a:rPr lang="ru-RU" sz="2800" dirty="0" smtClean="0"/>
              <a:t>1 класс – пятидневная учебная неделя</a:t>
            </a:r>
          </a:p>
          <a:p>
            <a:r>
              <a:rPr lang="ru-RU" sz="2800" dirty="0" smtClean="0"/>
              <a:t>Начало занятий – 8.00</a:t>
            </a:r>
          </a:p>
          <a:p>
            <a:r>
              <a:rPr lang="ru-RU" sz="2800" dirty="0" smtClean="0"/>
              <a:t>Занятия будут проходить </a:t>
            </a:r>
            <a:r>
              <a:rPr lang="ru-RU" sz="2800" b="1" dirty="0" smtClean="0">
                <a:solidFill>
                  <a:srgbClr val="C00000"/>
                </a:solidFill>
              </a:rPr>
              <a:t>в кабинете </a:t>
            </a:r>
            <a:r>
              <a:rPr lang="ru-RU" sz="2800" b="1" dirty="0" smtClean="0">
                <a:solidFill>
                  <a:srgbClr val="C00000"/>
                </a:solidFill>
              </a:rPr>
              <a:t>№ 19</a:t>
            </a:r>
          </a:p>
          <a:p>
            <a:r>
              <a:rPr lang="ru-RU" sz="2800" dirty="0" smtClean="0"/>
              <a:t>Пропускная система (карточки выдадут перед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1 сентября)</a:t>
            </a:r>
          </a:p>
          <a:p>
            <a:r>
              <a:rPr lang="ru-RU" sz="2800" dirty="0" smtClean="0"/>
              <a:t>Сайт школы- </a:t>
            </a:r>
            <a:r>
              <a:rPr lang="en-US" sz="2800" dirty="0">
                <a:hlinkClick r:id="rId2"/>
              </a:rPr>
              <a:t>http://mbouksoch.edusite.ru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r>
              <a:rPr lang="ru-RU" sz="2800" dirty="0" smtClean="0"/>
              <a:t>Страница учителя-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nsportal.ru/user/238163</a:t>
            </a:r>
            <a:endParaRPr lang="ru-RU" sz="2800" dirty="0" smtClean="0"/>
          </a:p>
          <a:p>
            <a:r>
              <a:rPr lang="ru-RU" sz="2800" dirty="0"/>
              <a:t>первые 2 недели –по 3 урока по 35 минут</a:t>
            </a:r>
          </a:p>
          <a:p>
            <a:r>
              <a:rPr lang="ru-RU" sz="2800" dirty="0"/>
              <a:t>будет ГПД, заявления с 1 сентября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8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CC"/>
                </a:solidFill>
              </a:rPr>
              <a:t>Пожелания учителя родителям</a:t>
            </a:r>
            <a:endParaRPr lang="ru-RU" b="1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600" dirty="0"/>
              <a:t>Учитель – ваш первый союзник и друг вашей семьи. Советуйтесь с ним, поддерживайте его авторитет. Замечания о работе учителя высказывайте в школе на собрании. Нельзя этого делать в присутствии детей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Старайтесь </a:t>
            </a:r>
            <a:r>
              <a:rPr lang="ru-RU" sz="2600" dirty="0"/>
              <a:t>посещать все занятия и собрания для родителей. </a:t>
            </a:r>
            <a:endParaRPr lang="ru-RU" sz="2600" dirty="0" smtClean="0"/>
          </a:p>
          <a:p>
            <a:r>
              <a:rPr lang="ru-RU" sz="2600" dirty="0"/>
              <a:t>Каждый день интересуйтесь учебными успехами ребенка. Спрашивайте: «Что ты сегодня узнал нового?», а не «Какую сегодня получил оценку?» Радуйтесь успехам, не раздражайтесь из-за каждой неудачи, постигшей сына или дочь.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0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2400" dirty="0"/>
              <a:t>Регулярно контролируйте выполнение домашнего задания и оказывайте, если можете, разумную помощь в его выполнении. </a:t>
            </a:r>
            <a:endParaRPr lang="ru-RU" sz="2400" dirty="0" smtClean="0"/>
          </a:p>
          <a:p>
            <a:r>
              <a:rPr lang="ru-RU" sz="2400" dirty="0"/>
              <a:t>Проверяя домашнее задание, нацеливайте ребенка </a:t>
            </a:r>
            <a:r>
              <a:rPr lang="ru-RU" sz="2400" dirty="0" smtClean="0"/>
              <a:t>на </a:t>
            </a:r>
            <a:r>
              <a:rPr lang="ru-RU" sz="2400" dirty="0"/>
              <a:t>то, чтобы он умел доказывать правильность выполнения задания, </a:t>
            </a:r>
            <a:br>
              <a:rPr lang="ru-RU" sz="2400" dirty="0"/>
            </a:br>
            <a:r>
              <a:rPr lang="ru-RU" sz="2400" dirty="0"/>
              <a:t>приводить свои примеры. Чаще спрашивайте: «Почему? Докажи. А можно ли </a:t>
            </a:r>
            <a:r>
              <a:rPr lang="ru-RU" sz="2400" dirty="0" smtClean="0"/>
              <a:t>по-другому?»</a:t>
            </a:r>
          </a:p>
          <a:p>
            <a:r>
              <a:rPr lang="ru-RU" sz="2400" dirty="0"/>
              <a:t>Старайтесь, чтобы ребенок участвовал во всех касающихся его мероприятиях, проводимых в классе, в школе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Старайтесь выслушивать рассказы ребенка о себе, товарищах, школе до конца. Поделиться своими переживаниями – естественная потребность развития </a:t>
            </a:r>
            <a:r>
              <a:rPr lang="ru-RU" sz="2400" dirty="0" smtClean="0"/>
              <a:t>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2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840760" cy="26642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Надеюсь на сотрудничество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взаимопонимание!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Вопросы: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Знакомство с учителем</a:t>
            </a:r>
          </a:p>
          <a:p>
            <a:r>
              <a:rPr lang="ru-RU" dirty="0" smtClean="0"/>
              <a:t>УМК «Школа России»</a:t>
            </a:r>
          </a:p>
          <a:p>
            <a:r>
              <a:rPr lang="ru-RU" dirty="0" smtClean="0"/>
              <a:t>Подготовленность ребёнка к школе</a:t>
            </a:r>
          </a:p>
          <a:p>
            <a:r>
              <a:rPr lang="ru-RU" dirty="0" smtClean="0"/>
              <a:t>Документы, необходимые для поступления ребёнка в школу</a:t>
            </a:r>
          </a:p>
          <a:p>
            <a:r>
              <a:rPr lang="ru-RU" dirty="0" smtClean="0"/>
              <a:t>Режим работы школы</a:t>
            </a:r>
          </a:p>
          <a:p>
            <a:r>
              <a:rPr lang="ru-RU" dirty="0" smtClean="0"/>
              <a:t>Школьная форма</a:t>
            </a:r>
          </a:p>
          <a:p>
            <a:r>
              <a:rPr lang="ru-RU" dirty="0" smtClean="0"/>
              <a:t>Портфель первоклассника</a:t>
            </a:r>
          </a:p>
          <a:p>
            <a:r>
              <a:rPr lang="ru-RU" dirty="0" smtClean="0"/>
              <a:t>Анкетирование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Истомина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Снежана Николаевна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r>
              <a:rPr lang="ru-RU" dirty="0" smtClean="0"/>
              <a:t>Образование высшее педагогическое</a:t>
            </a:r>
          </a:p>
          <a:p>
            <a:r>
              <a:rPr lang="ru-RU" dirty="0" smtClean="0"/>
              <a:t>Педагогический стаж = с</a:t>
            </a:r>
            <a:r>
              <a:rPr lang="ru-RU" dirty="0" smtClean="0"/>
              <a:t>таж </a:t>
            </a:r>
            <a:r>
              <a:rPr lang="ru-RU" dirty="0" smtClean="0"/>
              <a:t>работы в </a:t>
            </a:r>
            <a:r>
              <a:rPr lang="ru-RU" dirty="0" err="1" smtClean="0"/>
              <a:t>Коношской</a:t>
            </a:r>
            <a:r>
              <a:rPr lang="ru-RU" dirty="0" smtClean="0"/>
              <a:t> СОШ – 15 лет</a:t>
            </a:r>
          </a:p>
          <a:p>
            <a:r>
              <a:rPr lang="ru-RU" dirty="0" smtClean="0"/>
              <a:t>Первая квалификационная категория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998340" cy="27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УМК «Школа России».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Основные положения программы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В</a:t>
            </a:r>
            <a:r>
              <a:rPr lang="ru-RU" sz="2400" dirty="0" smtClean="0"/>
              <a:t>се компоненты комплекса помогают учителю решать задачи современного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соответствие запросам текущего времени в сочетании с сохранением лучших </a:t>
            </a:r>
            <a:r>
              <a:rPr lang="ru-RU" sz="2400" dirty="0" smtClean="0"/>
              <a:t>традиций российского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направленность на овладение младшими школьниками приёмов сравнения, анализа, классификации, обобщения и т.д</a:t>
            </a:r>
            <a:r>
              <a:rPr lang="ru-RU" sz="2400" dirty="0" smtClean="0"/>
              <a:t>.,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УМК «Школа России» получил самое широкое признание в школах Российской Федерации и как показывает практика, более половины учеников начальных классов России обучаются по данному </a:t>
            </a:r>
            <a:r>
              <a:rPr lang="ru-RU" sz="2400" dirty="0" smtClean="0"/>
              <a:t>УМК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7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ru-RU" dirty="0" smtClean="0"/>
              <a:t>Система учебников </a:t>
            </a:r>
            <a:br>
              <a:rPr lang="ru-RU" dirty="0" smtClean="0"/>
            </a:br>
            <a:r>
              <a:rPr lang="ru-RU" dirty="0" smtClean="0"/>
              <a:t>«Школа России»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953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11" y="2852936"/>
            <a:ext cx="4953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11" y="3919970"/>
            <a:ext cx="4953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11" y="4870958"/>
            <a:ext cx="4942593" cy="9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448272" cy="66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Как подготовить ребёнка к школе.</a:t>
            </a:r>
            <a:br>
              <a:rPr lang="ru-RU" sz="3600" b="1" dirty="0" smtClean="0"/>
            </a:br>
            <a:r>
              <a:rPr lang="ru-RU" sz="3600" b="1" dirty="0" smtClean="0"/>
              <a:t>Советы родителям.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 Покажите</a:t>
            </a:r>
            <a:r>
              <a:rPr lang="ru-RU" sz="2400" dirty="0"/>
              <a:t>, как правильно укладывать в портфель книжки и тетрадки. </a:t>
            </a:r>
          </a:p>
          <a:p>
            <a:pPr marL="0" indent="0">
              <a:buNone/>
            </a:pPr>
            <a:r>
              <a:rPr lang="ru-RU" sz="2400" dirty="0" smtClean="0"/>
              <a:t>2. Выучите </a:t>
            </a:r>
            <a:r>
              <a:rPr lang="ru-RU" sz="2400" dirty="0"/>
              <a:t>с малышом Ваш домашний адрес и телефон, объясните ему, что делать, если он потеряется. </a:t>
            </a:r>
          </a:p>
          <a:p>
            <a:pPr marL="0" indent="0">
              <a:buNone/>
            </a:pPr>
            <a:r>
              <a:rPr lang="ru-RU" sz="2400" dirty="0" smtClean="0"/>
              <a:t>3. Дети </a:t>
            </a:r>
            <a:r>
              <a:rPr lang="ru-RU" sz="2400" dirty="0"/>
              <a:t>часто боятся или стесняются просить у </a:t>
            </a:r>
            <a:r>
              <a:rPr lang="ru-RU" sz="2400" dirty="0" smtClean="0"/>
              <a:t> </a:t>
            </a:r>
            <a:r>
              <a:rPr lang="ru-RU" sz="2400" dirty="0"/>
              <a:t>учителя разрешения выйти во время урока, так что проговорите с ребенком этот момент.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4. Формируйте у будущего школьника простые привычки: здороваться, прощаться, благодарить за помощь, правильно вести себя, внимательно, уважительно относиться к людям.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664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5. </a:t>
            </a:r>
            <a:r>
              <a:rPr lang="ru-RU" sz="2400" dirty="0">
                <a:solidFill>
                  <a:prstClr val="black"/>
                </a:solidFill>
              </a:rPr>
              <a:t>Поддерживайте Вашего первоклассника во всем. Хвалите за дело, говорите, как здорово у него получается выводить буквы (считать, рисовать и т. д.). Это придаст ему уверенности в себе.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6</a:t>
            </a:r>
            <a:r>
              <a:rPr lang="ru-RU" sz="2400" dirty="0" smtClean="0">
                <a:latin typeface="+mn-lt"/>
              </a:rPr>
              <a:t>. Объясните </a:t>
            </a:r>
            <a:r>
              <a:rPr lang="ru-RU" sz="2400" dirty="0">
                <a:latin typeface="+mn-lt"/>
              </a:rPr>
              <a:t>ребенку, что он сам несет ответственность за свою учебу. Если мама и папа зарабатывают деньги на работе, то его работа - ходить в школу и "зарабатывать" хорошие отметки. </a:t>
            </a:r>
          </a:p>
          <a:p>
            <a:r>
              <a:rPr lang="ru-RU" sz="2400" dirty="0">
                <a:latin typeface="+mn-lt"/>
              </a:rPr>
              <a:t>7</a:t>
            </a:r>
            <a:r>
              <a:rPr lang="ru-RU" sz="2400" dirty="0" smtClean="0">
                <a:latin typeface="+mn-lt"/>
              </a:rPr>
              <a:t>. Проверьте</a:t>
            </a:r>
            <a:r>
              <a:rPr lang="ru-RU" sz="2400" dirty="0">
                <a:latin typeface="+mn-lt"/>
              </a:rPr>
              <a:t>, умеет ли Ваш ребенок самостоятельно завязывать шнурки, застегивать пуговицы и молнии, переодеваться без вашей помощи в спортивный костюм, складывать аккуратно свои вещи. </a:t>
            </a:r>
          </a:p>
        </p:txBody>
      </p:sp>
    </p:spTree>
    <p:extLst>
      <p:ext uri="{BB962C8B-B14F-4D97-AF65-F5344CB8AC3E}">
        <p14:creationId xmlns:p14="http://schemas.microsoft.com/office/powerpoint/2010/main" val="40357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4906888" cy="1143000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Для математики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dirty="0" smtClean="0"/>
              <a:t> </a:t>
            </a:r>
            <a:r>
              <a:rPr lang="ru-RU" sz="2400" kern="0" dirty="0">
                <a:solidFill>
                  <a:srgbClr val="000000"/>
                </a:solidFill>
              </a:rPr>
              <a:t>Выпишите или покупайте детские журналы и разгадывайте ребусы, кроссворды, находите различия в картинках и сходство. Это позволит освоить сравнение в математике. </a:t>
            </a:r>
            <a:endParaRPr lang="ru-RU" sz="2400" kern="0" dirty="0" smtClean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2400" kern="0" dirty="0" smtClean="0">
                <a:solidFill>
                  <a:srgbClr val="000000"/>
                </a:solidFill>
              </a:rPr>
              <a:t>Научите </a:t>
            </a:r>
            <a:r>
              <a:rPr lang="ru-RU" sz="2400" kern="0" dirty="0">
                <a:solidFill>
                  <a:srgbClr val="000000"/>
                </a:solidFill>
              </a:rPr>
              <a:t>ребенка различать и правильно называть основные геометрические фигуры (круг, квадрат, треугольник, прямоугольник), сравнивать и различать предметы по величине (больший, меньший) и </a:t>
            </a:r>
            <a:r>
              <a:rPr lang="ru-RU" sz="2400" kern="0" dirty="0" smtClean="0">
                <a:solidFill>
                  <a:srgbClr val="000000"/>
                </a:solidFill>
              </a:rPr>
              <a:t>цвету, различать правую-левую стороны.</a:t>
            </a:r>
            <a:endParaRPr lang="ru-RU" sz="2400" kern="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0000"/>
                </a:solidFill>
              </a:rPr>
              <a:t>Научите ребенка считать до 10 и обратно, сравнивать количество предметов (больше, меньше, столько же). Познакомьте с изображением цифр (не надо учить их писать, только знать)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800" kern="0" dirty="0" smtClean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8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7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Для обучения грамоте и чтения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0" algn="just">
              <a:spcAft>
                <a:spcPts val="600"/>
              </a:spcAft>
              <a:buFont typeface="Symbol"/>
              <a:buChar char=""/>
              <a:tabLst>
                <a:tab pos="114300" algn="l"/>
                <a:tab pos="228600" algn="l"/>
                <a:tab pos="571500" algn="l"/>
              </a:tabLst>
            </a:pPr>
            <a:r>
              <a:rPr lang="ru-RU" dirty="0" smtClean="0"/>
              <a:t>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Развивайте связную речь детей. Учите пересказывать сказки, содержания мультфильмов.</a:t>
            </a:r>
            <a:endParaRPr lang="ru-RU" sz="2400" dirty="0">
              <a:ea typeface="Times New Roman"/>
            </a:endParaRPr>
          </a:p>
          <a:p>
            <a:pPr lvl="0" algn="just">
              <a:spcAft>
                <a:spcPts val="600"/>
              </a:spcAft>
              <a:buFont typeface="Symbol"/>
              <a:buChar char=""/>
              <a:tabLst>
                <a:tab pos="114300" algn="l"/>
                <a:tab pos="228600" algn="l"/>
                <a:tab pos="5715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Составляйте рассказы по картинкам.</a:t>
            </a:r>
            <a:endParaRPr lang="ru-RU" sz="2400" dirty="0">
              <a:ea typeface="Times New Roman"/>
            </a:endParaRPr>
          </a:p>
          <a:p>
            <a:pPr lvl="0" algn="just">
              <a:spcAft>
                <a:spcPts val="600"/>
              </a:spcAft>
              <a:buFont typeface="Symbol"/>
              <a:buChar char=""/>
              <a:tabLst>
                <a:tab pos="114300" algn="l"/>
                <a:tab pos="228600" algn="l"/>
                <a:tab pos="5715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Следите за правильным произношением и дикцией детей. Проговаривайте скороговорки.</a:t>
            </a:r>
            <a:endParaRPr lang="ru-RU" sz="2400" dirty="0">
              <a:ea typeface="Times New Roman"/>
            </a:endParaRPr>
          </a:p>
          <a:p>
            <a:pPr lvl="0" algn="just">
              <a:spcAft>
                <a:spcPts val="600"/>
              </a:spcAft>
              <a:buFont typeface="Symbol"/>
              <a:buChar char=""/>
              <a:tabLst>
                <a:tab pos="114300" algn="l"/>
                <a:tab pos="228600" algn="l"/>
                <a:tab pos="571500" algn="l"/>
              </a:tabLst>
            </a:pPr>
            <a:r>
              <a:rPr lang="ru-RU" sz="2400" dirty="0">
                <a:ea typeface="Times New Roman"/>
              </a:rPr>
              <a:t>Можно заниматься с ребенком звуковым анализом  простых слов (дом, лес, шар, суп). Научите находить слова имеющие, например, звук «л».</a:t>
            </a:r>
          </a:p>
          <a:p>
            <a:pPr lvl="0" algn="just">
              <a:spcAft>
                <a:spcPts val="600"/>
              </a:spcAft>
              <a:buFont typeface="Symbol"/>
              <a:buChar char=""/>
              <a:tabLst>
                <a:tab pos="114300" algn="l"/>
                <a:tab pos="228600" algn="l"/>
                <a:tab pos="571500" algn="l"/>
              </a:tabLst>
            </a:pPr>
            <a:r>
              <a:rPr lang="ru-RU" sz="2400" dirty="0">
                <a:ea typeface="Times New Roman"/>
              </a:rPr>
              <a:t>Знакомьте ребенка с буквами и их печатным изображением, а так </a:t>
            </a:r>
            <a:r>
              <a:rPr lang="ru-RU" sz="2400" dirty="0" smtClean="0">
                <a:ea typeface="Times New Roman"/>
              </a:rPr>
              <a:t>же со </a:t>
            </a:r>
            <a:r>
              <a:rPr lang="ru-RU" sz="2400" dirty="0">
                <a:ea typeface="Times New Roman"/>
              </a:rPr>
              <a:t>звуком, обозначающим конкретную букву. 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7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_DX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90_DXm</Template>
  <TotalTime>284</TotalTime>
  <Words>758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90_DXm</vt:lpstr>
      <vt:lpstr>СКОРО В ШКОЛУ</vt:lpstr>
      <vt:lpstr>Вопросы:</vt:lpstr>
      <vt:lpstr>Истомина  Снежана Николаевна</vt:lpstr>
      <vt:lpstr>УМК «Школа России». Основные положения программы</vt:lpstr>
      <vt:lpstr>Система учебников  «Школа России»</vt:lpstr>
      <vt:lpstr>Как подготовить ребёнка к школе. Советы родителям.</vt:lpstr>
      <vt:lpstr>Презентация PowerPoint</vt:lpstr>
      <vt:lpstr>Для математики </vt:lpstr>
      <vt:lpstr>Для обучения грамоте и чтения</vt:lpstr>
      <vt:lpstr>Для создания представлений об окружающем мире</vt:lpstr>
      <vt:lpstr>Презентация PowerPoint</vt:lpstr>
      <vt:lpstr>Режим работы школы</vt:lpstr>
      <vt:lpstr>Пожелания учителя родителям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2013-01-09T16:13:40Z</dcterms:created>
  <dcterms:modified xsi:type="dcterms:W3CDTF">2013-04-16T11:50:13Z</dcterms:modified>
</cp:coreProperties>
</file>