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60" r:id="rId4"/>
    <p:sldId id="265" r:id="rId5"/>
    <p:sldId id="258" r:id="rId6"/>
    <p:sldId id="266" r:id="rId7"/>
    <p:sldId id="268" r:id="rId8"/>
    <p:sldId id="267" r:id="rId9"/>
    <p:sldId id="264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AE69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1" autoAdjust="0"/>
    <p:restoredTop sz="94660" autoAdjust="0"/>
  </p:normalViewPr>
  <p:slideViewPr>
    <p:cSldViewPr>
      <p:cViewPr varScale="1">
        <p:scale>
          <a:sx n="91" d="100"/>
          <a:sy n="91" d="100"/>
        </p:scale>
        <p:origin x="-15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483659-1C66-4206-9F1A-FD3CD5EE388A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6E46F0-9447-4B18-B710-F4949C5C5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3659-1C66-4206-9F1A-FD3CD5EE388A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46F0-9447-4B18-B710-F4949C5C5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3659-1C66-4206-9F1A-FD3CD5EE388A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46F0-9447-4B18-B710-F4949C5C5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483659-1C66-4206-9F1A-FD3CD5EE388A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6E46F0-9447-4B18-B710-F4949C5C5F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split orient="vert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483659-1C66-4206-9F1A-FD3CD5EE388A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6E46F0-9447-4B18-B710-F4949C5C5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3659-1C66-4206-9F1A-FD3CD5EE388A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46F0-9447-4B18-B710-F4949C5C5F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plit orient="vert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3659-1C66-4206-9F1A-FD3CD5EE388A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46F0-9447-4B18-B710-F4949C5C5F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plit orient="vert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483659-1C66-4206-9F1A-FD3CD5EE388A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6E46F0-9447-4B18-B710-F4949C5C5F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split orient="vert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83659-1C66-4206-9F1A-FD3CD5EE388A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E46F0-9447-4B18-B710-F4949C5C5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483659-1C66-4206-9F1A-FD3CD5EE388A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6E46F0-9447-4B18-B710-F4949C5C5F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483659-1C66-4206-9F1A-FD3CD5EE388A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6E46F0-9447-4B18-B710-F4949C5C5F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split orient="vert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483659-1C66-4206-9F1A-FD3CD5EE388A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6E46F0-9447-4B18-B710-F4949C5C5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plit orient="vert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7033"/>
                </a:solidFill>
              </a:rPr>
              <a:t>Математика</a:t>
            </a:r>
            <a:endParaRPr lang="ru-RU" sz="6000" dirty="0">
              <a:solidFill>
                <a:srgbClr val="00703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3786190"/>
            <a:ext cx="6172200" cy="13716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33"/>
                </a:solidFill>
              </a:rPr>
              <a:t>Умножение и деление круглых чисел</a:t>
            </a:r>
            <a:endParaRPr lang="ru-RU" sz="3600" dirty="0">
              <a:solidFill>
                <a:srgbClr val="007033"/>
              </a:solidFill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642918"/>
            <a:ext cx="2643206" cy="284082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4357694"/>
            <a:ext cx="8677375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Работу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762" y="260648"/>
            <a:ext cx="7467600" cy="114300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Считаем устно</a:t>
            </a:r>
            <a:endParaRPr lang="ru-RU" sz="8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AutoShape 4"/>
          <p:cNvSpPr txBox="1">
            <a:spLocks noChangeArrowheads="1"/>
          </p:cNvSpPr>
          <p:nvPr/>
        </p:nvSpPr>
        <p:spPr bwMode="auto">
          <a:xfrm>
            <a:off x="827088" y="1600200"/>
            <a:ext cx="2665412" cy="1181100"/>
          </a:xfrm>
          <a:prstGeom prst="cloudCallout">
            <a:avLst>
              <a:gd name="adj1" fmla="val 6343"/>
              <a:gd name="adj2" fmla="val 189514"/>
            </a:avLst>
          </a:prstGeom>
          <a:solidFill>
            <a:srgbClr val="0099FF"/>
          </a:solidFill>
          <a:ln>
            <a:solidFill>
              <a:srgbClr val="0099FF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1) 60-48=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1116013" y="3213100"/>
            <a:ext cx="2808287" cy="1439863"/>
          </a:xfrm>
          <a:prstGeom prst="cloudCallout">
            <a:avLst>
              <a:gd name="adj1" fmla="val 1273"/>
              <a:gd name="adj2" fmla="val 146472"/>
            </a:avLst>
          </a:prstGeom>
          <a:solidFill>
            <a:srgbClr val="0099FF"/>
          </a:solidFill>
          <a:ln w="9525">
            <a:solidFill>
              <a:srgbClr val="00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marR="0" lvl="0" indent="-34290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2) 58+6=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5219700" y="2924175"/>
            <a:ext cx="2376488" cy="1512888"/>
          </a:xfrm>
          <a:prstGeom prst="cloudCallout">
            <a:avLst>
              <a:gd name="adj1" fmla="val -34838"/>
              <a:gd name="adj2" fmla="val 136991"/>
            </a:avLst>
          </a:prstGeom>
          <a:solidFill>
            <a:srgbClr val="0099FF"/>
          </a:solidFill>
          <a:ln w="9525">
            <a:solidFill>
              <a:srgbClr val="00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marR="0" lvl="0" indent="-34290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4) 3</a:t>
            </a:r>
            <a:r>
              <a:rPr kumimoji="0" lang="en-US" altLang="ru-RU" sz="32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x</a:t>
            </a:r>
            <a:r>
              <a:rPr kumimoji="0" lang="ru-RU" altLang="ru-RU" sz="32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6=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276600" y="4508500"/>
            <a:ext cx="2447925" cy="1512888"/>
          </a:xfrm>
          <a:prstGeom prst="cloudCallout">
            <a:avLst>
              <a:gd name="adj1" fmla="val -41245"/>
              <a:gd name="adj2" fmla="val 136991"/>
            </a:avLst>
          </a:prstGeom>
          <a:solidFill>
            <a:srgbClr val="0099FF"/>
          </a:solidFill>
          <a:ln w="9525">
            <a:solidFill>
              <a:srgbClr val="00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marR="0" lvl="0" indent="-34290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</a:rPr>
              <a:t>5) 45-7=</a:t>
            </a:r>
          </a:p>
        </p:txBody>
      </p:sp>
    </p:spTree>
    <p:extLst>
      <p:ext uri="{BB962C8B-B14F-4D97-AF65-F5344CB8AC3E}">
        <p14:creationId xmlns:p14="http://schemas.microsoft.com/office/powerpoint/2010/main" val="2410736582"/>
      </p:ext>
    </p:extLst>
  </p:cSld>
  <p:clrMapOvr>
    <a:masterClrMapping/>
  </p:clrMapOvr>
  <p:transition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14290"/>
            <a:ext cx="67866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Замените примеры на сложение примерами на умножение: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357298"/>
            <a:ext cx="25003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33"/>
                </a:solidFill>
              </a:rPr>
              <a:t>2+2+2+2+2 =</a:t>
            </a:r>
          </a:p>
          <a:p>
            <a:r>
              <a:rPr lang="en-US" sz="2800" b="1" dirty="0" smtClean="0">
                <a:solidFill>
                  <a:srgbClr val="007033"/>
                </a:solidFill>
              </a:rPr>
              <a:t>6  +  6  +  6 =</a:t>
            </a:r>
          </a:p>
          <a:p>
            <a:r>
              <a:rPr lang="en-US" sz="2800" b="1" dirty="0" smtClean="0">
                <a:solidFill>
                  <a:srgbClr val="007033"/>
                </a:solidFill>
              </a:rPr>
              <a:t>4 + 4 + 4 + 4= </a:t>
            </a:r>
            <a:endParaRPr lang="ru-RU" sz="2800" b="1" dirty="0">
              <a:solidFill>
                <a:srgbClr val="0070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1357298"/>
            <a:ext cx="29289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 • 5 = 10</a:t>
            </a:r>
          </a:p>
          <a:p>
            <a:r>
              <a:rPr lang="en-US" sz="2800" b="1" dirty="0" smtClean="0"/>
              <a:t>6 • 3 = 18</a:t>
            </a:r>
          </a:p>
          <a:p>
            <a:r>
              <a:rPr lang="en-US" sz="2800" b="1" dirty="0" smtClean="0"/>
              <a:t>4 • 4 = 16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286124"/>
            <a:ext cx="6929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Замените примеры на умножение примерами на сложение: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472" y="4286256"/>
            <a:ext cx="13573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 • 5 =</a:t>
            </a:r>
          </a:p>
          <a:p>
            <a:r>
              <a:rPr lang="ru-RU" sz="2800" b="1" dirty="0" smtClean="0"/>
              <a:t>5 • 4 =</a:t>
            </a:r>
          </a:p>
          <a:p>
            <a:r>
              <a:rPr lang="ru-RU" sz="2800" b="1" dirty="0" smtClean="0"/>
              <a:t>7 • 2 =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4286256"/>
            <a:ext cx="42148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33"/>
                </a:solidFill>
              </a:rPr>
              <a:t>3 + 3 + 3 + 3 + 3 = 15</a:t>
            </a:r>
          </a:p>
          <a:p>
            <a:pPr marL="342900" indent="-342900"/>
            <a:r>
              <a:rPr lang="ru-RU" sz="2800" b="1" dirty="0" smtClean="0">
                <a:solidFill>
                  <a:srgbClr val="007033"/>
                </a:solidFill>
              </a:rPr>
              <a:t>5+ 5 + 5  + 5 = 20</a:t>
            </a:r>
          </a:p>
          <a:p>
            <a:pPr marL="342900" indent="-342900"/>
            <a:r>
              <a:rPr lang="ru-RU" sz="2800" b="1" dirty="0" smtClean="0">
                <a:solidFill>
                  <a:srgbClr val="007033"/>
                </a:solidFill>
              </a:rPr>
              <a:t>7 + 7 = 14</a:t>
            </a:r>
          </a:p>
          <a:p>
            <a:pPr marL="342900" indent="-342900">
              <a:buAutoNum type="arabicPlain" startAt="5"/>
            </a:pPr>
            <a:endParaRPr lang="ru-RU" sz="2800" b="1" dirty="0" smtClean="0">
              <a:solidFill>
                <a:srgbClr val="007033"/>
              </a:solidFill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6c71c656105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1285860"/>
            <a:ext cx="2309813" cy="2381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faf3be7536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3570" y="4500570"/>
            <a:ext cx="2428892" cy="18216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auk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1714488"/>
            <a:ext cx="2762270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1289519576_setka-2011-white.jpg"/>
          <p:cNvPicPr>
            <a:picLocks noChangeAspect="1"/>
          </p:cNvPicPr>
          <p:nvPr/>
        </p:nvPicPr>
        <p:blipFill>
          <a:blip r:embed="rId6" cstate="print"/>
          <a:srcRect r="76452" b="61554"/>
          <a:stretch>
            <a:fillRect/>
          </a:stretch>
        </p:blipFill>
        <p:spPr>
          <a:xfrm>
            <a:off x="857224" y="4000504"/>
            <a:ext cx="2000264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3357554" y="171448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7 • 2 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57554" y="407194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 • 4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7554" y="290578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 • 5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71802" y="235743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8 • 3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720" y="214290"/>
            <a:ext cx="807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2">
                    <a:lumMod val="75000"/>
                  </a:schemeClr>
                </a:solidFill>
              </a:rPr>
              <a:t>Выберите арифметическое выражение к решению задачи:</a:t>
            </a:r>
            <a:endParaRPr lang="ru-RU" sz="32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6116" y="500063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3• 8 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357686" y="3429000"/>
            <a:ext cx="1321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 • 7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29124" y="457200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5 • 2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86248" y="1714488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= 14(</a:t>
            </a:r>
            <a:r>
              <a:rPr lang="ru-RU" sz="2800" b="1" dirty="0" err="1" smtClean="0"/>
              <a:t>дн</a:t>
            </a:r>
            <a:r>
              <a:rPr lang="ru-RU" sz="2800" b="1" dirty="0" smtClean="0"/>
              <a:t>.)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86248" y="4071942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= 16 (л.)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86248" y="2905780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= 10 (</a:t>
            </a:r>
            <a:r>
              <a:rPr lang="ru-RU" sz="2800" b="1" dirty="0" err="1" smtClean="0"/>
              <a:t>уш</a:t>
            </a:r>
            <a:r>
              <a:rPr lang="ru-RU" sz="2800" b="1" dirty="0" smtClean="0"/>
              <a:t>.)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00496" y="235743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=24 (л.)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143240" y="357187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 • 2 </a:t>
            </a:r>
          </a:p>
        </p:txBody>
      </p:sp>
    </p:spTree>
  </p:cSld>
  <p:clrMapOvr>
    <a:masterClrMapping/>
  </p:clrMapOvr>
  <p:transition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4" grpId="0"/>
      <p:bldP spid="14" grpId="1"/>
      <p:bldP spid="15" grpId="0"/>
      <p:bldP spid="15" grpId="1"/>
      <p:bldP spid="16" grpId="0"/>
      <p:bldP spid="16" grpId="1"/>
      <p:bldP spid="17" grpId="0"/>
      <p:bldP spid="18" grpId="0"/>
      <p:bldP spid="19" grpId="0"/>
      <p:bldP spid="20" grpId="0"/>
      <p:bldP spid="2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</a:rPr>
              <a:t>Выпишите круглые числа в порядке возрастания,  продолжите ряд: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714620"/>
            <a:ext cx="8143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33"/>
                </a:solidFill>
              </a:rPr>
              <a:t>60    6    40    33    12    20    5   </a:t>
            </a:r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endParaRPr lang="ru-RU" sz="4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714620"/>
            <a:ext cx="5786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33"/>
                </a:solidFill>
              </a:rPr>
              <a:t>20    40    60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6248" y="2714620"/>
            <a:ext cx="3286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33"/>
                </a:solidFill>
              </a:rPr>
              <a:t>80    100    </a:t>
            </a:r>
          </a:p>
        </p:txBody>
      </p:sp>
      <p:pic>
        <p:nvPicPr>
          <p:cNvPr id="6" name="Рисунок 5" descr="funder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92" y="5143512"/>
            <a:ext cx="1785950" cy="14882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00232" y="214290"/>
            <a:ext cx="328614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428860" y="42860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20 • 3 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571612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20 + 20 + 20 = 60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235743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 </a:t>
            </a:r>
            <a:r>
              <a:rPr lang="ru-RU" sz="3600" b="1" dirty="0" err="1" smtClean="0"/>
              <a:t>дес</a:t>
            </a:r>
            <a:r>
              <a:rPr lang="ru-RU" sz="3600" b="1" dirty="0" smtClean="0"/>
              <a:t>. • 3 = 6 </a:t>
            </a:r>
            <a:r>
              <a:rPr lang="ru-RU" sz="3600" b="1" dirty="0" err="1" smtClean="0"/>
              <a:t>дес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42860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= 60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3071810"/>
            <a:ext cx="8286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   Для того, чтобы двузначное круглое число умножить на однозначное, нужно </a:t>
            </a:r>
            <a:r>
              <a:rPr lang="ru-RU" sz="3600" b="1" dirty="0" smtClean="0">
                <a:solidFill>
                  <a:srgbClr val="C00000"/>
                </a:solidFill>
              </a:rPr>
              <a:t>круглое число представить десятками  </a:t>
            </a:r>
            <a:r>
              <a:rPr lang="ru-RU" sz="3600" dirty="0" smtClean="0">
                <a:solidFill>
                  <a:srgbClr val="7030A0"/>
                </a:solidFill>
              </a:rPr>
              <a:t>и умножить его на однозначное.</a:t>
            </a:r>
            <a:endParaRPr lang="ru-RU" sz="3600" dirty="0">
              <a:solidFill>
                <a:srgbClr val="7030A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-213552" y="3428206"/>
            <a:ext cx="114300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28596" y="2928934"/>
            <a:ext cx="207170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</a:rPr>
              <a:t>Прочитайте арифметическое выражение и прокомментируйте его вычисление двумя способами: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0364" y="164305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20 • 4 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2357430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20 + 20 + 20 +20 = 80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6050" y="3105834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 </a:t>
            </a:r>
            <a:r>
              <a:rPr lang="ru-RU" sz="3600" b="1" dirty="0" err="1" smtClean="0"/>
              <a:t>дес</a:t>
            </a:r>
            <a:r>
              <a:rPr lang="ru-RU" sz="3600" b="1" dirty="0" smtClean="0"/>
              <a:t>. • 4 = 8 </a:t>
            </a:r>
            <a:r>
              <a:rPr lang="ru-RU" sz="3600" b="1" dirty="0" err="1" smtClean="0"/>
              <a:t>дес</a:t>
            </a:r>
            <a:r>
              <a:rPr lang="ru-RU" sz="3600" b="1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0" y="407194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10 • 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20" y="4643446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10 + 10 + 10 + 10 + 10 + 10 + 10 = 70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5214950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 </a:t>
            </a:r>
            <a:r>
              <a:rPr lang="ru-RU" sz="3600" b="1" dirty="0" err="1" smtClean="0"/>
              <a:t>дес</a:t>
            </a:r>
            <a:r>
              <a:rPr lang="ru-RU" sz="3600" b="1" dirty="0" smtClean="0"/>
              <a:t>. • 7 = 7 </a:t>
            </a:r>
            <a:r>
              <a:rPr lang="ru-RU" sz="3600" b="1" dirty="0" err="1" smtClean="0"/>
              <a:t>дес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</p:cSld>
  <p:clrMapOvr>
    <a:masterClrMapping/>
  </p:clrMapOvr>
  <p:transition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8" grpId="0"/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7215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2">
                    <a:lumMod val="75000"/>
                  </a:schemeClr>
                </a:solidFill>
              </a:rPr>
              <a:t>Запиши выражения на умножение круглых чисел:</a:t>
            </a:r>
            <a:endParaRPr lang="ru-RU" sz="32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643050"/>
            <a:ext cx="59293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70C0"/>
                </a:solidFill>
              </a:rPr>
              <a:t>10 + 10 + 10 + 10 + 10 + 10 =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70C0"/>
                </a:solidFill>
              </a:rPr>
              <a:t>20 + 20 + 20 + 20 =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70C0"/>
                </a:solidFill>
              </a:rPr>
              <a:t>30 + 30 + 30 =</a:t>
            </a:r>
          </a:p>
          <a:p>
            <a:endParaRPr lang="ru-RU" sz="32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70C0"/>
                </a:solidFill>
              </a:rPr>
              <a:t>40 + 40 =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70C0"/>
                </a:solidFill>
              </a:rPr>
              <a:t>20 + 20 + 20 =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70C0"/>
                </a:solidFill>
              </a:rPr>
              <a:t>50 + 50 =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15074" y="1643050"/>
            <a:ext cx="24288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</a:rPr>
              <a:t>10 • 6 = 60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</a:rPr>
              <a:t>20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• 4 =80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</a:rPr>
              <a:t>30 • 3 =90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86116" y="4286256"/>
            <a:ext cx="30718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</a:rPr>
              <a:t>40 • 2 = 80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</a:rPr>
              <a:t>20 • 3 = 60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</a:rPr>
              <a:t>50 • 2 = 100 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sm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85728"/>
            <a:ext cx="1280855" cy="1133231"/>
          </a:xfrm>
          <a:prstGeom prst="rect">
            <a:avLst/>
          </a:prstGeom>
        </p:spPr>
      </p:pic>
      <p:pic>
        <p:nvPicPr>
          <p:cNvPr id="7" name="Рисунок 6" descr="smilie_1023.JPG"/>
          <p:cNvPicPr>
            <a:picLocks noChangeAspect="1"/>
          </p:cNvPicPr>
          <p:nvPr/>
        </p:nvPicPr>
        <p:blipFill>
          <a:blip r:embed="rId4" cstate="print"/>
          <a:srcRect l="9000" r="-13"/>
          <a:stretch>
            <a:fillRect/>
          </a:stretch>
        </p:blipFill>
        <p:spPr>
          <a:xfrm>
            <a:off x="214282" y="2214554"/>
            <a:ext cx="1928826" cy="1589472"/>
          </a:xfrm>
          <a:prstGeom prst="rect">
            <a:avLst/>
          </a:prstGeom>
        </p:spPr>
      </p:pic>
      <p:pic>
        <p:nvPicPr>
          <p:cNvPr id="9" name="Рисунок 8" descr="smilie_1024.jpg"/>
          <p:cNvPicPr>
            <a:picLocks noChangeAspect="1"/>
          </p:cNvPicPr>
          <p:nvPr/>
        </p:nvPicPr>
        <p:blipFill>
          <a:blip r:embed="rId5" cstate="print"/>
          <a:srcRect l="6666" t="-4444" r="3332" b="-15555"/>
          <a:stretch>
            <a:fillRect/>
          </a:stretch>
        </p:blipFill>
        <p:spPr>
          <a:xfrm>
            <a:off x="214282" y="142852"/>
            <a:ext cx="1928826" cy="1928826"/>
          </a:xfrm>
          <a:prstGeom prst="rect">
            <a:avLst/>
          </a:prstGeom>
        </p:spPr>
      </p:pic>
      <p:pic>
        <p:nvPicPr>
          <p:cNvPr id="10" name="Рисунок 9" descr="smilie_1024gr copy.jpg"/>
          <p:cNvPicPr>
            <a:picLocks noChangeAspect="1"/>
          </p:cNvPicPr>
          <p:nvPr/>
        </p:nvPicPr>
        <p:blipFill>
          <a:blip r:embed="rId6" cstate="print"/>
          <a:srcRect l="5527" r="5459"/>
          <a:stretch>
            <a:fillRect/>
          </a:stretch>
        </p:blipFill>
        <p:spPr>
          <a:xfrm>
            <a:off x="214282" y="4357694"/>
            <a:ext cx="1928826" cy="162519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28860" y="285728"/>
            <a:ext cx="6000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</a:rPr>
              <a:t>Урок прошёл плодотворно. Я научился и могу помочь другим.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1736" y="2474893"/>
            <a:ext cx="6000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</a:rPr>
              <a:t>Я научился решать, но мне ещё нужна помощь.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43174" y="4714884"/>
            <a:ext cx="514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</a:rPr>
              <a:t>Мне было трудно на уроке.</a:t>
            </a:r>
          </a:p>
        </p:txBody>
      </p:sp>
    </p:spTree>
  </p:cSld>
  <p:clrMapOvr>
    <a:masterClrMapping/>
  </p:clrMapOvr>
  <p:transition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1250</TotalTime>
  <Words>390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Математика</vt:lpstr>
      <vt:lpstr>Считаем устно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Tra-Va</dc:creator>
  <cp:lastModifiedBy>user</cp:lastModifiedBy>
  <cp:revision>125</cp:revision>
  <dcterms:created xsi:type="dcterms:W3CDTF">2010-12-25T19:43:31Z</dcterms:created>
  <dcterms:modified xsi:type="dcterms:W3CDTF">2014-04-23T04:16:13Z</dcterms:modified>
</cp:coreProperties>
</file>