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98" r:id="rId3"/>
    <p:sldId id="274" r:id="rId4"/>
    <p:sldId id="273" r:id="rId5"/>
    <p:sldId id="272" r:id="rId6"/>
    <p:sldId id="271" r:id="rId7"/>
    <p:sldId id="269" r:id="rId8"/>
    <p:sldId id="291" r:id="rId9"/>
    <p:sldId id="268" r:id="rId10"/>
    <p:sldId id="335" r:id="rId11"/>
    <p:sldId id="266" r:id="rId12"/>
    <p:sldId id="326" r:id="rId13"/>
    <p:sldId id="293" r:id="rId14"/>
    <p:sldId id="267" r:id="rId15"/>
    <p:sldId id="283" r:id="rId16"/>
    <p:sldId id="265" r:id="rId17"/>
    <p:sldId id="318" r:id="rId18"/>
    <p:sldId id="314" r:id="rId19"/>
    <p:sldId id="306" r:id="rId20"/>
    <p:sldId id="311" r:id="rId21"/>
    <p:sldId id="310" r:id="rId22"/>
    <p:sldId id="320" r:id="rId23"/>
    <p:sldId id="322" r:id="rId2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00"/>
    <a:srgbClr val="006600"/>
    <a:srgbClr val="009900"/>
    <a:srgbClr val="333399"/>
    <a:srgbClr val="6600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3" autoAdjust="0"/>
    <p:restoredTop sz="94660"/>
  </p:normalViewPr>
  <p:slideViewPr>
    <p:cSldViewPr>
      <p:cViewPr varScale="1">
        <p:scale>
          <a:sx n="70" d="100"/>
          <a:sy n="70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E328C-AF23-4382-8537-C2B430A85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D0A3-BEBB-464C-8ABB-517D10B6D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554A9-2E99-4C68-90DA-40D0B3295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03F3-3C7B-4372-888C-A81277388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84D19-6F05-4877-8B22-2DAA09120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FA434-BAD5-4718-A009-2EA6147B2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78BA4-5C2F-42B8-A7DE-6D61CC1B3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66F61-14FC-46FB-87B7-198716395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ADF56-DC8E-44FA-9E24-3C690E9AC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F433-A2B9-4C6C-BAFF-16DBD38A5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22F52-9BFD-4A61-A8FA-8DFE1193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594BBC-CD82-4244-8E9B-53C2BABD4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175&#1074;&#1086;&#1088;&#1086;&#1073;&#1077;&#1081;.wa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Ko&#1088;&#1086;&#1083;&#1105;&#1082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6;&#1083;&#1103;&#1087;&#1082;&#1072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9;&#1077;&#1088;&#1099;&#1081;%20&#1078;&#1091;&#1088;&#1072;&#1074;&#1083;&#1100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23.jpeg"/><Relationship Id="rId5" Type="http://schemas.openxmlformats.org/officeDocument/2006/relationships/hyperlink" Target="http://ru.wikipedia.org/wiki/%D0%A4%D0%B0%D0%B9%D0%BB:Ardea_cinerea_2.jpg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9;&#1080;&#1085;&#1080;&#1094;&#1072;.mp3" TargetMode="External"/><Relationship Id="rId6" Type="http://schemas.openxmlformats.org/officeDocument/2006/relationships/image" Target="../media/image24.jpeg"/><Relationship Id="rId5" Type="http://schemas.openxmlformats.org/officeDocument/2006/relationships/hyperlink" Target="http://hunter07.mylivepage.ru/image/1347/20998_%D0%91%D0%BE%D0%BB%D1%8C%D1%88%D0%B0%D1%8F_%D1%81%D0%B8%D0%BD%D0%B8%D1%86%D0%B0.jpg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6.png"/><Relationship Id="rId5" Type="http://schemas.openxmlformats.org/officeDocument/2006/relationships/image" Target="../media/image25.jpe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26.jpeg"/><Relationship Id="rId5" Type="http://schemas.openxmlformats.org/officeDocument/2006/relationships/hyperlink" Target="http://ru.wikipedia.org/wiki/%D0%A4%D0%B0%D0%B9%D0%BB:03_vgrue-10-11.jpg" TargetMode="Externa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7;&#1077;&#1085;&#1080;&#1077;%20&#1087;&#1090;&#1080;&#1094;.mp3" TargetMode="Externa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6.pn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zooclub.ru/voice/index4.s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&#1091;&#1082;&#1091;&#1096;&#1082;&#1072;.wa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89;&#1080;&#1085;&#1080;&#1094;&#1072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9;&#1090;&#1088;&#1080;&#1078;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476250"/>
            <a:ext cx="8713788" cy="528161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Интегрированный урок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 математике и окружающему миру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2 класс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УМК «Школа России»</a:t>
            </a:r>
            <a:br>
              <a:rPr lang="ru-RU" sz="2800" b="1" smtClean="0"/>
            </a:b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Выполнила Прошкина Т.Е.,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учитель начальных классов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ru-RU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Государственное бюджетное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общеобразовательное учреждение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средняя школа №588,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г. Санкт-Петербург</a:t>
            </a:r>
            <a:endParaRPr lang="ru-RU" sz="2400" smtClean="0"/>
          </a:p>
        </p:txBody>
      </p:sp>
      <p:pic>
        <p:nvPicPr>
          <p:cNvPr id="2053" name="Picture 2" descr="http://school588.narod.ru/files/ris/pedn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916113"/>
            <a:ext cx="144145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Мо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 descr="OBL-3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333375"/>
            <a:ext cx="1616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OBL-3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40481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OBL-3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19072">
            <a:off x="3132138" y="1916113"/>
            <a:ext cx="1616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Чайк128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айки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2813" y="6092825"/>
            <a:ext cx="395287" cy="360363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47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5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pic>
        <p:nvPicPr>
          <p:cNvPr id="12292" name="Picture 4" descr="v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76250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7888" y="5876925"/>
            <a:ext cx="4456112" cy="431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006600"/>
                </a:solidFill>
              </a:rPr>
              <a:t>              </a:t>
            </a:r>
            <a:r>
              <a:rPr lang="ru-RU" sz="3600" b="1" smtClean="0">
                <a:solidFill>
                  <a:srgbClr val="006600"/>
                </a:solidFill>
              </a:rPr>
              <a:t>В</a:t>
            </a:r>
            <a:r>
              <a:rPr lang="ru-RU" sz="3600" b="1" u="sng" smtClean="0">
                <a:solidFill>
                  <a:srgbClr val="FF0000"/>
                </a:solidFill>
              </a:rPr>
              <a:t>о</a:t>
            </a:r>
            <a:r>
              <a:rPr lang="ru-RU" sz="3600" b="1" smtClean="0">
                <a:solidFill>
                  <a:srgbClr val="006600"/>
                </a:solidFill>
              </a:rPr>
              <a:t>р</a:t>
            </a:r>
            <a:r>
              <a:rPr lang="ru-RU" sz="3600" b="1" u="sng" smtClean="0">
                <a:solidFill>
                  <a:srgbClr val="FF0000"/>
                </a:solidFill>
              </a:rPr>
              <a:t>о</a:t>
            </a:r>
            <a:r>
              <a:rPr lang="ru-RU" sz="3600" b="1" smtClean="0">
                <a:solidFill>
                  <a:srgbClr val="006600"/>
                </a:solidFill>
              </a:rPr>
              <a:t>бей</a:t>
            </a:r>
          </a:p>
        </p:txBody>
      </p:sp>
      <p:pic>
        <p:nvPicPr>
          <p:cNvPr id="12296" name="175воробей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042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381750"/>
            <a:ext cx="433388" cy="3333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873" fill="hold"/>
                                        <p:tgtEl>
                                          <p:spTgt spid="12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6"/>
                </p:tgtEl>
              </p:cMediaNode>
            </p:audio>
          </p:childTnLst>
        </p:cTn>
      </p:par>
    </p:tnLst>
    <p:bldLst>
      <p:bldP spid="1434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subTitle" idx="4294967295"/>
          </p:nvPr>
        </p:nvSpPr>
        <p:spPr>
          <a:xfrm>
            <a:off x="3132138" y="6092825"/>
            <a:ext cx="5111750" cy="1444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006600"/>
                </a:solidFill>
              </a:rPr>
              <a:t>                      </a:t>
            </a:r>
            <a:r>
              <a:rPr lang="ru-RU" sz="3600" b="1" smtClean="0">
                <a:solidFill>
                  <a:srgbClr val="006600"/>
                </a:solidFill>
              </a:rPr>
              <a:t>К</a:t>
            </a:r>
            <a:r>
              <a:rPr lang="ru-RU" sz="3600" b="1" smtClean="0">
                <a:solidFill>
                  <a:srgbClr val="FF0000"/>
                </a:solidFill>
              </a:rPr>
              <a:t>о</a:t>
            </a:r>
            <a:r>
              <a:rPr lang="ru-RU" sz="3600" b="1" smtClean="0">
                <a:solidFill>
                  <a:srgbClr val="006600"/>
                </a:solidFill>
              </a:rPr>
              <a:t>р</a:t>
            </a:r>
            <a:r>
              <a:rPr lang="ru-RU" sz="3600" b="1" smtClean="0">
                <a:solidFill>
                  <a:srgbClr val="FF0000"/>
                </a:solidFill>
              </a:rPr>
              <a:t>о</a:t>
            </a:r>
            <a:r>
              <a:rPr lang="ru-RU" sz="3600" b="1" smtClean="0">
                <a:solidFill>
                  <a:srgbClr val="006600"/>
                </a:solidFill>
              </a:rPr>
              <a:t>лёк</a:t>
            </a:r>
            <a:r>
              <a:rPr lang="ru-RU" sz="3600" smtClean="0"/>
              <a:t> </a:t>
            </a:r>
          </a:p>
        </p:txBody>
      </p:sp>
      <p:pic>
        <p:nvPicPr>
          <p:cNvPr id="39949" name="Picture 13" descr="1307108577_ptitsa-korolek-f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33375"/>
            <a:ext cx="5329238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Koролёк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3771" fill="hold"/>
                                        <p:tgtEl>
                                          <p:spTgt spid="399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50"/>
                </p:tgtEl>
              </p:cMediaNode>
            </p:audio>
          </p:childTnLst>
        </p:cTn>
      </p:par>
    </p:tnLst>
    <p:bldLst>
      <p:bldP spid="5837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pic>
        <p:nvPicPr>
          <p:cNvPr id="57352" name="Picture 8" descr="ПТИЦЫ | Оляп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476250"/>
            <a:ext cx="60483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4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5364163" y="5589588"/>
            <a:ext cx="3168650" cy="7921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3600" b="1" smtClean="0">
                <a:solidFill>
                  <a:srgbClr val="FF0000"/>
                </a:solidFill>
              </a:rPr>
              <a:t>       О</a:t>
            </a:r>
            <a:r>
              <a:rPr lang="ru-RU" sz="3600" b="1" smtClean="0">
                <a:solidFill>
                  <a:srgbClr val="006600"/>
                </a:solidFill>
              </a:rPr>
              <a:t>ляпка</a:t>
            </a:r>
          </a:p>
        </p:txBody>
      </p:sp>
      <p:pic>
        <p:nvPicPr>
          <p:cNvPr id="14346" name="оляп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5373688"/>
            <a:ext cx="504825" cy="5048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8714" fill="hold"/>
                                        <p:tgtEl>
                                          <p:spTgt spid="14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pic>
        <p:nvPicPr>
          <p:cNvPr id="15371" name="Picture 11" descr="ptich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549275"/>
            <a:ext cx="58324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Rectangle 14"/>
          <p:cNvSpPr>
            <a:spLocks noGrp="1" noChangeArrowheads="1"/>
          </p:cNvSpPr>
          <p:nvPr>
            <p:ph type="subTitle" idx="4294967295"/>
          </p:nvPr>
        </p:nvSpPr>
        <p:spPr>
          <a:xfrm>
            <a:off x="4935538" y="5949950"/>
            <a:ext cx="4208462" cy="7191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</a:rPr>
              <a:t>            </a:t>
            </a:r>
            <a:r>
              <a:rPr lang="ru-RU" sz="3600" b="1" smtClean="0">
                <a:solidFill>
                  <a:srgbClr val="006600"/>
                </a:solidFill>
              </a:rPr>
              <a:t> Клёст</a:t>
            </a:r>
          </a:p>
        </p:txBody>
      </p:sp>
      <p:pic>
        <p:nvPicPr>
          <p:cNvPr id="15379" name="387 135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387 клёст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5734050"/>
            <a:ext cx="468312" cy="43338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13" fill="hold"/>
                                        <p:tgtEl>
                                          <p:spTgt spid="153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9"/>
                </p:tgtEl>
              </p:cMediaNode>
            </p:audio>
          </p:childTnLst>
        </p:cTn>
      </p:par>
    </p:tnLst>
    <p:bldLst>
      <p:bldP spid="1537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5292725" y="5805488"/>
            <a:ext cx="2984500" cy="6477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</a:rPr>
              <a:t>  </a:t>
            </a:r>
            <a:r>
              <a:rPr lang="ru-RU" sz="3600" b="1" smtClean="0">
                <a:solidFill>
                  <a:srgbClr val="006600"/>
                </a:solidFill>
              </a:rPr>
              <a:t>В</a:t>
            </a:r>
            <a:r>
              <a:rPr lang="ru-RU" sz="3600" b="1" u="sng" smtClean="0">
                <a:solidFill>
                  <a:srgbClr val="FF0000"/>
                </a:solidFill>
              </a:rPr>
              <a:t>о</a:t>
            </a:r>
            <a:r>
              <a:rPr lang="ru-RU" sz="3600" b="1" smtClean="0">
                <a:solidFill>
                  <a:srgbClr val="006600"/>
                </a:solidFill>
              </a:rPr>
              <a:t>р</a:t>
            </a:r>
            <a:r>
              <a:rPr lang="ru-RU" sz="3600" b="1" u="sng" smtClean="0">
                <a:solidFill>
                  <a:srgbClr val="FF0000"/>
                </a:solidFill>
              </a:rPr>
              <a:t>о</a:t>
            </a:r>
            <a:r>
              <a:rPr lang="ru-RU" sz="3600" b="1" smtClean="0">
                <a:solidFill>
                  <a:srgbClr val="006600"/>
                </a:solidFill>
              </a:rPr>
              <a:t>на</a:t>
            </a:r>
          </a:p>
        </p:txBody>
      </p:sp>
      <p:pic>
        <p:nvPicPr>
          <p:cNvPr id="26634" name="Picture 10" descr="Серая воро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620713"/>
            <a:ext cx="62642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5вор135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5ворона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8350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509" fill="hold"/>
                                        <p:tgtEl>
                                          <p:spTgt spid="266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5"/>
                </p:tgtEl>
              </p:cMediaNode>
            </p:audio>
          </p:childTnLst>
        </p:cTn>
      </p:par>
    </p:tnLst>
    <p:bldLst>
      <p:bldP spid="266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pic>
        <p:nvPicPr>
          <p:cNvPr id="17412" name="Picture 10" descr="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549275"/>
            <a:ext cx="5834063" cy="5256213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3320" name="Rectangle 8"/>
          <p:cNvSpPr>
            <a:spLocks noGrp="1" noChangeArrowheads="1"/>
          </p:cNvSpPr>
          <p:nvPr>
            <p:ph type="subTitle" idx="4294967295"/>
          </p:nvPr>
        </p:nvSpPr>
        <p:spPr>
          <a:xfrm>
            <a:off x="4859338" y="5949950"/>
            <a:ext cx="4284662" cy="74453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3600" b="1" smtClean="0">
                <a:solidFill>
                  <a:srgbClr val="006600"/>
                </a:solidFill>
              </a:rPr>
              <a:t>С</a:t>
            </a:r>
            <a:r>
              <a:rPr lang="ru-RU" sz="3600" b="1" smtClean="0">
                <a:solidFill>
                  <a:srgbClr val="FF0000"/>
                </a:solidFill>
              </a:rPr>
              <a:t>о</a:t>
            </a:r>
            <a:r>
              <a:rPr lang="ru-RU" sz="3600" b="1" smtClean="0">
                <a:solidFill>
                  <a:srgbClr val="006600"/>
                </a:solidFill>
              </a:rPr>
              <a:t>р</a:t>
            </a:r>
            <a:r>
              <a:rPr lang="ru-RU" sz="3600" b="1" smtClean="0">
                <a:solidFill>
                  <a:srgbClr val="FF0000"/>
                </a:solidFill>
              </a:rPr>
              <a:t>о</a:t>
            </a:r>
            <a:r>
              <a:rPr lang="ru-RU" sz="3600" b="1" smtClean="0">
                <a:solidFill>
                  <a:srgbClr val="006600"/>
                </a:solidFill>
              </a:rPr>
              <a:t>ка</a:t>
            </a:r>
          </a:p>
        </p:txBody>
      </p:sp>
      <p:pic>
        <p:nvPicPr>
          <p:cNvPr id="17417" name="81со135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81сорока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16913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05" fill="hold"/>
                                        <p:tgtEl>
                                          <p:spTgt spid="174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7"/>
                </p:tgtEl>
              </p:cMediaNode>
            </p:audio>
          </p:childTnLst>
        </p:cTn>
      </p:par>
    </p:tnLst>
    <p:bldLst>
      <p:bldP spid="1332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382963" y="5876925"/>
            <a:ext cx="5761037" cy="7921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</a:rPr>
              <a:t>          </a:t>
            </a:r>
            <a:r>
              <a:rPr lang="ru-RU" sz="3600" b="1" smtClean="0">
                <a:solidFill>
                  <a:srgbClr val="006600"/>
                </a:solidFill>
              </a:rPr>
              <a:t>Серый журавль</a:t>
            </a:r>
          </a:p>
        </p:txBody>
      </p:sp>
      <p:pic>
        <p:nvPicPr>
          <p:cNvPr id="102406" name="Picture 6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34583">
            <a:off x="1258888" y="908050"/>
            <a:ext cx="2311400" cy="2159000"/>
          </a:xfrm>
          <a:prstGeom prst="rect">
            <a:avLst/>
          </a:prstGeom>
          <a:noFill/>
          <a:ln w="38100">
            <a:solidFill>
              <a:srgbClr val="FF3B3B"/>
            </a:solidFill>
            <a:miter lim="800000"/>
            <a:headEnd/>
            <a:tailEnd/>
          </a:ln>
        </p:spPr>
      </p:pic>
      <p:pic>
        <p:nvPicPr>
          <p:cNvPr id="102407" name="Picture 7" descr="ЖУРАВЛЬ СЕР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620713"/>
            <a:ext cx="4392612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9" name="серый журавль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532813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5373688"/>
            <a:ext cx="466725" cy="61118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3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3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5006" fill="hold"/>
                                        <p:tgtEl>
                                          <p:spTgt spid="1024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09"/>
                </p:tgtEl>
              </p:cMediaNode>
            </p:audio>
          </p:childTnLst>
        </p:cTn>
      </p:par>
    </p:tnLst>
    <p:bldLst>
      <p:bldP spid="10240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5876925"/>
            <a:ext cx="2663825" cy="338138"/>
          </a:xfrm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FontTx/>
              <a:buNone/>
            </a:pPr>
            <a:r>
              <a:rPr lang="ru-RU" sz="3600" b="1" smtClean="0">
                <a:solidFill>
                  <a:srgbClr val="006600"/>
                </a:solidFill>
              </a:rPr>
              <a:t>Цапля</a:t>
            </a:r>
          </a:p>
        </p:txBody>
      </p:sp>
      <p:pic>
        <p:nvPicPr>
          <p:cNvPr id="96264" name="Picture 8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407664">
            <a:off x="1763713" y="765175"/>
            <a:ext cx="1871662" cy="2159000"/>
          </a:xfrm>
          <a:prstGeom prst="rect">
            <a:avLst/>
          </a:prstGeom>
          <a:noFill/>
          <a:ln w="38100">
            <a:solidFill>
              <a:srgbClr val="FF3B3B"/>
            </a:solidFill>
            <a:miter lim="800000"/>
            <a:headEnd/>
            <a:tailEnd/>
          </a:ln>
        </p:spPr>
      </p:pic>
      <p:pic>
        <p:nvPicPr>
          <p:cNvPr id="19462" name="Picture 9" descr="Серая цапля">
            <a:hlinkClick r:id="rId5" tooltip="Серая цапля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404813"/>
            <a:ext cx="41767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7" name="Arde136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rdea_alba цапля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172450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5157788"/>
            <a:ext cx="611187" cy="50323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622" fill="hold"/>
                                        <p:tgtEl>
                                          <p:spTgt spid="962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6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pic>
        <p:nvPicPr>
          <p:cNvPr id="20484" name="Picture 8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407664">
            <a:off x="1258888" y="2420938"/>
            <a:ext cx="1871662" cy="2159000"/>
          </a:xfrm>
          <a:prstGeom prst="rect">
            <a:avLst/>
          </a:prstGeom>
          <a:noFill/>
          <a:ln w="38100">
            <a:solidFill>
              <a:srgbClr val="FF3B3B"/>
            </a:solidFill>
            <a:miter lim="800000"/>
            <a:headEnd/>
            <a:tailEnd/>
          </a:ln>
        </p:spPr>
      </p:pic>
      <p:pic>
        <p:nvPicPr>
          <p:cNvPr id="20485" name="Picture 9" descr="Большая синица.jpg">
            <a:hlinkClick r:id="rId5" tooltip="Большая синица.jp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765175"/>
            <a:ext cx="388778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синиц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5661025"/>
            <a:ext cx="538162" cy="3587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79" fill="hold"/>
                                        <p:tgtEl>
                                          <p:spTgt spid="204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50825" y="1412875"/>
            <a:ext cx="889317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 b="1">
                <a:solidFill>
                  <a:srgbClr val="333399"/>
                </a:solidFill>
              </a:rPr>
              <a:t>Жить на нашей планете без птиц было бы ох как скучно!</a:t>
            </a:r>
            <a:br>
              <a:rPr lang="ru-RU" sz="3200" b="1">
                <a:solidFill>
                  <a:srgbClr val="333399"/>
                </a:solidFill>
              </a:rPr>
            </a:br>
            <a:r>
              <a:rPr lang="ru-RU" sz="3200" b="1">
                <a:solidFill>
                  <a:srgbClr val="333399"/>
                </a:solidFill>
              </a:rPr>
              <a:t/>
            </a:r>
            <a:br>
              <a:rPr lang="ru-RU" sz="3200" b="1">
                <a:solidFill>
                  <a:srgbClr val="333399"/>
                </a:solidFill>
              </a:rPr>
            </a:br>
            <a:r>
              <a:rPr lang="ru-RU" sz="3200" b="1">
                <a:solidFill>
                  <a:srgbClr val="333399"/>
                </a:solidFill>
              </a:rPr>
              <a:t>Как радует слух их чудесное пение!</a:t>
            </a:r>
            <a:br>
              <a:rPr lang="ru-RU" sz="3200" b="1">
                <a:solidFill>
                  <a:srgbClr val="333399"/>
                </a:solidFill>
              </a:rPr>
            </a:br>
            <a:r>
              <a:rPr lang="ru-RU" sz="3200" b="1">
                <a:solidFill>
                  <a:srgbClr val="333399"/>
                </a:solidFill>
              </a:rPr>
              <a:t/>
            </a:r>
            <a:br>
              <a:rPr lang="ru-RU" sz="3200" b="1">
                <a:solidFill>
                  <a:srgbClr val="333399"/>
                </a:solidFill>
              </a:rPr>
            </a:br>
            <a:r>
              <a:rPr lang="ru-RU" sz="3200" b="1">
                <a:solidFill>
                  <a:srgbClr val="333399"/>
                </a:solidFill>
              </a:rPr>
              <a:t>Как дух поднимает их лёгкий, свободный полёт!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472113" y="5876925"/>
            <a:ext cx="3671887" cy="50482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1800" b="1" smtClean="0">
                <a:solidFill>
                  <a:srgbClr val="333399"/>
                </a:solidFill>
              </a:rPr>
              <a:t>       В.В.Бианки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pic>
        <p:nvPicPr>
          <p:cNvPr id="91146" name="Picture 10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82509">
            <a:off x="1619250" y="1196975"/>
            <a:ext cx="1871663" cy="2159000"/>
          </a:xfrm>
          <a:prstGeom prst="rect">
            <a:avLst/>
          </a:prstGeom>
          <a:noFill/>
          <a:ln w="38100">
            <a:solidFill>
              <a:srgbClr val="FF3B3B"/>
            </a:solidFill>
            <a:miter lim="800000"/>
            <a:headEnd/>
            <a:tailEnd/>
          </a:ln>
        </p:spPr>
      </p:pic>
      <p:pic>
        <p:nvPicPr>
          <p:cNvPr id="91147" name="Picture 11" descr="sovabolotna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476250"/>
            <a:ext cx="4824413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21136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21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2813" y="5661025"/>
            <a:ext cx="431800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2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28" fill="hold"/>
                                        <p:tgtEl>
                                          <p:spTgt spid="215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90122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5589588"/>
            <a:ext cx="6400800" cy="67151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3600" b="1" smtClean="0">
                <a:solidFill>
                  <a:srgbClr val="006600"/>
                </a:solidFill>
              </a:rPr>
              <a:t>Зелёный дятел</a:t>
            </a:r>
          </a:p>
        </p:txBody>
      </p:sp>
      <p:pic>
        <p:nvPicPr>
          <p:cNvPr id="90124" name="Picture 12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82509">
            <a:off x="1619250" y="1196975"/>
            <a:ext cx="1871663" cy="2159000"/>
          </a:xfrm>
          <a:prstGeom prst="rect">
            <a:avLst/>
          </a:prstGeom>
          <a:noFill/>
          <a:ln w="38100">
            <a:solidFill>
              <a:srgbClr val="FF3B3B"/>
            </a:solidFill>
            <a:miter lim="800000"/>
            <a:headEnd/>
            <a:tailEnd/>
          </a:ln>
        </p:spPr>
      </p:pic>
      <p:pic>
        <p:nvPicPr>
          <p:cNvPr id="90125" name="Picture 13" descr="Самец">
            <a:hlinkClick r:id="rId5" tooltip="Самец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333375"/>
            <a:ext cx="3744913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6" name="ЗЕЛ.138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ЕЛ.ДЯТЕЛ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88350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5300663"/>
            <a:ext cx="5048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2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90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654" fill="hold"/>
                                        <p:tgtEl>
                                          <p:spTgt spid="90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6"/>
                </p:tgtEl>
              </p:cMediaNode>
            </p:audio>
          </p:childTnLst>
        </p:cTn>
      </p:par>
    </p:tnLst>
    <p:bldLst>
      <p:bldP spid="9012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pic>
        <p:nvPicPr>
          <p:cNvPr id="23556" name="Picture 14" descr="210920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276475"/>
            <a:ext cx="25923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фото_школ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60350"/>
            <a:ext cx="19446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179388" y="1773238"/>
            <a:ext cx="3457575" cy="503237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solidFill>
                  <a:srgbClr val="333399"/>
                </a:solidFill>
              </a:rPr>
              <a:t> ГОУ СОШ 588</a:t>
            </a:r>
          </a:p>
        </p:txBody>
      </p:sp>
      <p:sp>
        <p:nvSpPr>
          <p:cNvPr id="23559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0" y="4868863"/>
            <a:ext cx="2843213" cy="50323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333399"/>
                </a:solidFill>
              </a:rPr>
              <a:t>  </a:t>
            </a:r>
            <a:r>
              <a:rPr lang="ru-RU" sz="2400" b="1" smtClean="0">
                <a:solidFill>
                  <a:srgbClr val="333399"/>
                </a:solidFill>
              </a:rPr>
              <a:t>2 класс «А»</a:t>
            </a:r>
          </a:p>
        </p:txBody>
      </p:sp>
      <p:sp>
        <p:nvSpPr>
          <p:cNvPr id="23560" name="Rectangle 26"/>
          <p:cNvSpPr>
            <a:spLocks noChangeArrowheads="1"/>
          </p:cNvSpPr>
          <p:nvPr/>
        </p:nvSpPr>
        <p:spPr bwMode="auto">
          <a:xfrm>
            <a:off x="1547813" y="616585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333399"/>
                </a:solidFill>
              </a:rPr>
              <a:t> Прошкина Т.Е.</a:t>
            </a:r>
          </a:p>
        </p:txBody>
      </p:sp>
      <p:pic>
        <p:nvPicPr>
          <p:cNvPr id="23561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333375"/>
            <a:ext cx="23050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247718">
            <a:off x="2266950" y="2062163"/>
            <a:ext cx="1655763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35" descr="DSCN247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337841">
            <a:off x="3348038" y="3716338"/>
            <a:ext cx="26717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3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66686">
            <a:off x="6011863" y="4437063"/>
            <a:ext cx="259238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37" descr="070420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228405">
            <a:off x="3924300" y="836613"/>
            <a:ext cx="2881313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3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56325" y="260350"/>
            <a:ext cx="2592388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5088694">
            <a:off x="6665913" y="2414588"/>
            <a:ext cx="1582737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36" name="Picture 6" descr="фото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24075" y="3500438"/>
            <a:ext cx="194468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4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187024">
            <a:off x="468313" y="5373688"/>
            <a:ext cx="113982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пение птиц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81010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2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5734050"/>
            <a:ext cx="504825" cy="576263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6077" fill="hold"/>
                                        <p:tgtEl>
                                          <p:spTgt spid="235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7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/>
              <a:t>  </a:t>
            </a:r>
            <a:r>
              <a:rPr lang="ru-RU" sz="2000">
                <a:hlinkClick r:id="rId3"/>
              </a:rPr>
              <a:t>http://zooclub.ru/voice/index4.shtm</a:t>
            </a:r>
            <a:r>
              <a:rPr lang="ru-RU" sz="2000"/>
              <a:t> Голоса и пение птиц</a:t>
            </a:r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827088" y="908050"/>
            <a:ext cx="431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>http://birdphoto.ru/index.php?newsid=38 </a:t>
            </a:r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684213" y="2349500"/>
            <a:ext cx="4454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Галкина И.А. Электронные физминутки.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pic>
        <p:nvPicPr>
          <p:cNvPr id="4100" name="Picture 4" descr="Бианки В.В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333375"/>
            <a:ext cx="388778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373688"/>
            <a:ext cx="8785225" cy="1031875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333399"/>
                </a:solidFill>
              </a:rPr>
              <a:t>В.Бианки- писатель, учёный - орнитолог</a:t>
            </a:r>
          </a:p>
        </p:txBody>
      </p:sp>
      <p:sp>
        <p:nvSpPr>
          <p:cNvPr id="4106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165850"/>
            <a:ext cx="466725" cy="39528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565400"/>
            <a:ext cx="8713787" cy="2232025"/>
          </a:xfrm>
        </p:spPr>
        <p:txBody>
          <a:bodyPr/>
          <a:lstStyle/>
          <a:p>
            <a:pPr algn="l" eaLnBrk="1" hangingPunct="1"/>
            <a:r>
              <a:rPr lang="ru-RU" sz="2800" b="1" smtClean="0">
                <a:solidFill>
                  <a:srgbClr val="333399"/>
                </a:solidFill>
              </a:rPr>
              <a:t>       </a:t>
            </a:r>
          </a:p>
          <a:p>
            <a:pPr algn="l" eaLnBrk="1" hangingPunct="1"/>
            <a:r>
              <a:rPr lang="ru-RU" sz="3600" b="1" smtClean="0">
                <a:solidFill>
                  <a:srgbClr val="333399"/>
                </a:solidFill>
              </a:rPr>
              <a:t>Решение задач.</a:t>
            </a:r>
          </a:p>
          <a:p>
            <a:pPr algn="l" eaLnBrk="1" hangingPunct="1"/>
            <a:r>
              <a:rPr lang="ru-RU" sz="3600" b="1" smtClean="0">
                <a:solidFill>
                  <a:srgbClr val="333399"/>
                </a:solidFill>
              </a:rPr>
              <a:t>Какие бывают животные? Птицы.</a:t>
            </a:r>
          </a:p>
        </p:txBody>
      </p:sp>
      <p:sp>
        <p:nvSpPr>
          <p:cNvPr id="5125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55650" y="620713"/>
            <a:ext cx="7340600" cy="1109662"/>
          </a:xfrm>
        </p:spPr>
        <p:txBody>
          <a:bodyPr/>
          <a:lstStyle/>
          <a:p>
            <a:pPr algn="l" eaLnBrk="1" hangingPunct="1"/>
            <a:r>
              <a:rPr lang="ru-RU" sz="2800" b="1" u="sng" smtClean="0">
                <a:solidFill>
                  <a:srgbClr val="333399"/>
                </a:solidFill>
                <a:latin typeface="Times New Roman" pitchFamily="18" charset="0"/>
              </a:rPr>
              <a:t>Тема урока:</a:t>
            </a:r>
          </a:p>
        </p:txBody>
      </p:sp>
      <p:pic>
        <p:nvPicPr>
          <p:cNvPr id="135188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6432">
            <a:off x="5219700" y="981075"/>
            <a:ext cx="1738313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404813"/>
            <a:ext cx="7772400" cy="431800"/>
          </a:xfrm>
        </p:spPr>
        <p:txBody>
          <a:bodyPr/>
          <a:lstStyle/>
          <a:p>
            <a:pPr eaLnBrk="1" hangingPunct="1"/>
            <a:r>
              <a:rPr lang="ru-RU" sz="2800" b="1" i="1" u="sng" smtClean="0">
                <a:solidFill>
                  <a:schemeClr val="accent2"/>
                </a:solidFill>
              </a:rPr>
              <a:t>ВЫВОД: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" y="1125538"/>
            <a:ext cx="8496300" cy="539908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800" b="1" i="1" smtClean="0">
                <a:solidFill>
                  <a:schemeClr val="accent2"/>
                </a:solidFill>
              </a:rPr>
              <a:t>ПТИЦЫ- это животные…</a:t>
            </a:r>
            <a:endParaRPr lang="ru-RU" sz="3600" b="1" smtClean="0">
              <a:solidFill>
                <a:schemeClr val="accent2"/>
              </a:solidFill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23850" y="2349500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2800" b="1">
              <a:solidFill>
                <a:srgbClr val="000066"/>
              </a:solidFill>
            </a:endParaRPr>
          </a:p>
        </p:txBody>
      </p:sp>
      <p:graphicFrame>
        <p:nvGraphicFramePr>
          <p:cNvPr id="20513" name="Group 33"/>
          <p:cNvGraphicFramePr>
            <a:graphicFrameLocks noGrp="1"/>
          </p:cNvGraphicFramePr>
          <p:nvPr/>
        </p:nvGraphicFramePr>
        <p:xfrm>
          <a:off x="250825" y="2492375"/>
          <a:ext cx="8208963" cy="3224213"/>
        </p:xfrm>
        <a:graphic>
          <a:graphicData uri="http://schemas.openxmlformats.org/drawingml/2006/table">
            <a:tbl>
              <a:tblPr/>
              <a:tblGrid>
                <a:gridCol w="2160588"/>
                <a:gridCol w="3311525"/>
                <a:gridCol w="2736850"/>
              </a:tblGrid>
              <a:tr h="64917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птицы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ног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Покровы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5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 ноги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2 крыла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перья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pic>
        <p:nvPicPr>
          <p:cNvPr id="7173" name="Picture 10" descr="759884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60350"/>
            <a:ext cx="6913563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кукушка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32813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Rectangle 11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5949950"/>
            <a:ext cx="6400800" cy="5270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3600" b="1" smtClean="0">
                <a:solidFill>
                  <a:srgbClr val="006600"/>
                </a:solidFill>
              </a:rPr>
              <a:t>                            Кукушка  </a:t>
            </a:r>
          </a:p>
        </p:txBody>
      </p:sp>
      <p:sp>
        <p:nvSpPr>
          <p:cNvPr id="7178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5157788"/>
            <a:ext cx="538163" cy="50323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2" fill="hold"/>
                                        <p:tgtEl>
                                          <p:spTgt spid="194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7"/>
                </p:tgtEl>
              </p:cMediaNode>
            </p:audio>
          </p:childTnLst>
        </p:cTn>
      </p:par>
    </p:tnLst>
    <p:bldLst>
      <p:bldP spid="71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pic>
        <p:nvPicPr>
          <p:cNvPr id="17412" name="Picture 4" descr="sinica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260350"/>
            <a:ext cx="7345362" cy="54737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8197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6021388"/>
            <a:ext cx="4924425" cy="600075"/>
          </a:xfrm>
        </p:spPr>
        <p:txBody>
          <a:bodyPr/>
          <a:lstStyle/>
          <a:p>
            <a:pPr marL="0" indent="0" algn="r">
              <a:buFontTx/>
              <a:buNone/>
            </a:pPr>
            <a:r>
              <a:rPr lang="ru-RU" sz="3600" b="1" smtClean="0">
                <a:solidFill>
                  <a:srgbClr val="006600"/>
                </a:solidFill>
              </a:rPr>
              <a:t>Синица</a:t>
            </a:r>
          </a:p>
        </p:txBody>
      </p:sp>
      <p:sp>
        <p:nvSpPr>
          <p:cNvPr id="819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5734050"/>
            <a:ext cx="647700" cy="576263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201" name="синиц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885113" y="6092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379" fill="hold"/>
                                        <p:tgtEl>
                                          <p:spTgt spid="8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60350"/>
            <a:ext cx="7920037" cy="5545138"/>
          </a:xfrm>
          <a:prstGeom prst="rect">
            <a:avLst/>
          </a:prstGeom>
          <a:noFill/>
          <a:ln w="57150">
            <a:solidFill>
              <a:srgbClr val="6666FF"/>
            </a:solidFill>
            <a:miter lim="800000"/>
            <a:headEnd/>
            <a:tailEnd/>
          </a:ln>
        </p:spPr>
      </p:pic>
      <p:sp>
        <p:nvSpPr>
          <p:cNvPr id="49168" name="Rectangle 16"/>
          <p:cNvSpPr>
            <a:spLocks noGrp="1" noChangeArrowheads="1"/>
          </p:cNvSpPr>
          <p:nvPr>
            <p:ph type="subTitle" idx="4294967295"/>
          </p:nvPr>
        </p:nvSpPr>
        <p:spPr>
          <a:xfrm>
            <a:off x="4787900" y="5949950"/>
            <a:ext cx="3168650" cy="527050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ru-RU" sz="3600" b="1" smtClean="0">
                <a:solidFill>
                  <a:srgbClr val="009900"/>
                </a:solidFill>
              </a:rPr>
              <a:t>Ласто</a:t>
            </a:r>
            <a:r>
              <a:rPr lang="ru-RU" sz="3600" b="1" smtClean="0">
                <a:solidFill>
                  <a:srgbClr val="FF0000"/>
                </a:solidFill>
              </a:rPr>
              <a:t>чк</a:t>
            </a:r>
            <a:r>
              <a:rPr lang="ru-RU" sz="3600" b="1" smtClean="0">
                <a:solidFill>
                  <a:srgbClr val="009900"/>
                </a:solidFill>
              </a:rPr>
              <a:t>и</a:t>
            </a:r>
          </a:p>
        </p:txBody>
      </p:sp>
      <p:pic>
        <p:nvPicPr>
          <p:cNvPr id="49169" name="424128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424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16913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5589588"/>
            <a:ext cx="647700" cy="43338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9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762" fill="hold"/>
                                        <p:tgtEl>
                                          <p:spTgt spid="491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9"/>
                </p:tgtEl>
              </p:cMediaNode>
            </p:audio>
          </p:childTnLst>
        </p:cTn>
      </p:par>
    </p:tnLst>
    <p:bldLst>
      <p:bldP spid="4916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pic>
        <p:nvPicPr>
          <p:cNvPr id="10244" name="Picture 9" descr="Mauersegler%20Jun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836613"/>
            <a:ext cx="71342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" descr="СТРИЖ МАЛ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63026">
            <a:off x="3922713" y="4435475"/>
            <a:ext cx="287655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СТРИЖ БЕЛОБРЮХИ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415094">
            <a:off x="1027113" y="-11112"/>
            <a:ext cx="2119312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8"/>
          <p:cNvSpPr>
            <a:spLocks noGrp="1" noChangeArrowheads="1"/>
          </p:cNvSpPr>
          <p:nvPr>
            <p:ph type="subTitle" idx="4294967295"/>
          </p:nvPr>
        </p:nvSpPr>
        <p:spPr>
          <a:xfrm>
            <a:off x="5580063" y="5753100"/>
            <a:ext cx="2835275" cy="1104900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</a:rPr>
              <a:t>Стриж</a:t>
            </a:r>
            <a:r>
              <a:rPr lang="ru-RU" b="1" smtClean="0">
                <a:solidFill>
                  <a:srgbClr val="FF0000"/>
                </a:solidFill>
              </a:rPr>
              <a:t>и</a:t>
            </a:r>
            <a:endParaRPr lang="ru-RU" b="1" smtClean="0">
              <a:solidFill>
                <a:srgbClr val="006600"/>
              </a:solidFill>
            </a:endParaRPr>
          </a:p>
        </p:txBody>
      </p:sp>
      <p:pic>
        <p:nvPicPr>
          <p:cNvPr id="16403" name="стриж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04250" y="6308725"/>
            <a:ext cx="296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5300663"/>
            <a:ext cx="431800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38" fill="hold"/>
                                        <p:tgtEl>
                                          <p:spTgt spid="164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0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1578</TotalTime>
  <Words>112</Words>
  <Application>Microsoft Office PowerPoint</Application>
  <PresentationFormat>Экран (4:3)</PresentationFormat>
  <Paragraphs>50</Paragraphs>
  <Slides>23</Slides>
  <Notes>0</Notes>
  <HiddenSlides>0</HiddenSlides>
  <MMClips>17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Оформление по умолчанию</vt:lpstr>
      <vt:lpstr>Слайд 1</vt:lpstr>
      <vt:lpstr>Слайд 2</vt:lpstr>
      <vt:lpstr>Слайд 3</vt:lpstr>
      <vt:lpstr>Тема урока:</vt:lpstr>
      <vt:lpstr>ВЫВОД: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ГОУ СОШ 588</vt:lpstr>
      <vt:lpstr>Слайд 23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32</cp:revision>
  <dcterms:created xsi:type="dcterms:W3CDTF">2012-01-07T19:06:13Z</dcterms:created>
  <dcterms:modified xsi:type="dcterms:W3CDTF">2014-04-05T20:50:26Z</dcterms:modified>
</cp:coreProperties>
</file>