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57" r:id="rId4"/>
    <p:sldId id="279" r:id="rId5"/>
    <p:sldId id="278" r:id="rId6"/>
    <p:sldId id="261" r:id="rId7"/>
    <p:sldId id="280" r:id="rId8"/>
    <p:sldId id="262" r:id="rId9"/>
    <p:sldId id="281" r:id="rId10"/>
    <p:sldId id="282" r:id="rId11"/>
    <p:sldId id="283" r:id="rId12"/>
    <p:sldId id="284" r:id="rId13"/>
    <p:sldId id="285" r:id="rId14"/>
    <p:sldId id="276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Relationship Id="rId9" Type="http://schemas.openxmlformats.org/officeDocument/2006/relationships/slide" Target="slide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Урок математики во 2 классе</a:t>
            </a:r>
            <a:br>
              <a:rPr lang="ru-RU" sz="3200" dirty="0" smtClean="0"/>
            </a:br>
            <a:r>
              <a:rPr lang="ru-RU" sz="3200" dirty="0" smtClean="0"/>
              <a:t>Тема урока: </a:t>
            </a:r>
            <a:r>
              <a:rPr lang="ru-RU" sz="3200" b="1" dirty="0" smtClean="0"/>
              <a:t>Название компонентов и результата деления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000504"/>
            <a:ext cx="8062912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Республика Бурятия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Баргузинский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район 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село Баянгол 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Муниципальное бюджетное образовательное учреждение 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Баянгольская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средняя общеобразовательная школа» </a:t>
            </a:r>
          </a:p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Раднаева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Маргарита Анатольевна, 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учитель начальных классов 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«Незнакомка»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16꞉8=2</a:t>
            </a:r>
          </a:p>
          <a:p>
            <a:pPr algn="ctr">
              <a:buNone/>
            </a:pPr>
            <a:endParaRPr lang="ru-RU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16 – делимое</a:t>
            </a:r>
          </a:p>
          <a:p>
            <a:pPr algn="ctr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8 – делитель</a:t>
            </a:r>
          </a:p>
          <a:p>
            <a:pPr algn="ctr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2 - частное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072330" y="5715016"/>
            <a:ext cx="1428760" cy="6429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изкультминутк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0733" y="1643050"/>
            <a:ext cx="4667283" cy="3500462"/>
          </a:xfrm>
          <a:prstGeom prst="rect">
            <a:avLst/>
          </a:prstGeom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6929454" y="5357826"/>
            <a:ext cx="1357322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Знайка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№1 стр. 62</a:t>
            </a:r>
          </a:p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№2 стр.62</a:t>
            </a:r>
          </a:p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№3 стр. 62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4" descr="книг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1500174"/>
            <a:ext cx="4655787" cy="3857652"/>
          </a:xfrm>
          <a:prstGeom prst="rect">
            <a:avLst/>
          </a:prstGeom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7500958" y="5357826"/>
            <a:ext cx="1071570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Рабочая тетрадь стр.58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4" descr="книг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69" y="1857364"/>
            <a:ext cx="4655787" cy="3857652"/>
          </a:xfrm>
          <a:prstGeom prst="rect">
            <a:avLst/>
          </a:prstGeom>
        </p:spPr>
      </p:pic>
      <p:pic>
        <p:nvPicPr>
          <p:cNvPr id="5" name="Рисунок 4" descr="1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929066"/>
            <a:ext cx="1983255" cy="2357454"/>
          </a:xfrm>
          <a:prstGeom prst="rect">
            <a:avLst/>
          </a:prstGeom>
        </p:spPr>
      </p:pic>
      <p:sp>
        <p:nvSpPr>
          <p:cNvPr id="6" name="Овальная выноска 5"/>
          <p:cNvSpPr/>
          <p:nvPr/>
        </p:nvSpPr>
        <p:spPr>
          <a:xfrm>
            <a:off x="3143240" y="1643050"/>
            <a:ext cx="4429156" cy="2500330"/>
          </a:xfrm>
          <a:prstGeom prst="wedgeEllipseCallout">
            <a:avLst>
              <a:gd name="adj1" fmla="val -92201"/>
              <a:gd name="adj2" fmla="val 801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Оцените свою работу на уроке</a:t>
            </a:r>
            <a:endParaRPr lang="ru-RU" sz="28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внимание!</a:t>
            </a:r>
            <a:br>
              <a:rPr lang="ru-RU" dirty="0" smtClean="0"/>
            </a:br>
            <a:r>
              <a:rPr lang="ru-RU" dirty="0" smtClean="0"/>
              <a:t>Желаем успехов!</a:t>
            </a:r>
            <a:endParaRPr lang="ru-RU" dirty="0"/>
          </a:p>
        </p:txBody>
      </p:sp>
      <p:pic>
        <p:nvPicPr>
          <p:cNvPr id="4" name="Содержимое 3" descr="чтец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1802" y="2589620"/>
            <a:ext cx="2500329" cy="2631925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</a:t>
            </a:r>
            <a:r>
              <a:rPr lang="ru-RU" dirty="0" err="1" smtClean="0"/>
              <a:t>интернет-ресурсов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Growmushroom.ru</a:t>
            </a:r>
          </a:p>
          <a:p>
            <a:r>
              <a:rPr lang="en-US" dirty="0" smtClean="0"/>
              <a:t>Festival 1 </a:t>
            </a:r>
            <a:r>
              <a:rPr lang="en-US" dirty="0" err="1" smtClean="0"/>
              <a:t>september</a:t>
            </a:r>
            <a:r>
              <a:rPr lang="en-US" dirty="0" smtClean="0"/>
              <a:t>. </a:t>
            </a:r>
            <a:r>
              <a:rPr lang="en-US" smtClean="0"/>
              <a:t>ru</a:t>
            </a:r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Аннотация к работе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Урок математики во 2 классе по теме «Название компонентов и результата деления»</a:t>
            </a:r>
          </a:p>
          <a:p>
            <a:pPr>
              <a:lnSpc>
                <a:spcPct val="90000"/>
              </a:lnSpc>
            </a:pP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Раднаева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Маргарита Анатольевна, с. Баянгол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Баргузинского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района Республики Бурятия, учитель начальных классов МБОУ «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Баянгольская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СОШ»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Материал к уроку математики по теме «Название компонентов и результата деления» будет использоваться во 2 классе при изучении новой темы.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Материалы к этапам урока открываются по гиперссылке в слайде «Карта путешествия». Переход к слайду «Карта путешествия» производится по управляющей кнопке «назад».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Power Point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Данный материал может быть использован учителями начальных классов на уроках математики во 2 и 3 классах по данной теме.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Работа предназначена для демонстрации и самостоятельной работы учащимся 2 класса на уроке, для демонстрации учителям на методическом семинаре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Объём работы: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143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kb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, 15 слайдов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«</a:t>
            </a:r>
            <a:r>
              <a:rPr lang="ru-RU" b="1" dirty="0" smtClean="0">
                <a:solidFill>
                  <a:srgbClr val="00B050"/>
                </a:solidFill>
              </a:rPr>
              <a:t>Название компонентов и результата деления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ЦЕЛИ: 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Познакомить с названиями компонентов, результата и выражения при делении;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Закреплять умение решать задачи на деление;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Совершенствовать навыки устного счёта;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Развивать внимание и логическое мышление.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Планируемые 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Учащиеся научатся читать примеры на деление, называя компоненты и результат деления;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Моделировать с помощью схематических рисунков и записывать решение задач на деление;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Решать уравнения и объяснять решение, используя названия чисел при сложении и вычитании;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Выполнять задания творческого и поискового характера;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Контролировать и оценивать свою работу и её результат.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Карта путешествия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  <a:hlinkClick r:id="rId2" action="ppaction://hlinksldjump"/>
              </a:rPr>
              <a:t>«Молчанка»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  <a:hlinkClick r:id="rId3" action="ppaction://hlinksldjump"/>
              </a:rPr>
              <a:t>«Задачка»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  <a:hlinkClick r:id="rId4" action="ppaction://hlinksldjump"/>
              </a:rPr>
              <a:t>«Разминка»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  <a:hlinkClick r:id="rId5" action="ppaction://hlinksldjump"/>
              </a:rPr>
              <a:t>«Головоломка»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  <a:hlinkClick r:id="rId6" action="ppaction://hlinksldjump"/>
              </a:rPr>
              <a:t>«Незнакомка»</a:t>
            </a:r>
            <a:r>
              <a:rPr lang="ru-RU" dirty="0" smtClean="0">
                <a:solidFill>
                  <a:srgbClr val="FFFF00"/>
                </a:solidFill>
              </a:rPr>
              <a:t> - новая тема</a:t>
            </a:r>
          </a:p>
          <a:p>
            <a:r>
              <a:rPr lang="ru-RU" dirty="0" smtClean="0">
                <a:solidFill>
                  <a:srgbClr val="FFFF00"/>
                </a:solidFill>
                <a:hlinkClick r:id="rId7" action="ppaction://hlinksldjump"/>
              </a:rPr>
              <a:t>«</a:t>
            </a:r>
            <a:r>
              <a:rPr lang="ru-RU" dirty="0" err="1" smtClean="0">
                <a:solidFill>
                  <a:srgbClr val="FFFF00"/>
                </a:solidFill>
                <a:hlinkClick r:id="rId7" action="ppaction://hlinksldjump"/>
              </a:rPr>
              <a:t>Физминутка</a:t>
            </a:r>
            <a:r>
              <a:rPr lang="ru-RU" dirty="0" smtClean="0">
                <a:solidFill>
                  <a:srgbClr val="FFFF00"/>
                </a:solidFill>
                <a:hlinkClick r:id="rId7" action="ppaction://hlinksldjump"/>
              </a:rPr>
              <a:t>»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  <a:hlinkClick r:id="rId8" action="ppaction://hlinksldjump"/>
              </a:rPr>
              <a:t>«</a:t>
            </a:r>
            <a:r>
              <a:rPr lang="ru-RU" dirty="0" err="1" smtClean="0">
                <a:solidFill>
                  <a:srgbClr val="FFFF00"/>
                </a:solidFill>
                <a:hlinkClick r:id="rId8" action="ppaction://hlinksldjump"/>
              </a:rPr>
              <a:t>Знайка</a:t>
            </a:r>
            <a:r>
              <a:rPr lang="ru-RU" dirty="0" smtClean="0">
                <a:solidFill>
                  <a:srgbClr val="FFFF00"/>
                </a:solidFill>
                <a:hlinkClick r:id="rId8" action="ppaction://hlinksldjump"/>
              </a:rPr>
              <a:t>»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  <a:hlinkClick r:id="rId9" action="ppaction://hlinksldjump"/>
              </a:rPr>
              <a:t>«Итог»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«Молчанка»</a:t>
            </a:r>
            <a:endParaRPr lang="ru-RU" dirty="0"/>
          </a:p>
        </p:txBody>
      </p:sp>
      <p:sp>
        <p:nvSpPr>
          <p:cNvPr id="13" name="Управляющая кнопка: назад 12">
            <a:hlinkClick r:id="rId2" action="ppaction://hlinksldjump" highlightClick="1"/>
          </p:cNvPr>
          <p:cNvSpPr/>
          <p:nvPr/>
        </p:nvSpPr>
        <p:spPr>
          <a:xfrm>
            <a:off x="7715272" y="5857892"/>
            <a:ext cx="857256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3" name="Группа 42"/>
          <p:cNvGrpSpPr/>
          <p:nvPr/>
        </p:nvGrpSpPr>
        <p:grpSpPr>
          <a:xfrm>
            <a:off x="785786" y="642918"/>
            <a:ext cx="2786082" cy="4714908"/>
            <a:chOff x="785786" y="642918"/>
            <a:chExt cx="2786082" cy="4714908"/>
          </a:xfrm>
        </p:grpSpPr>
        <p:sp>
          <p:nvSpPr>
            <p:cNvPr id="17" name="Овал 16"/>
            <p:cNvSpPr/>
            <p:nvPr/>
          </p:nvSpPr>
          <p:spPr>
            <a:xfrm>
              <a:off x="1643042" y="642918"/>
              <a:ext cx="928694" cy="107157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solidFill>
                    <a:schemeClr val="accent1">
                      <a:lumMod val="75000"/>
                    </a:schemeClr>
                  </a:solidFill>
                </a:rPr>
                <a:t>5</a:t>
              </a:r>
              <a:endParaRPr lang="ru-RU" sz="4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500166" y="2071678"/>
              <a:ext cx="1214446" cy="71438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solidFill>
                    <a:schemeClr val="accent1">
                      <a:lumMod val="75000"/>
                    </a:schemeClr>
                  </a:solidFill>
                </a:rPr>
                <a:t>•2</a:t>
              </a:r>
              <a:endParaRPr lang="ru-RU" sz="4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857224" y="4286256"/>
              <a:ext cx="928694" cy="107157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solidFill>
                    <a:schemeClr val="accent1">
                      <a:lumMod val="75000"/>
                    </a:schemeClr>
                  </a:solidFill>
                </a:rPr>
                <a:t>?</a:t>
              </a:r>
              <a:endParaRPr lang="ru-RU" sz="4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2571736" y="4286256"/>
              <a:ext cx="928694" cy="107157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solidFill>
                    <a:schemeClr val="accent1">
                      <a:lumMod val="75000"/>
                    </a:schemeClr>
                  </a:solidFill>
                </a:rPr>
                <a:t>?</a:t>
              </a:r>
              <a:endParaRPr lang="ru-RU" sz="4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785786" y="3143248"/>
              <a:ext cx="1214446" cy="71438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solidFill>
                    <a:schemeClr val="accent1">
                      <a:lumMod val="75000"/>
                    </a:schemeClr>
                  </a:solidFill>
                </a:rPr>
                <a:t>+5</a:t>
              </a:r>
              <a:endParaRPr lang="ru-RU" sz="4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357422" y="3143248"/>
              <a:ext cx="1214446" cy="71438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solidFill>
                    <a:schemeClr val="accent1">
                      <a:lumMod val="75000"/>
                    </a:schemeClr>
                  </a:solidFill>
                </a:rPr>
                <a:t>-3</a:t>
              </a:r>
              <a:endParaRPr lang="ru-RU" sz="4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6" name="Прямая со стрелкой 25"/>
            <p:cNvCxnSpPr>
              <a:stCxn id="17" idx="4"/>
              <a:endCxn id="18" idx="0"/>
            </p:cNvCxnSpPr>
            <p:nvPr/>
          </p:nvCxnSpPr>
          <p:spPr>
            <a:xfrm rot="5400000">
              <a:off x="1928794" y="1893083"/>
              <a:ext cx="35719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>
              <a:stCxn id="18" idx="2"/>
              <a:endCxn id="23" idx="0"/>
            </p:cNvCxnSpPr>
            <p:nvPr/>
          </p:nvCxnSpPr>
          <p:spPr>
            <a:xfrm rot="5400000">
              <a:off x="1571604" y="2607463"/>
              <a:ext cx="357190" cy="7143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>
              <a:stCxn id="18" idx="2"/>
              <a:endCxn id="24" idx="0"/>
            </p:cNvCxnSpPr>
            <p:nvPr/>
          </p:nvCxnSpPr>
          <p:spPr>
            <a:xfrm rot="16200000" flipH="1">
              <a:off x="2357422" y="2536025"/>
              <a:ext cx="357190" cy="85725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>
              <a:stCxn id="23" idx="2"/>
            </p:cNvCxnSpPr>
            <p:nvPr/>
          </p:nvCxnSpPr>
          <p:spPr>
            <a:xfrm rot="5400000">
              <a:off x="1125117" y="4018364"/>
              <a:ext cx="428629" cy="10715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>
              <a:stCxn id="24" idx="2"/>
              <a:endCxn id="22" idx="0"/>
            </p:cNvCxnSpPr>
            <p:nvPr/>
          </p:nvCxnSpPr>
          <p:spPr>
            <a:xfrm rot="16200000" flipH="1">
              <a:off x="2786050" y="4036223"/>
              <a:ext cx="428628" cy="7143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5429256" y="714356"/>
            <a:ext cx="2786082" cy="4714908"/>
            <a:chOff x="785786" y="642918"/>
            <a:chExt cx="2786082" cy="4714908"/>
          </a:xfrm>
        </p:grpSpPr>
        <p:sp>
          <p:nvSpPr>
            <p:cNvPr id="45" name="Овал 44"/>
            <p:cNvSpPr/>
            <p:nvPr/>
          </p:nvSpPr>
          <p:spPr>
            <a:xfrm>
              <a:off x="1643042" y="642918"/>
              <a:ext cx="928694" cy="107157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solidFill>
                    <a:schemeClr val="accent1">
                      <a:lumMod val="75000"/>
                    </a:schemeClr>
                  </a:solidFill>
                </a:rPr>
                <a:t>5</a:t>
              </a:r>
              <a:endParaRPr lang="ru-RU" sz="4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1500166" y="2071678"/>
              <a:ext cx="1214446" cy="71438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solidFill>
                    <a:schemeClr val="accent1">
                      <a:lumMod val="75000"/>
                    </a:schemeClr>
                  </a:solidFill>
                </a:rPr>
                <a:t>•3</a:t>
              </a:r>
              <a:endParaRPr lang="ru-RU" sz="4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7" name="Овал 46"/>
            <p:cNvSpPr/>
            <p:nvPr/>
          </p:nvSpPr>
          <p:spPr>
            <a:xfrm>
              <a:off x="857224" y="4286256"/>
              <a:ext cx="928694" cy="107157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solidFill>
                    <a:schemeClr val="accent1">
                      <a:lumMod val="75000"/>
                    </a:schemeClr>
                  </a:solidFill>
                </a:rPr>
                <a:t>?</a:t>
              </a:r>
              <a:endParaRPr lang="ru-RU" sz="4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8" name="Овал 47"/>
            <p:cNvSpPr/>
            <p:nvPr/>
          </p:nvSpPr>
          <p:spPr>
            <a:xfrm>
              <a:off x="2571736" y="4286256"/>
              <a:ext cx="928694" cy="107157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solidFill>
                    <a:schemeClr val="accent1">
                      <a:lumMod val="75000"/>
                    </a:schemeClr>
                  </a:solidFill>
                </a:rPr>
                <a:t>?</a:t>
              </a:r>
              <a:endParaRPr lang="ru-RU" sz="4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785786" y="3143248"/>
              <a:ext cx="1214446" cy="71438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solidFill>
                    <a:schemeClr val="accent1">
                      <a:lumMod val="75000"/>
                    </a:schemeClr>
                  </a:solidFill>
                </a:rPr>
                <a:t>+5</a:t>
              </a:r>
              <a:endParaRPr lang="ru-RU" sz="4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2357422" y="3143248"/>
              <a:ext cx="1214446" cy="71438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solidFill>
                    <a:schemeClr val="accent1">
                      <a:lumMod val="75000"/>
                    </a:schemeClr>
                  </a:solidFill>
                </a:rPr>
                <a:t>-5</a:t>
              </a:r>
              <a:endParaRPr lang="ru-RU" sz="4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51" name="Прямая со стрелкой 50"/>
            <p:cNvCxnSpPr>
              <a:stCxn id="45" idx="4"/>
              <a:endCxn id="46" idx="0"/>
            </p:cNvCxnSpPr>
            <p:nvPr/>
          </p:nvCxnSpPr>
          <p:spPr>
            <a:xfrm rot="5400000">
              <a:off x="1928794" y="1893083"/>
              <a:ext cx="35719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>
              <a:stCxn id="46" idx="2"/>
              <a:endCxn id="49" idx="0"/>
            </p:cNvCxnSpPr>
            <p:nvPr/>
          </p:nvCxnSpPr>
          <p:spPr>
            <a:xfrm rot="5400000">
              <a:off x="1571604" y="2607463"/>
              <a:ext cx="357190" cy="7143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>
              <a:stCxn id="46" idx="2"/>
              <a:endCxn id="50" idx="0"/>
            </p:cNvCxnSpPr>
            <p:nvPr/>
          </p:nvCxnSpPr>
          <p:spPr>
            <a:xfrm rot="16200000" flipH="1">
              <a:off x="2357422" y="2536025"/>
              <a:ext cx="357190" cy="85725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/>
            <p:cNvCxnSpPr>
              <a:stCxn id="49" idx="2"/>
            </p:cNvCxnSpPr>
            <p:nvPr/>
          </p:nvCxnSpPr>
          <p:spPr>
            <a:xfrm rot="5400000">
              <a:off x="1125117" y="4018364"/>
              <a:ext cx="428629" cy="10715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>
              <a:stCxn id="50" idx="2"/>
              <a:endCxn id="48" idx="0"/>
            </p:cNvCxnSpPr>
            <p:nvPr/>
          </p:nvCxnSpPr>
          <p:spPr>
            <a:xfrm rot="16200000" flipH="1">
              <a:off x="2786050" y="4036223"/>
              <a:ext cx="428628" cy="7143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Овал 56"/>
          <p:cNvSpPr/>
          <p:nvPr/>
        </p:nvSpPr>
        <p:spPr>
          <a:xfrm>
            <a:off x="857224" y="4286256"/>
            <a:ext cx="928694" cy="107157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15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2571736" y="4286256"/>
            <a:ext cx="928694" cy="107157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5500694" y="4357694"/>
            <a:ext cx="928694" cy="107157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20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7215206" y="4357694"/>
            <a:ext cx="928694" cy="107157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10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" grpId="0" animBg="1"/>
      <p:bldP spid="58" grpId="0" animBg="1"/>
      <p:bldP spid="59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«Задачка»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000892" y="5715016"/>
            <a:ext cx="1214446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395387" y="33317"/>
            <a:ext cx="8477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143240" y="571480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- 8 карандашей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928662" y="2071678"/>
            <a:ext cx="2281241" cy="2562237"/>
            <a:chOff x="928662" y="2071678"/>
            <a:chExt cx="2281241" cy="2562237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1395387" y="1604953"/>
              <a:ext cx="847725" cy="1781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1609701" y="2462209"/>
              <a:ext cx="847725" cy="1781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1895453" y="3319465"/>
              <a:ext cx="847725" cy="1781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1" name="Правая фигурная скобка 10"/>
          <p:cNvSpPr/>
          <p:nvPr/>
        </p:nvSpPr>
        <p:spPr>
          <a:xfrm>
            <a:off x="3071802" y="2000240"/>
            <a:ext cx="1143008" cy="278608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000496" y="3071810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- Сколько карандашей ?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5" name="Рисунок 14" descr="1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929066"/>
            <a:ext cx="1983255" cy="2357454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Управляющая кнопка: назад 12">
            <a:hlinkClick r:id="rId2" action="ppaction://hlinksldjump" highlightClick="1"/>
          </p:cNvPr>
          <p:cNvSpPr/>
          <p:nvPr/>
        </p:nvSpPr>
        <p:spPr>
          <a:xfrm>
            <a:off x="6000760" y="6286520"/>
            <a:ext cx="857256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«Разминка»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00034" y="428604"/>
            <a:ext cx="807249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Сложите из палочек такую же фигуру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428604"/>
            <a:ext cx="807249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Сколько в ней квадратов?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596" y="428604"/>
            <a:ext cx="8072494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Уберите две палочки так, чтобы осталось два квадрата.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596" y="428604"/>
            <a:ext cx="8143932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Сколько разных решений у этого задания?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2786050" y="1571612"/>
            <a:ext cx="3571900" cy="3500462"/>
            <a:chOff x="1857356" y="2428868"/>
            <a:chExt cx="1428760" cy="1428760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857356" y="2428868"/>
              <a:ext cx="714380" cy="7143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571736" y="2428868"/>
              <a:ext cx="714380" cy="7143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857356" y="3143248"/>
              <a:ext cx="714380" cy="7143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571736" y="3143248"/>
              <a:ext cx="714380" cy="7143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5" name="Рисунок 24" descr="чтец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4338895"/>
            <a:ext cx="1428760" cy="1503957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«Головоломка»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428604"/>
            <a:ext cx="828680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Найдите значения выражений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428604"/>
            <a:ext cx="8286808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На какие группы можно разделить выражения?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428604"/>
            <a:ext cx="8286808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Прочитайте выражения первой группы, используя названия компонентов и результата сложения.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428604"/>
            <a:ext cx="8286808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Прочитайте выражения второй группы, используя названия компонентов и результата вычитания.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357166"/>
            <a:ext cx="8286808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Прочитайте выражения третьей группы, используя названия компонентов и результата умножения.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428604"/>
            <a:ext cx="8286808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Составьте по выражению 8•2 примеры на деление.</a:t>
            </a:r>
          </a:p>
          <a:p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428604"/>
            <a:ext cx="8286808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Прочитайте  полученные выражения, используя названия компонентов и результата.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48" y="2000240"/>
            <a:ext cx="1571636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9+14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45+15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43174" y="2000240"/>
            <a:ext cx="1571636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80-17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65-20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6314" y="2000240"/>
            <a:ext cx="1571636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8•2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3•7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6578" y="2000240"/>
            <a:ext cx="1571636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16꞉8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16꞉2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Управляющая кнопка: назад 14">
            <a:hlinkClick r:id="rId2" action="ppaction://hlinksldjump" highlightClick="1"/>
          </p:cNvPr>
          <p:cNvSpPr/>
          <p:nvPr/>
        </p:nvSpPr>
        <p:spPr>
          <a:xfrm>
            <a:off x="6929454" y="5500702"/>
            <a:ext cx="1357322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994</TotalTime>
  <Words>488</Words>
  <Application>Microsoft Office PowerPoint</Application>
  <PresentationFormat>Экран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Урок математики во 2 классе Тема урока: Название компонентов и результата деления</vt:lpstr>
      <vt:lpstr>Аннотация к работе</vt:lpstr>
      <vt:lpstr>Тема «Название компонентов и результата деления»</vt:lpstr>
      <vt:lpstr>Планируемые результаты:</vt:lpstr>
      <vt:lpstr>Карта путешествия</vt:lpstr>
      <vt:lpstr>«Молчанка»</vt:lpstr>
      <vt:lpstr>«Задачка»</vt:lpstr>
      <vt:lpstr>«Разминка»</vt:lpstr>
      <vt:lpstr>«Головоломка»</vt:lpstr>
      <vt:lpstr>«Незнакомка»</vt:lpstr>
      <vt:lpstr>Слайд 11</vt:lpstr>
      <vt:lpstr>«Знайка»</vt:lpstr>
      <vt:lpstr>Итог урока</vt:lpstr>
      <vt:lpstr>Спасибо за внимание! Желаем успехов!</vt:lpstr>
      <vt:lpstr>Использование интернет-ресурсов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во 2 классе</dc:title>
  <cp:lastModifiedBy>Компьютер</cp:lastModifiedBy>
  <cp:revision>97</cp:revision>
  <dcterms:modified xsi:type="dcterms:W3CDTF">2014-04-22T14:19:02Z</dcterms:modified>
</cp:coreProperties>
</file>