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92" r:id="rId5"/>
    <p:sldId id="286" r:id="rId6"/>
    <p:sldId id="291" r:id="rId7"/>
    <p:sldId id="266" r:id="rId8"/>
    <p:sldId id="293" r:id="rId9"/>
    <p:sldId id="272" r:id="rId10"/>
    <p:sldId id="273" r:id="rId11"/>
    <p:sldId id="29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772" autoAdjust="0"/>
    <p:restoredTop sz="94660"/>
  </p:normalViewPr>
  <p:slideViewPr>
    <p:cSldViewPr>
      <p:cViewPr varScale="1">
        <p:scale>
          <a:sx n="40" d="100"/>
          <a:sy n="40" d="100"/>
        </p:scale>
        <p:origin x="-762" y="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75E63-B80E-4E16-91AC-FA18D8759FFC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B2B47-2AA8-4268-9269-F89115F8B9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75E63-B80E-4E16-91AC-FA18D8759FFC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B2B47-2AA8-4268-9269-F89115F8B9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75E63-B80E-4E16-91AC-FA18D8759FFC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B2B47-2AA8-4268-9269-F89115F8B9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75E63-B80E-4E16-91AC-FA18D8759FFC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B2B47-2AA8-4268-9269-F89115F8B9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75E63-B80E-4E16-91AC-FA18D8759FFC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B2B47-2AA8-4268-9269-F89115F8B9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75E63-B80E-4E16-91AC-FA18D8759FFC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B2B47-2AA8-4268-9269-F89115F8B9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75E63-B80E-4E16-91AC-FA18D8759FFC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B2B47-2AA8-4268-9269-F89115F8B9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75E63-B80E-4E16-91AC-FA18D8759FFC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B2B47-2AA8-4268-9269-F89115F8B9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75E63-B80E-4E16-91AC-FA18D8759FFC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B2B47-2AA8-4268-9269-F89115F8B9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75E63-B80E-4E16-91AC-FA18D8759FFC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B2B47-2AA8-4268-9269-F89115F8B9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75E63-B80E-4E16-91AC-FA18D8759FFC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B2B47-2AA8-4268-9269-F89115F8B9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75E63-B80E-4E16-91AC-FA18D8759FFC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B2B47-2AA8-4268-9269-F89115F8B9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15.jpeg"/><Relationship Id="rId7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9.jpe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3998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000232" y="1285860"/>
            <a:ext cx="564360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Презентация к уроку математики во 2-б классе по теме</a:t>
            </a:r>
          </a:p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«Умножение и деление на 2. Закрепление»</a:t>
            </a:r>
          </a:p>
          <a:p>
            <a:pPr algn="ctr"/>
            <a:endParaRPr lang="ru-RU" sz="32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Учитель  Ильина Л.Г.</a:t>
            </a:r>
          </a:p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ГБОУ лицей №408</a:t>
            </a:r>
          </a:p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г. Пушкина</a:t>
            </a:r>
          </a:p>
          <a:p>
            <a:pPr algn="ctr"/>
            <a:endParaRPr lang="ru-RU" sz="3200" b="1" dirty="0" smtClean="0">
              <a:solidFill>
                <a:srgbClr val="00B050"/>
              </a:solidFill>
            </a:endParaRPr>
          </a:p>
        </p:txBody>
      </p:sp>
      <p:pic>
        <p:nvPicPr>
          <p:cNvPr id="9220" name="Picture 4" descr="http://stat11.privet.ru/lr/081c1ffabda070be8122a8564f437ba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929066"/>
            <a:ext cx="1606047" cy="2275233"/>
          </a:xfrm>
          <a:prstGeom prst="rect">
            <a:avLst/>
          </a:prstGeom>
          <a:noFill/>
        </p:spPr>
      </p:pic>
      <p:pic>
        <p:nvPicPr>
          <p:cNvPr id="9" name="Picture 4" descr="http://www.img3.imgbb.ru/b/5/a/b5ad3e9b4e02fcd7da4ae994e85ce1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642918"/>
            <a:ext cx="1348440" cy="1940796"/>
          </a:xfrm>
          <a:prstGeom prst="rect">
            <a:avLst/>
          </a:prstGeom>
          <a:noFill/>
        </p:spPr>
      </p:pic>
      <p:pic>
        <p:nvPicPr>
          <p:cNvPr id="10" name="Picture 2" descr="http://www.alladolls.ru/gallery2/d/149039-6/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9" y="476673"/>
            <a:ext cx="1503332" cy="1809320"/>
          </a:xfrm>
          <a:prstGeom prst="rect">
            <a:avLst/>
          </a:prstGeom>
          <a:noFill/>
        </p:spPr>
      </p:pic>
      <p:pic>
        <p:nvPicPr>
          <p:cNvPr id="11" name="Picture 2" descr="http://stat17.privet.ru/lr/0914ba0d109a9b8e5315323b515a837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3929066"/>
            <a:ext cx="1400169" cy="241041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928670"/>
            <a:ext cx="3143272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928926" y="1500174"/>
            <a:ext cx="57150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Я понимал задания учителя с трудом, не успевал за работой </a:t>
            </a:r>
            <a:r>
              <a:rPr lang="ru-RU" sz="2800" b="1" dirty="0" smtClean="0">
                <a:solidFill>
                  <a:srgbClr val="FF0000"/>
                </a:solidFill>
              </a:rPr>
              <a:t>класса  -  «3»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C000"/>
                </a:solidFill>
              </a:rPr>
              <a:t>Я все понимал на уроке, но не со всеми заданиями справился </a:t>
            </a:r>
            <a:r>
              <a:rPr lang="ru-RU" sz="2800" b="1" dirty="0" smtClean="0">
                <a:solidFill>
                  <a:srgbClr val="FFC000"/>
                </a:solidFill>
              </a:rPr>
              <a:t>самостоятельно  - «4»</a:t>
            </a:r>
            <a:endParaRPr lang="ru-RU" sz="2800" b="1" dirty="0" smtClean="0">
              <a:solidFill>
                <a:srgbClr val="FFC000"/>
              </a:solidFill>
            </a:endParaRPr>
          </a:p>
          <a:p>
            <a:endParaRPr lang="ru-RU" sz="2800" b="1" dirty="0" smtClean="0">
              <a:solidFill>
                <a:srgbClr val="FFC000"/>
              </a:solidFill>
            </a:endParaRPr>
          </a:p>
          <a:p>
            <a:r>
              <a:rPr lang="ru-RU" sz="2800" b="1" dirty="0" smtClean="0">
                <a:solidFill>
                  <a:srgbClr val="00B050"/>
                </a:solidFill>
              </a:rPr>
              <a:t>Я все понимал на уроке, все </a:t>
            </a:r>
            <a:r>
              <a:rPr lang="ru-RU" sz="2800" b="1" dirty="0" err="1" smtClean="0">
                <a:solidFill>
                  <a:srgbClr val="00B050"/>
                </a:solidFill>
              </a:rPr>
              <a:t>за-дания</a:t>
            </a:r>
            <a:r>
              <a:rPr lang="ru-RU" sz="2800" b="1" dirty="0" smtClean="0">
                <a:solidFill>
                  <a:srgbClr val="00B050"/>
                </a:solidFill>
              </a:rPr>
              <a:t> </a:t>
            </a:r>
            <a:r>
              <a:rPr lang="ru-RU" sz="2800" b="1" dirty="0" smtClean="0">
                <a:solidFill>
                  <a:srgbClr val="00B050"/>
                </a:solidFill>
              </a:rPr>
              <a:t>выполнил </a:t>
            </a:r>
            <a:r>
              <a:rPr lang="ru-RU" sz="2800" b="1" dirty="0" smtClean="0">
                <a:solidFill>
                  <a:srgbClr val="00B050"/>
                </a:solidFill>
              </a:rPr>
              <a:t>правильно  - «5».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3306" y="642918"/>
            <a:ext cx="4500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Оцени   себя!</a:t>
            </a:r>
            <a:endParaRPr lang="ru-RU" sz="4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643998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27584" y="764704"/>
            <a:ext cx="763284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solidFill>
                <a:srgbClr val="00B050"/>
              </a:solidFill>
            </a:endParaRPr>
          </a:p>
          <a:p>
            <a:endParaRPr lang="ru-RU" sz="2000" b="1" dirty="0" smtClean="0">
              <a:solidFill>
                <a:srgbClr val="00B050"/>
              </a:solidFill>
            </a:endParaRPr>
          </a:p>
          <a:p>
            <a:endParaRPr lang="ru-RU" sz="4000" b="1" dirty="0" smtClean="0">
              <a:solidFill>
                <a:srgbClr val="00B050"/>
              </a:solidFill>
            </a:endParaRPr>
          </a:p>
          <a:p>
            <a:pPr algn="ctr"/>
            <a:endParaRPr lang="ru-RU" sz="3200" b="1" dirty="0" smtClean="0">
              <a:solidFill>
                <a:srgbClr val="00B050"/>
              </a:solidFill>
            </a:endParaRPr>
          </a:p>
          <a:p>
            <a:pPr algn="ctr"/>
            <a:endParaRPr lang="ru-RU" sz="3200" b="1" dirty="0" smtClean="0">
              <a:solidFill>
                <a:srgbClr val="00B050"/>
              </a:solidFill>
            </a:endParaRPr>
          </a:p>
          <a:p>
            <a:pPr algn="ctr"/>
            <a:endParaRPr lang="ru-RU" sz="3200" b="1" dirty="0" smtClean="0">
              <a:solidFill>
                <a:srgbClr val="00B050"/>
              </a:solidFill>
            </a:endParaRPr>
          </a:p>
          <a:p>
            <a:pPr algn="ctr"/>
            <a:endParaRPr lang="ru-RU" sz="3200" b="1" dirty="0" smtClean="0">
              <a:solidFill>
                <a:srgbClr val="00B050"/>
              </a:solidFill>
            </a:endParaRPr>
          </a:p>
          <a:p>
            <a:pPr algn="ctr"/>
            <a:endParaRPr lang="ru-RU" sz="3200" b="1" dirty="0" smtClean="0">
              <a:solidFill>
                <a:srgbClr val="00B050"/>
              </a:solidFill>
            </a:endParaRPr>
          </a:p>
          <a:p>
            <a:pPr algn="ctr"/>
            <a:endParaRPr lang="ru-RU" sz="3200" b="1" dirty="0" smtClean="0">
              <a:solidFill>
                <a:srgbClr val="00B050"/>
              </a:solidFill>
            </a:endParaRPr>
          </a:p>
          <a:p>
            <a:pPr algn="ctr"/>
            <a:endParaRPr lang="ru-RU" sz="3200" b="1" dirty="0" smtClean="0">
              <a:solidFill>
                <a:srgbClr val="00B050"/>
              </a:solidFill>
            </a:endParaRPr>
          </a:p>
          <a:p>
            <a:pPr algn="ctr"/>
            <a:endParaRPr lang="ru-RU" sz="3200" b="1" dirty="0" smtClean="0">
              <a:solidFill>
                <a:srgbClr val="00B050"/>
              </a:solidFill>
            </a:endParaRPr>
          </a:p>
        </p:txBody>
      </p:sp>
      <p:pic>
        <p:nvPicPr>
          <p:cNvPr id="24578" name="Picture 2" descr="http://www.alladolls.ru/gallery2/d/149039-6/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9" y="476672"/>
            <a:ext cx="1800200" cy="2166613"/>
          </a:xfrm>
          <a:prstGeom prst="rect">
            <a:avLst/>
          </a:prstGeom>
          <a:noFill/>
        </p:spPr>
      </p:pic>
      <p:pic>
        <p:nvPicPr>
          <p:cNvPr id="24580" name="Picture 4" descr="http://www.alladolls.ru/gallery2/d/149039-6/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77108" y="4429132"/>
            <a:ext cx="1543947" cy="185820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00100" y="642918"/>
            <a:ext cx="75009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8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4800" b="1" dirty="0" smtClean="0">
                <a:solidFill>
                  <a:srgbClr val="00B050"/>
                </a:solidFill>
              </a:rPr>
              <a:t>         </a:t>
            </a:r>
            <a:r>
              <a:rPr lang="ru-RU" sz="4800" b="1" u="sng" dirty="0" smtClean="0">
                <a:solidFill>
                  <a:srgbClr val="00B050"/>
                </a:solidFill>
              </a:rPr>
              <a:t>Домашнее задание :</a:t>
            </a:r>
          </a:p>
          <a:p>
            <a:pPr algn="ctr"/>
            <a:endParaRPr lang="ru-RU" sz="4800" b="1" dirty="0" smtClean="0">
              <a:solidFill>
                <a:srgbClr val="00B050"/>
              </a:solidFill>
            </a:endParaRPr>
          </a:p>
          <a:p>
            <a:r>
              <a:rPr lang="ru-RU" sz="3200" b="1" dirty="0" smtClean="0">
                <a:solidFill>
                  <a:srgbClr val="00B050"/>
                </a:solidFill>
              </a:rPr>
              <a:t>     Придумайте задание  на умножение  или деление от  сказочного героя и оформите его на альбомном листке.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643998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43608" y="764704"/>
            <a:ext cx="741682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Устный счёт</a:t>
            </a:r>
          </a:p>
          <a:p>
            <a:pPr marL="514350" indent="-514350">
              <a:buAutoNum type="arabicPeriod"/>
            </a:pPr>
            <a:r>
              <a:rPr lang="ru-RU" sz="3200" b="1" dirty="0" smtClean="0">
                <a:solidFill>
                  <a:srgbClr val="00B050"/>
                </a:solidFill>
              </a:rPr>
              <a:t>Замените, где возможно, сложение умножением: </a:t>
            </a:r>
          </a:p>
          <a:p>
            <a:pPr marL="514350" indent="-514350"/>
            <a:endParaRPr lang="ru-RU" sz="3200" b="1" dirty="0" smtClean="0">
              <a:solidFill>
                <a:srgbClr val="00B050"/>
              </a:solidFill>
            </a:endParaRPr>
          </a:p>
          <a:p>
            <a:pPr marL="514350" indent="-514350"/>
            <a:r>
              <a:rPr lang="ru-RU" sz="3200" b="1" dirty="0" smtClean="0">
                <a:solidFill>
                  <a:srgbClr val="00B050"/>
                </a:solidFill>
              </a:rPr>
              <a:t>          4+4+4+4+4 =</a:t>
            </a:r>
          </a:p>
          <a:p>
            <a:pPr marL="514350" indent="-514350"/>
            <a:r>
              <a:rPr lang="ru-RU" sz="3200" b="1" dirty="0" smtClean="0">
                <a:solidFill>
                  <a:srgbClr val="00B050"/>
                </a:solidFill>
              </a:rPr>
              <a:t>          8+8+8 =</a:t>
            </a:r>
          </a:p>
          <a:p>
            <a:pPr marL="514350" indent="-514350"/>
            <a:r>
              <a:rPr lang="ru-RU" sz="3200" b="1" dirty="0" smtClean="0">
                <a:solidFill>
                  <a:srgbClr val="00B050"/>
                </a:solidFill>
              </a:rPr>
              <a:t>          35+53 = </a:t>
            </a:r>
          </a:p>
          <a:p>
            <a:pPr marL="514350" indent="-514350"/>
            <a:r>
              <a:rPr lang="ru-RU" sz="3200" b="1" dirty="0" smtClean="0">
                <a:solidFill>
                  <a:srgbClr val="00B050"/>
                </a:solidFill>
              </a:rPr>
              <a:t>          7+7+17 =</a:t>
            </a:r>
          </a:p>
          <a:p>
            <a:pPr marL="514350" indent="-514350"/>
            <a:r>
              <a:rPr lang="ru-RU" sz="3200" b="1" dirty="0" smtClean="0">
                <a:solidFill>
                  <a:srgbClr val="00B050"/>
                </a:solidFill>
              </a:rPr>
              <a:t> </a:t>
            </a:r>
          </a:p>
          <a:p>
            <a:pPr algn="ctr"/>
            <a:endParaRPr lang="ru-RU" sz="3200" b="1" dirty="0" smtClean="0">
              <a:solidFill>
                <a:srgbClr val="00B050"/>
              </a:solidFill>
            </a:endParaRPr>
          </a:p>
          <a:p>
            <a:pPr algn="ctr"/>
            <a:endParaRPr lang="ru-RU" sz="3200" b="1" dirty="0" smtClean="0">
              <a:solidFill>
                <a:srgbClr val="00B050"/>
              </a:solidFill>
            </a:endParaRPr>
          </a:p>
          <a:p>
            <a:pPr algn="ctr"/>
            <a:endParaRPr lang="ru-RU" sz="3200" b="1" dirty="0" smtClean="0">
              <a:solidFill>
                <a:srgbClr val="00B050"/>
              </a:solidFill>
            </a:endParaRPr>
          </a:p>
          <a:p>
            <a:pPr algn="ctr"/>
            <a:endParaRPr lang="ru-RU" sz="3200" b="1" dirty="0" smtClean="0">
              <a:solidFill>
                <a:srgbClr val="00B050"/>
              </a:solidFill>
            </a:endParaRPr>
          </a:p>
        </p:txBody>
      </p:sp>
      <p:pic>
        <p:nvPicPr>
          <p:cNvPr id="8194" name="Picture 2" descr="http://funforkids.ru/pictures/mult/mult11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420888"/>
            <a:ext cx="3162300" cy="388620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355976" y="2708920"/>
            <a:ext cx="864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4*5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35896" y="3212976"/>
            <a:ext cx="8431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8*3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35896" y="4221088"/>
            <a:ext cx="16561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7*2+17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643998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27584" y="764704"/>
            <a:ext cx="7632848" cy="914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2.Реши задачу:</a:t>
            </a:r>
          </a:p>
          <a:p>
            <a:endParaRPr lang="ru-RU" sz="2000" b="1" dirty="0" smtClean="0">
              <a:solidFill>
                <a:srgbClr val="00B050"/>
              </a:solidFill>
            </a:endParaRPr>
          </a:p>
          <a:p>
            <a:r>
              <a:rPr lang="ru-RU" sz="4000" b="1" dirty="0" smtClean="0">
                <a:solidFill>
                  <a:srgbClr val="00B050"/>
                </a:solidFill>
              </a:rPr>
              <a:t>Каждая голова  Змея  Горыныча выпила  по 2  ведра газировки. Сколько вёдер газировки выпил Змей Горыныч?</a:t>
            </a:r>
          </a:p>
          <a:p>
            <a:r>
              <a:rPr lang="ru-RU" sz="4000" b="1" dirty="0" smtClean="0">
                <a:solidFill>
                  <a:srgbClr val="00B050"/>
                </a:solidFill>
              </a:rPr>
              <a:t>             </a:t>
            </a:r>
          </a:p>
          <a:p>
            <a:r>
              <a:rPr lang="ru-RU" sz="4000" b="1" dirty="0" smtClean="0">
                <a:solidFill>
                  <a:srgbClr val="00B050"/>
                </a:solidFill>
              </a:rPr>
              <a:t>               2*3=6 (в.)</a:t>
            </a:r>
          </a:p>
          <a:p>
            <a:endParaRPr lang="ru-RU" sz="4000" b="1" dirty="0" smtClean="0">
              <a:solidFill>
                <a:srgbClr val="00B050"/>
              </a:solidFill>
            </a:endParaRPr>
          </a:p>
          <a:p>
            <a:pPr algn="ctr"/>
            <a:endParaRPr lang="ru-RU" sz="3200" b="1" dirty="0" smtClean="0">
              <a:solidFill>
                <a:srgbClr val="00B050"/>
              </a:solidFill>
            </a:endParaRPr>
          </a:p>
          <a:p>
            <a:pPr algn="ctr"/>
            <a:endParaRPr lang="ru-RU" sz="3200" b="1" dirty="0" smtClean="0">
              <a:solidFill>
                <a:srgbClr val="00B050"/>
              </a:solidFill>
            </a:endParaRPr>
          </a:p>
          <a:p>
            <a:pPr algn="ctr"/>
            <a:endParaRPr lang="ru-RU" sz="3200" b="1" dirty="0" smtClean="0">
              <a:solidFill>
                <a:srgbClr val="00B050"/>
              </a:solidFill>
            </a:endParaRPr>
          </a:p>
          <a:p>
            <a:pPr algn="ctr"/>
            <a:endParaRPr lang="ru-RU" sz="3200" b="1" dirty="0" smtClean="0">
              <a:solidFill>
                <a:srgbClr val="00B050"/>
              </a:solidFill>
            </a:endParaRPr>
          </a:p>
          <a:p>
            <a:pPr algn="ctr"/>
            <a:endParaRPr lang="ru-RU" sz="3200" b="1" dirty="0" smtClean="0">
              <a:solidFill>
                <a:srgbClr val="00B050"/>
              </a:solidFill>
            </a:endParaRPr>
          </a:p>
          <a:p>
            <a:pPr algn="ctr"/>
            <a:endParaRPr lang="ru-RU" sz="3200" b="1" dirty="0" smtClean="0">
              <a:solidFill>
                <a:srgbClr val="00B050"/>
              </a:solidFill>
            </a:endParaRPr>
          </a:p>
          <a:p>
            <a:pPr algn="ctr"/>
            <a:endParaRPr lang="ru-RU" sz="3200" b="1" dirty="0" smtClean="0">
              <a:solidFill>
                <a:srgbClr val="00B050"/>
              </a:solidFill>
            </a:endParaRPr>
          </a:p>
          <a:p>
            <a:pPr algn="ctr"/>
            <a:endParaRPr lang="ru-RU" sz="3200" b="1" dirty="0" smtClean="0">
              <a:solidFill>
                <a:srgbClr val="00B050"/>
              </a:solidFill>
            </a:endParaRPr>
          </a:p>
        </p:txBody>
      </p:sp>
      <p:pic>
        <p:nvPicPr>
          <p:cNvPr id="6" name="Picture 2" descr="http://crosti.ru/patterns/00/00/25/13293525ba/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356992"/>
            <a:ext cx="2328262" cy="295009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764704"/>
            <a:ext cx="74168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00B050"/>
                </a:solidFill>
              </a:rPr>
              <a:t> </a:t>
            </a:r>
          </a:p>
          <a:p>
            <a:pPr algn="ctr"/>
            <a:endParaRPr lang="ru-RU" sz="3200" b="1" dirty="0" smtClean="0">
              <a:solidFill>
                <a:srgbClr val="00B050"/>
              </a:solidFill>
            </a:endParaRPr>
          </a:p>
          <a:p>
            <a:pPr algn="ctr"/>
            <a:endParaRPr lang="ru-RU" sz="3200" b="1" dirty="0" smtClean="0">
              <a:solidFill>
                <a:srgbClr val="00B050"/>
              </a:solidFill>
            </a:endParaRPr>
          </a:p>
          <a:p>
            <a:pPr algn="ctr"/>
            <a:endParaRPr lang="ru-RU" sz="3200" b="1" dirty="0" smtClean="0">
              <a:solidFill>
                <a:srgbClr val="00B050"/>
              </a:solidFill>
            </a:endParaRPr>
          </a:p>
          <a:p>
            <a:pPr algn="ctr"/>
            <a:endParaRPr lang="ru-RU" sz="3200" b="1" dirty="0" smtClean="0">
              <a:solidFill>
                <a:srgbClr val="00B05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643998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3707904" y="2780928"/>
            <a:ext cx="576064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2</a:t>
            </a:r>
            <a:endParaRPr lang="ru-RU" sz="6000" dirty="0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2843808" y="1772816"/>
            <a:ext cx="1800200" cy="100811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6000" dirty="0" smtClean="0"/>
              <a:t>4</a:t>
            </a:r>
          </a:p>
          <a:p>
            <a:pPr algn="ctr"/>
            <a:endParaRPr lang="ru-RU" sz="4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131840" y="2780928"/>
            <a:ext cx="576064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2</a:t>
            </a:r>
            <a:endParaRPr lang="ru-RU" sz="6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148064" y="3717032"/>
            <a:ext cx="576064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6000" dirty="0" smtClean="0"/>
              <a:t>2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724128" y="3717032"/>
            <a:ext cx="576064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6000" dirty="0" smtClean="0"/>
              <a:t>6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948264" y="2708920"/>
            <a:ext cx="576064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6000" dirty="0" smtClean="0"/>
              <a:t>5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524328" y="2708920"/>
            <a:ext cx="576064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6000" dirty="0" smtClean="0"/>
              <a:t>2</a:t>
            </a: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4788024" y="2420888"/>
            <a:ext cx="1800200" cy="1368152"/>
          </a:xfrm>
          <a:prstGeom prst="triangle">
            <a:avLst>
              <a:gd name="adj" fmla="val 5156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4400" b="1" dirty="0" smtClean="0"/>
              <a:t>12</a:t>
            </a:r>
          </a:p>
          <a:p>
            <a:pPr algn="ctr">
              <a:lnSpc>
                <a:spcPct val="150000"/>
              </a:lnSpc>
            </a:pPr>
            <a:endParaRPr lang="ru-RU" sz="4400" b="1" dirty="0" smtClean="0"/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6660232" y="1700808"/>
            <a:ext cx="1800200" cy="100811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4400" b="1" dirty="0" smtClean="0"/>
              <a:t>10</a:t>
            </a:r>
          </a:p>
          <a:p>
            <a:pPr algn="ctr">
              <a:lnSpc>
                <a:spcPct val="150000"/>
              </a:lnSpc>
            </a:pPr>
            <a:endParaRPr lang="ru-RU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1259632" y="908720"/>
            <a:ext cx="45309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 3. Заполните пропуски :</a:t>
            </a:r>
            <a:endParaRPr lang="ru-RU" sz="3200" b="1" dirty="0">
              <a:solidFill>
                <a:srgbClr val="00B050"/>
              </a:solidFill>
            </a:endParaRPr>
          </a:p>
        </p:txBody>
      </p:sp>
      <p:pic>
        <p:nvPicPr>
          <p:cNvPr id="3074" name="Picture 2" descr="http://www.alladolls.ru/gallery2/d/149039-6/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212976"/>
            <a:ext cx="2448272" cy="294659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643998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71600" y="908720"/>
            <a:ext cx="7416824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00B050"/>
                </a:solidFill>
              </a:rPr>
              <a:t>ИГРА «КТО БЫСТРЕЕ?»</a:t>
            </a:r>
          </a:p>
          <a:p>
            <a:endParaRPr lang="ru-RU" sz="3200" b="1" dirty="0" smtClean="0">
              <a:solidFill>
                <a:srgbClr val="00B050"/>
              </a:solidFill>
            </a:endParaRPr>
          </a:p>
          <a:p>
            <a:endParaRPr lang="ru-RU" sz="3200" b="1" dirty="0" smtClean="0">
              <a:solidFill>
                <a:srgbClr val="00B050"/>
              </a:solidFill>
            </a:endParaRPr>
          </a:p>
          <a:p>
            <a:r>
              <a:rPr lang="ru-RU" sz="3200" b="1" dirty="0" smtClean="0">
                <a:solidFill>
                  <a:srgbClr val="00B050"/>
                </a:solidFill>
              </a:rPr>
              <a:t>4*2=                      1*2=                    2*8=     </a:t>
            </a:r>
          </a:p>
          <a:p>
            <a:r>
              <a:rPr lang="ru-RU" sz="3200" b="1" dirty="0" smtClean="0">
                <a:solidFill>
                  <a:srgbClr val="00B050"/>
                </a:solidFill>
              </a:rPr>
              <a:t>2*6=                      18:2=                   7*2=</a:t>
            </a:r>
          </a:p>
          <a:p>
            <a:r>
              <a:rPr lang="ru-RU" sz="3200" b="1" dirty="0" smtClean="0">
                <a:solidFill>
                  <a:srgbClr val="00B050"/>
                </a:solidFill>
              </a:rPr>
              <a:t>8*2=                      2*7=                    20:2=</a:t>
            </a:r>
          </a:p>
          <a:p>
            <a:r>
              <a:rPr lang="ru-RU" sz="3200" b="1" dirty="0" smtClean="0">
                <a:solidFill>
                  <a:srgbClr val="00B050"/>
                </a:solidFill>
              </a:rPr>
              <a:t>12:6=                     5*2=                    6:2=</a:t>
            </a:r>
          </a:p>
          <a:p>
            <a:r>
              <a:rPr lang="ru-RU" sz="3200" b="1" dirty="0" smtClean="0">
                <a:solidFill>
                  <a:srgbClr val="00B050"/>
                </a:solidFill>
              </a:rPr>
              <a:t>16:2=                     10:5=                   9*2=</a:t>
            </a:r>
          </a:p>
          <a:p>
            <a:r>
              <a:rPr lang="ru-RU" sz="3200" b="1" dirty="0" smtClean="0">
                <a:solidFill>
                  <a:srgbClr val="00B050"/>
                </a:solidFill>
              </a:rPr>
              <a:t>2*2=                      6*2=                    2*3=</a:t>
            </a:r>
          </a:p>
          <a:p>
            <a:endParaRPr lang="ru-RU" sz="3200" b="1" dirty="0" smtClean="0">
              <a:solidFill>
                <a:srgbClr val="00B050"/>
              </a:solidFill>
            </a:endParaRPr>
          </a:p>
          <a:p>
            <a:pPr algn="ctr"/>
            <a:endParaRPr lang="ru-RU" sz="3200" b="1" dirty="0" smtClean="0">
              <a:solidFill>
                <a:srgbClr val="00B050"/>
              </a:solidFill>
            </a:endParaRPr>
          </a:p>
          <a:p>
            <a:pPr algn="ctr"/>
            <a:endParaRPr lang="ru-RU" sz="3200" b="1" dirty="0" smtClean="0">
              <a:solidFill>
                <a:srgbClr val="00B050"/>
              </a:solidFill>
            </a:endParaRPr>
          </a:p>
          <a:p>
            <a:pPr algn="ctr"/>
            <a:endParaRPr lang="ru-RU" sz="3200" b="1" dirty="0" smtClean="0">
              <a:solidFill>
                <a:srgbClr val="00B050"/>
              </a:solidFill>
            </a:endParaRPr>
          </a:p>
          <a:p>
            <a:pPr algn="ctr"/>
            <a:endParaRPr lang="ru-RU" sz="3200" b="1" dirty="0" smtClean="0">
              <a:solidFill>
                <a:srgbClr val="00B050"/>
              </a:solidFill>
            </a:endParaRPr>
          </a:p>
          <a:p>
            <a:pPr algn="ctr"/>
            <a:endParaRPr lang="ru-RU" sz="3200" b="1" dirty="0" smtClean="0">
              <a:solidFill>
                <a:srgbClr val="00B050"/>
              </a:solidFill>
            </a:endParaRPr>
          </a:p>
          <a:p>
            <a:pPr algn="ctr"/>
            <a:endParaRPr lang="ru-RU" sz="3200" b="1" dirty="0" smtClean="0">
              <a:solidFill>
                <a:srgbClr val="00B050"/>
              </a:solidFill>
            </a:endParaRPr>
          </a:p>
          <a:p>
            <a:pPr algn="ctr"/>
            <a:endParaRPr lang="ru-RU" sz="3200" b="1" dirty="0" smtClean="0">
              <a:solidFill>
                <a:srgbClr val="00B050"/>
              </a:solidFill>
            </a:endParaRPr>
          </a:p>
        </p:txBody>
      </p:sp>
      <p:pic>
        <p:nvPicPr>
          <p:cNvPr id="5122" name="Picture 2" descr="http://illustrators.ru/illustrations/375209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620688"/>
            <a:ext cx="2482220" cy="165618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6" name="AutoShape 42"/>
          <p:cNvSpPr>
            <a:spLocks noChangeArrowheads="1"/>
          </p:cNvSpPr>
          <p:nvPr/>
        </p:nvSpPr>
        <p:spPr bwMode="auto">
          <a:xfrm rot="-194305">
            <a:off x="4421188" y="5945188"/>
            <a:ext cx="3105150" cy="496887"/>
          </a:xfrm>
          <a:prstGeom prst="cloudCallout">
            <a:avLst>
              <a:gd name="adj1" fmla="val -143514"/>
              <a:gd name="adj2" fmla="val 18244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1331913" y="333375"/>
            <a:ext cx="5545137" cy="1727200"/>
          </a:xfrm>
          <a:prstGeom prst="cloudCallout">
            <a:avLst>
              <a:gd name="adj1" fmla="val -21227"/>
              <a:gd name="adj2" fmla="val 38509"/>
            </a:avLst>
          </a:prstGeom>
          <a:solidFill>
            <a:srgbClr val="00008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1274" name="Oval 10"/>
          <p:cNvSpPr>
            <a:spLocks noChangeArrowheads="1"/>
          </p:cNvSpPr>
          <p:nvPr/>
        </p:nvSpPr>
        <p:spPr bwMode="auto">
          <a:xfrm>
            <a:off x="2916238" y="1989138"/>
            <a:ext cx="144462" cy="576262"/>
          </a:xfrm>
          <a:prstGeom prst="ellipse">
            <a:avLst/>
          </a:prstGeom>
          <a:solidFill>
            <a:srgbClr val="00008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5" name="Oval 11"/>
          <p:cNvSpPr>
            <a:spLocks noChangeArrowheads="1"/>
          </p:cNvSpPr>
          <p:nvPr/>
        </p:nvSpPr>
        <p:spPr bwMode="auto">
          <a:xfrm>
            <a:off x="3635375" y="1989138"/>
            <a:ext cx="144463" cy="576262"/>
          </a:xfrm>
          <a:prstGeom prst="ellipse">
            <a:avLst/>
          </a:prstGeom>
          <a:solidFill>
            <a:srgbClr val="00008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6" name="Oval 12"/>
          <p:cNvSpPr>
            <a:spLocks noChangeArrowheads="1"/>
          </p:cNvSpPr>
          <p:nvPr/>
        </p:nvSpPr>
        <p:spPr bwMode="auto">
          <a:xfrm>
            <a:off x="4572000" y="1268413"/>
            <a:ext cx="144463" cy="576262"/>
          </a:xfrm>
          <a:prstGeom prst="ellipse">
            <a:avLst/>
          </a:prstGeom>
          <a:solidFill>
            <a:srgbClr val="00008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7" name="Oval 13"/>
          <p:cNvSpPr>
            <a:spLocks noChangeArrowheads="1"/>
          </p:cNvSpPr>
          <p:nvPr/>
        </p:nvSpPr>
        <p:spPr bwMode="auto">
          <a:xfrm rot="20368429" flipH="1">
            <a:off x="6011863" y="1628775"/>
            <a:ext cx="144462" cy="431800"/>
          </a:xfrm>
          <a:prstGeom prst="ellipse">
            <a:avLst/>
          </a:prstGeom>
          <a:solidFill>
            <a:srgbClr val="00008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1280" name="Picture 16" descr="kalendula_kopij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96" r="11684"/>
          <a:stretch>
            <a:fillRect/>
          </a:stretch>
        </p:blipFill>
        <p:spPr bwMode="auto">
          <a:xfrm>
            <a:off x="2411413" y="5048250"/>
            <a:ext cx="1296987" cy="1296988"/>
          </a:xfrm>
          <a:prstGeom prst="rect">
            <a:avLst/>
          </a:prstGeom>
          <a:noFill/>
        </p:spPr>
      </p:pic>
      <p:pic>
        <p:nvPicPr>
          <p:cNvPr id="11281" name="Picture 17" descr="kalendula_kopij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96" r="11684"/>
          <a:stretch>
            <a:fillRect/>
          </a:stretch>
        </p:blipFill>
        <p:spPr bwMode="auto">
          <a:xfrm>
            <a:off x="5003800" y="4292600"/>
            <a:ext cx="1081088" cy="1081088"/>
          </a:xfrm>
          <a:prstGeom prst="rect">
            <a:avLst/>
          </a:prstGeom>
          <a:noFill/>
        </p:spPr>
      </p:pic>
      <p:pic>
        <p:nvPicPr>
          <p:cNvPr id="11282" name="Picture 18" descr="kalendula_kopij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96" r="11684"/>
          <a:stretch>
            <a:fillRect/>
          </a:stretch>
        </p:blipFill>
        <p:spPr bwMode="auto">
          <a:xfrm>
            <a:off x="7019925" y="4941888"/>
            <a:ext cx="1296988" cy="1296987"/>
          </a:xfrm>
          <a:prstGeom prst="rect">
            <a:avLst/>
          </a:prstGeom>
          <a:noFill/>
        </p:spPr>
      </p:pic>
      <p:pic>
        <p:nvPicPr>
          <p:cNvPr id="11284" name="Picture 20" descr="kalendula_kopij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96" r="11684"/>
          <a:stretch>
            <a:fillRect/>
          </a:stretch>
        </p:blipFill>
        <p:spPr bwMode="auto">
          <a:xfrm>
            <a:off x="755650" y="4437063"/>
            <a:ext cx="938213" cy="938212"/>
          </a:xfrm>
          <a:prstGeom prst="rect">
            <a:avLst/>
          </a:prstGeom>
          <a:noFill/>
        </p:spPr>
      </p:pic>
      <p:sp>
        <p:nvSpPr>
          <p:cNvPr id="11288" name="Oval 24"/>
          <p:cNvSpPr>
            <a:spLocks noChangeArrowheads="1"/>
          </p:cNvSpPr>
          <p:nvPr/>
        </p:nvSpPr>
        <p:spPr bwMode="auto">
          <a:xfrm>
            <a:off x="5292725" y="1196975"/>
            <a:ext cx="792163" cy="792163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89" name="Oval 25"/>
          <p:cNvSpPr>
            <a:spLocks noChangeArrowheads="1"/>
          </p:cNvSpPr>
          <p:nvPr/>
        </p:nvSpPr>
        <p:spPr bwMode="auto">
          <a:xfrm rot="1009340">
            <a:off x="5360988" y="2009775"/>
            <a:ext cx="142875" cy="1152525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90" name="Oval 26"/>
          <p:cNvSpPr>
            <a:spLocks noChangeArrowheads="1"/>
          </p:cNvSpPr>
          <p:nvPr/>
        </p:nvSpPr>
        <p:spPr bwMode="auto">
          <a:xfrm rot="2878885">
            <a:off x="4837113" y="1681163"/>
            <a:ext cx="142875" cy="115252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91" name="Oval 27"/>
          <p:cNvSpPr>
            <a:spLocks noChangeArrowheads="1"/>
          </p:cNvSpPr>
          <p:nvPr/>
        </p:nvSpPr>
        <p:spPr bwMode="auto">
          <a:xfrm rot="5400000">
            <a:off x="4571207" y="980281"/>
            <a:ext cx="144462" cy="1152525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92" name="Oval 28"/>
          <p:cNvSpPr>
            <a:spLocks noChangeArrowheads="1"/>
          </p:cNvSpPr>
          <p:nvPr/>
        </p:nvSpPr>
        <p:spPr bwMode="auto">
          <a:xfrm rot="7475587">
            <a:off x="4818856" y="391319"/>
            <a:ext cx="144463" cy="115252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93" name="Oval 29"/>
          <p:cNvSpPr>
            <a:spLocks noChangeArrowheads="1"/>
          </p:cNvSpPr>
          <p:nvPr/>
        </p:nvSpPr>
        <p:spPr bwMode="auto">
          <a:xfrm rot="10800000">
            <a:off x="5508625" y="0"/>
            <a:ext cx="142875" cy="1152525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94" name="Oval 30"/>
          <p:cNvSpPr>
            <a:spLocks noChangeArrowheads="1"/>
          </p:cNvSpPr>
          <p:nvPr/>
        </p:nvSpPr>
        <p:spPr bwMode="auto">
          <a:xfrm rot="12761602">
            <a:off x="6096000" y="76200"/>
            <a:ext cx="142875" cy="115252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95" name="Oval 31"/>
          <p:cNvSpPr>
            <a:spLocks noChangeArrowheads="1"/>
          </p:cNvSpPr>
          <p:nvPr/>
        </p:nvSpPr>
        <p:spPr bwMode="auto">
          <a:xfrm rot="14269747">
            <a:off x="6550819" y="486569"/>
            <a:ext cx="144463" cy="1152525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96" name="Oval 32"/>
          <p:cNvSpPr>
            <a:spLocks noChangeArrowheads="1"/>
          </p:cNvSpPr>
          <p:nvPr/>
        </p:nvSpPr>
        <p:spPr bwMode="auto">
          <a:xfrm rot="16200000">
            <a:off x="6732588" y="1052513"/>
            <a:ext cx="142875" cy="115252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98" name="Oval 34"/>
          <p:cNvSpPr>
            <a:spLocks noChangeArrowheads="1"/>
          </p:cNvSpPr>
          <p:nvPr/>
        </p:nvSpPr>
        <p:spPr bwMode="auto">
          <a:xfrm rot="-2457754">
            <a:off x="6497638" y="1725613"/>
            <a:ext cx="142875" cy="1152525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99" name="Oval 35"/>
          <p:cNvSpPr>
            <a:spLocks noChangeArrowheads="1"/>
          </p:cNvSpPr>
          <p:nvPr/>
        </p:nvSpPr>
        <p:spPr bwMode="auto">
          <a:xfrm rot="-717174">
            <a:off x="5938838" y="2044700"/>
            <a:ext cx="142875" cy="115252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1300" name="Picture 3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02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</p:spPr>
      </p:pic>
      <p:pic>
        <p:nvPicPr>
          <p:cNvPr id="11301" name="Picture 37" descr="rose12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 r="46591" b="41933"/>
          <a:stretch>
            <a:fillRect/>
          </a:stretch>
        </p:blipFill>
        <p:spPr bwMode="auto">
          <a:xfrm rot="9148495">
            <a:off x="4859338" y="4221163"/>
            <a:ext cx="1119187" cy="1039812"/>
          </a:xfrm>
          <a:prstGeom prst="rect">
            <a:avLst/>
          </a:prstGeom>
          <a:noFill/>
        </p:spPr>
      </p:pic>
      <p:pic>
        <p:nvPicPr>
          <p:cNvPr id="11302" name="Picture 38" descr="rose12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 r="46591" b="41933"/>
          <a:stretch>
            <a:fillRect/>
          </a:stretch>
        </p:blipFill>
        <p:spPr bwMode="auto">
          <a:xfrm rot="37385947">
            <a:off x="931863" y="4189412"/>
            <a:ext cx="1119188" cy="1039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3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112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12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-0.12605 0.4305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21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127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0.06285 0.51435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" y="25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000" fill="hold"/>
                                        <p:tgtEl>
                                          <p:spTgt spid="1127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13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0"/>
                            </p:stCondLst>
                            <p:childTnLst>
                              <p:par>
                                <p:cTn id="44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1000" fill="hold"/>
                                        <p:tgtEl>
                                          <p:spTgt spid="112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09462 0.49375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247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1000" fill="hold"/>
                                        <p:tgtEl>
                                          <p:spTgt spid="1127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3500"/>
                            </p:stCondLst>
                            <p:childTnLst>
                              <p:par>
                                <p:cTn id="58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1000" fill="hold"/>
                                        <p:tgtEl>
                                          <p:spTgt spid="11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500"/>
                            </p:stCondLst>
                            <p:childTnLst>
                              <p:par>
                                <p:cTn id="7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 L 0.16545 0.55648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278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1000" fill="hold"/>
                                        <p:tgtEl>
                                          <p:spTgt spid="1127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7500"/>
                            </p:stCondLst>
                            <p:childTnLst>
                              <p:par>
                                <p:cTn id="77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8500"/>
                            </p:stCondLst>
                            <p:childTnLst>
                              <p:par>
                                <p:cTn id="81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2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3500"/>
                            </p:stCondLst>
                            <p:childTnLst>
                              <p:par>
                                <p:cTn id="8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1126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500"/>
                            </p:stCondLst>
                            <p:childTnLst>
                              <p:par>
                                <p:cTn id="9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6500"/>
                            </p:stCondLst>
                            <p:childTnLst>
                              <p:par>
                                <p:cTn id="96" presetID="10" presetClass="entr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500"/>
                            </p:stCondLst>
                            <p:childTnLst>
                              <p:par>
                                <p:cTn id="100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8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500"/>
                            </p:stCondLst>
                            <p:childTnLst>
                              <p:par>
                                <p:cTn id="116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85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9500"/>
                            </p:stCondLst>
                            <p:childTnLst>
                              <p:par>
                                <p:cTn id="124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5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2500"/>
                            </p:stCondLst>
                            <p:childTnLst>
                              <p:par>
                                <p:cTn id="132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45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1130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6500"/>
                            </p:stCondLst>
                            <p:childTnLst>
                              <p:par>
                                <p:cTn id="14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30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30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9500"/>
                            </p:stCondLst>
                            <p:childTnLst>
                              <p:par>
                                <p:cTn id="14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30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30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2500"/>
                            </p:stCondLst>
                            <p:childTnLst>
                              <p:par>
                                <p:cTn id="15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L 0.21094 0.12848 " pathEditMode="relative" rAng="0" ptsTypes="AA">
                                      <p:cBhvr>
                                        <p:cTn id="153" dur="30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" y="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5500"/>
                            </p:stCondLst>
                            <p:childTnLst>
                              <p:par>
                                <p:cTn id="15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11111E-6 L 0.24601 0.14491 " pathEditMode="relative" rAng="0" ptsTypes="AA">
                                      <p:cBhvr>
                                        <p:cTn id="156" dur="30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" y="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300"/>
                </p:tgtEl>
              </p:cMediaNode>
            </p:audio>
          </p:childTnLst>
        </p:cTn>
      </p:par>
    </p:tnLst>
    <p:bldLst>
      <p:bldP spid="11306" grpId="0" animBg="1"/>
      <p:bldP spid="11306" grpId="1" animBg="1"/>
      <p:bldP spid="11306" grpId="2" animBg="1"/>
      <p:bldP spid="11266" grpId="0" animBg="1"/>
      <p:bldP spid="11266" grpId="1"/>
      <p:bldP spid="11266" grpId="2" animBg="1"/>
      <p:bldP spid="11274" grpId="0" animBg="1"/>
      <p:bldP spid="11274" grpId="1" animBg="1"/>
      <p:bldP spid="11274" grpId="2" animBg="1"/>
      <p:bldP spid="11274" grpId="3" animBg="1"/>
      <p:bldP spid="11275" grpId="0" animBg="1"/>
      <p:bldP spid="11275" grpId="1" animBg="1"/>
      <p:bldP spid="11275" grpId="2" animBg="1"/>
      <p:bldP spid="11275" grpId="3" animBg="1"/>
      <p:bldP spid="11276" grpId="0" animBg="1"/>
      <p:bldP spid="11276" grpId="1" animBg="1"/>
      <p:bldP spid="11276" grpId="2" animBg="1"/>
      <p:bldP spid="11276" grpId="3" animBg="1"/>
      <p:bldP spid="11277" grpId="0" animBg="1"/>
      <p:bldP spid="11277" grpId="1" animBg="1"/>
      <p:bldP spid="11277" grpId="2" animBg="1"/>
      <p:bldP spid="11277" grpId="3" animBg="1"/>
      <p:bldP spid="11288" grpId="0" animBg="1"/>
      <p:bldP spid="11289" grpId="0" animBg="1"/>
      <p:bldP spid="11290" grpId="0" animBg="1"/>
      <p:bldP spid="11291" grpId="0" animBg="1"/>
      <p:bldP spid="11292" grpId="0" animBg="1"/>
      <p:bldP spid="11293" grpId="0" animBg="1"/>
      <p:bldP spid="11294" grpId="0" animBg="1"/>
      <p:bldP spid="11295" grpId="0" animBg="1"/>
      <p:bldP spid="11296" grpId="0" animBg="1"/>
      <p:bldP spid="11298" grpId="0" animBg="1"/>
      <p:bldP spid="1129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871543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843808" y="2060848"/>
            <a:ext cx="13681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8*10</a:t>
            </a:r>
          </a:p>
          <a:p>
            <a:pPr algn="ctr"/>
            <a:r>
              <a:rPr lang="ru-RU" sz="3200" dirty="0" smtClean="0"/>
              <a:t>7*10</a:t>
            </a:r>
          </a:p>
          <a:p>
            <a:pPr algn="ctr"/>
            <a:r>
              <a:rPr lang="ru-RU" sz="3200" dirty="0" smtClean="0"/>
              <a:t>7*2+2</a:t>
            </a:r>
          </a:p>
          <a:p>
            <a:pPr algn="ctr"/>
            <a:r>
              <a:rPr lang="ru-RU" sz="3200" dirty="0" smtClean="0"/>
              <a:t>9*2-2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355976" y="2060848"/>
            <a:ext cx="7920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=</a:t>
            </a:r>
          </a:p>
          <a:p>
            <a:pPr algn="ctr"/>
            <a:r>
              <a:rPr lang="en-US" sz="3200" dirty="0" smtClean="0"/>
              <a:t>&gt;</a:t>
            </a:r>
            <a:endParaRPr lang="ru-RU" sz="3200" dirty="0" smtClean="0"/>
          </a:p>
          <a:p>
            <a:pPr algn="ctr"/>
            <a:r>
              <a:rPr lang="ru-RU" sz="3200" dirty="0" smtClean="0"/>
              <a:t>=</a:t>
            </a:r>
          </a:p>
          <a:p>
            <a:pPr algn="ctr"/>
            <a:r>
              <a:rPr lang="en-US" sz="3200" dirty="0" smtClean="0"/>
              <a:t>&lt;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004048" y="2060848"/>
            <a:ext cx="14401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10*8</a:t>
            </a:r>
          </a:p>
          <a:p>
            <a:pPr algn="ctr"/>
            <a:r>
              <a:rPr lang="ru-RU" sz="3200" dirty="0" smtClean="0"/>
              <a:t>10*6</a:t>
            </a:r>
          </a:p>
          <a:p>
            <a:pPr algn="ctr"/>
            <a:r>
              <a:rPr lang="ru-RU" sz="3200" dirty="0" smtClean="0"/>
              <a:t>8*2</a:t>
            </a:r>
          </a:p>
          <a:p>
            <a:pPr algn="ctr"/>
            <a:r>
              <a:rPr lang="ru-RU" sz="3200" dirty="0" smtClean="0"/>
              <a:t>10*2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428728" y="857232"/>
            <a:ext cx="3929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B050"/>
                </a:solidFill>
              </a:rPr>
              <a:t>Сравни!</a:t>
            </a:r>
            <a:endParaRPr lang="ru-RU" sz="6000" b="1" dirty="0">
              <a:solidFill>
                <a:srgbClr val="00B050"/>
              </a:solidFill>
            </a:endParaRPr>
          </a:p>
        </p:txBody>
      </p:sp>
      <p:pic>
        <p:nvPicPr>
          <p:cNvPr id="4098" name="Picture 2" descr="http://stat17.privet.ru/lr/0914ba0d109a9b8e5315323b515a83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2285992"/>
            <a:ext cx="2257425" cy="38862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764704"/>
            <a:ext cx="74168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00B050"/>
                </a:solidFill>
              </a:rPr>
              <a:t> </a:t>
            </a:r>
          </a:p>
          <a:p>
            <a:pPr algn="ctr"/>
            <a:endParaRPr lang="ru-RU" sz="3200" b="1" dirty="0" smtClean="0">
              <a:solidFill>
                <a:srgbClr val="00B050"/>
              </a:solidFill>
            </a:endParaRPr>
          </a:p>
          <a:p>
            <a:pPr algn="ctr"/>
            <a:endParaRPr lang="ru-RU" sz="3200" b="1" dirty="0" smtClean="0">
              <a:solidFill>
                <a:srgbClr val="00B050"/>
              </a:solidFill>
            </a:endParaRPr>
          </a:p>
          <a:p>
            <a:pPr algn="ctr"/>
            <a:endParaRPr lang="ru-RU" sz="3200" b="1" dirty="0" smtClean="0">
              <a:solidFill>
                <a:srgbClr val="00B050"/>
              </a:solidFill>
            </a:endParaRPr>
          </a:p>
          <a:p>
            <a:pPr algn="ctr"/>
            <a:endParaRPr lang="ru-RU" sz="3200" b="1" dirty="0" smtClean="0">
              <a:solidFill>
                <a:srgbClr val="00B05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643998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771800" y="1412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23219" y="908720"/>
            <a:ext cx="71168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B050"/>
                </a:solidFill>
              </a:rPr>
              <a:t>КЛЮЧ  К ШИФРОВКЕ</a:t>
            </a:r>
            <a:endParaRPr lang="ru-RU" sz="6000" b="1" dirty="0">
              <a:solidFill>
                <a:srgbClr val="00B05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43608" y="2636912"/>
          <a:ext cx="7272808" cy="2016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9101"/>
                <a:gridCol w="909101"/>
                <a:gridCol w="909101"/>
                <a:gridCol w="909101"/>
                <a:gridCol w="909101"/>
                <a:gridCol w="909101"/>
                <a:gridCol w="909101"/>
                <a:gridCol w="909101"/>
              </a:tblGrid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16</a:t>
                      </a:r>
                      <a:endParaRPr lang="ru-RU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10</a:t>
                      </a:r>
                      <a:endParaRPr lang="ru-RU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4</a:t>
                      </a:r>
                      <a:endParaRPr lang="ru-RU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6</a:t>
                      </a:r>
                      <a:endParaRPr lang="ru-RU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8</a:t>
                      </a:r>
                      <a:endParaRPr lang="ru-RU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2</a:t>
                      </a:r>
                      <a:endParaRPr lang="ru-RU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14</a:t>
                      </a:r>
                      <a:endParaRPr lang="ru-RU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12</a:t>
                      </a:r>
                      <a:endParaRPr lang="ru-RU" sz="4400" b="1" dirty="0"/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rgbClr val="FF0000"/>
                          </a:solidFill>
                        </a:rPr>
                        <a:t>!</a:t>
                      </a:r>
                      <a:endParaRPr lang="ru-RU" sz="6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rgbClr val="FF0000"/>
                          </a:solidFill>
                        </a:rPr>
                        <a:t>Д</a:t>
                      </a:r>
                      <a:endParaRPr lang="ru-RU" sz="6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6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rgbClr val="FF0000"/>
                          </a:solidFill>
                        </a:rPr>
                        <a:t>Л</a:t>
                      </a:r>
                      <a:endParaRPr lang="ru-RU" sz="6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6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rgbClr val="FF0000"/>
                          </a:solidFill>
                        </a:rPr>
                        <a:t>М</a:t>
                      </a:r>
                      <a:endParaRPr lang="ru-RU" sz="6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rgbClr val="FF0000"/>
                          </a:solidFill>
                        </a:rPr>
                        <a:t>Ы</a:t>
                      </a:r>
                      <a:endParaRPr lang="ru-RU" sz="6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rgbClr val="FF0000"/>
                          </a:solidFill>
                        </a:rPr>
                        <a:t>Ц</a:t>
                      </a:r>
                      <a:endParaRPr lang="ru-RU" sz="6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500166" y="928670"/>
            <a:ext cx="62151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800" b="1" dirty="0" smtClean="0">
              <a:solidFill>
                <a:srgbClr val="00B050"/>
              </a:solidFill>
            </a:endParaRPr>
          </a:p>
          <a:p>
            <a:pPr algn="ctr"/>
            <a:endParaRPr lang="ru-RU" sz="48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0232" y="2928934"/>
            <a:ext cx="5500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Молодцы!!!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2" name="Picture 2" descr="http://stat17.privet.ru/lr/0914ba0d109a9b8e5315323b515a83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492897"/>
            <a:ext cx="836563" cy="1440160"/>
          </a:xfrm>
          <a:prstGeom prst="rect">
            <a:avLst/>
          </a:prstGeom>
          <a:noFill/>
        </p:spPr>
      </p:pic>
      <p:pic>
        <p:nvPicPr>
          <p:cNvPr id="6" name="Picture 2" descr="http://illustrators.ru/illustrations/375209_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620688"/>
            <a:ext cx="2482220" cy="1656184"/>
          </a:xfrm>
          <a:prstGeom prst="rect">
            <a:avLst/>
          </a:prstGeom>
          <a:noFill/>
        </p:spPr>
      </p:pic>
      <p:pic>
        <p:nvPicPr>
          <p:cNvPr id="7" name="Picture 2" descr="http://crosti.ru/patterns/00/00/25/13293525ba/previe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4293096"/>
            <a:ext cx="1464166" cy="1855217"/>
          </a:xfrm>
          <a:prstGeom prst="rect">
            <a:avLst/>
          </a:prstGeom>
          <a:noFill/>
        </p:spPr>
      </p:pic>
      <p:pic>
        <p:nvPicPr>
          <p:cNvPr id="8" name="Picture 2" descr="http://funforkids.ru/pictures/mult/mult11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620688"/>
            <a:ext cx="1873216" cy="2302025"/>
          </a:xfrm>
          <a:prstGeom prst="rect">
            <a:avLst/>
          </a:prstGeom>
          <a:noFill/>
        </p:spPr>
      </p:pic>
      <p:pic>
        <p:nvPicPr>
          <p:cNvPr id="2052" name="Picture 4" descr="http://www.img3.imgbb.ru/b/5/a/b5ad3e9b4e02fcd7da4ae994e85ce15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3933056"/>
            <a:ext cx="1653648" cy="2204864"/>
          </a:xfrm>
          <a:prstGeom prst="rect">
            <a:avLst/>
          </a:prstGeom>
          <a:noFill/>
        </p:spPr>
      </p:pic>
      <p:pic>
        <p:nvPicPr>
          <p:cNvPr id="2056" name="Picture 8" descr="http://stat11.privet.ru/lr/081c1ffabda070be8122a8564f437ba7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31640" y="3861048"/>
            <a:ext cx="1714500" cy="2428875"/>
          </a:xfrm>
          <a:prstGeom prst="rect">
            <a:avLst/>
          </a:prstGeom>
          <a:noFill/>
        </p:spPr>
      </p:pic>
      <p:pic>
        <p:nvPicPr>
          <p:cNvPr id="13" name="Picture 4" descr="http://www.alladolls.ru/gallery2/d/149039-6/4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1920" y="764704"/>
            <a:ext cx="1788815" cy="21529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247</Words>
  <Application>Microsoft Office PowerPoint</Application>
  <PresentationFormat>Экран (4:3)</PresentationFormat>
  <Paragraphs>114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К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Агапов Лидия</dc:creator>
  <cp:lastModifiedBy>кабинет</cp:lastModifiedBy>
  <cp:revision>82</cp:revision>
  <dcterms:created xsi:type="dcterms:W3CDTF">2013-10-23T14:34:05Z</dcterms:created>
  <dcterms:modified xsi:type="dcterms:W3CDTF">2014-04-17T08:44:26Z</dcterms:modified>
</cp:coreProperties>
</file>