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FF11-D641-4BA6-B0A2-0AF24885AE7F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C0EA-43B7-4E32-A94B-61AD1B080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F80BC-B283-4EE0-BBEE-A1888B5A567D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9BED3-6F40-401F-991A-6F7D96E94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34452-08E2-4E3B-A473-9AA5B0EEE1BC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E651-A053-4F78-A101-01B0D87D7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2CC55-D064-4D84-8813-BBF0D4FB59A5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DA14C-9396-4BC9-9C10-1359DD0D6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80A82-88E5-4B8C-B9C8-EAE4BC996837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53B9A-3D54-4DF8-BEDC-6C8702517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6CFD8-40D5-4915-A381-C434A6B34B7C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AB051-52C5-489D-9D23-022419CF9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30DA0-BDEA-4895-8F26-00B835333D52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CCE7E-1FD9-4AFC-B228-E71267155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8084B-F680-4E7D-9A51-E1E6E2048E57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5CFE0-AA81-4193-959E-8DB94EEC1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4E38F-D532-4668-8AE0-47D554219176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BC001-EBA1-4C1A-8065-F23786057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5E956-DA59-4A4F-A711-089A2014D7EE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A77E8-70F6-4B29-A592-4A840CD97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DB613-2B7A-4CED-AC1E-D0A4ECB03823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C5A42-5AEA-4A08-A109-3B19DFBDE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278F58-3731-4B0B-86BE-4ADD21DAD84D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446422-EFCA-457B-AD18-AA9CE4877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7388" y="904858"/>
            <a:ext cx="7772400" cy="250032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</a:t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для устного счёта</a:t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класс</a:t>
            </a:r>
            <a:endParaRPr lang="ru-RU" sz="6000" dirty="0"/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700338" y="4076700"/>
            <a:ext cx="53117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Calibri" pitchFamily="34" charset="0"/>
              </a:rPr>
              <a:t>Презентацию выполнила</a:t>
            </a:r>
          </a:p>
          <a:p>
            <a:r>
              <a:rPr lang="ru-RU" sz="2800" b="1" i="1">
                <a:latin typeface="Calibri" pitchFamily="34" charset="0"/>
              </a:rPr>
              <a:t>учитель начальных классов</a:t>
            </a:r>
          </a:p>
          <a:p>
            <a:r>
              <a:rPr lang="ru-RU" sz="2800" b="1" i="1">
                <a:latin typeface="Calibri" pitchFamily="34" charset="0"/>
              </a:rPr>
              <a:t>школы № </a:t>
            </a:r>
            <a:r>
              <a:rPr lang="ru-RU" sz="2800" b="1" i="1"/>
              <a:t>35</a:t>
            </a:r>
            <a:r>
              <a:rPr lang="ru-RU" sz="2800" b="1" i="1">
                <a:latin typeface="Calibri" pitchFamily="34" charset="0"/>
              </a:rPr>
              <a:t> г.</a:t>
            </a:r>
            <a:r>
              <a:rPr lang="ru-RU" sz="2800" b="1" i="1"/>
              <a:t>о. Саранск</a:t>
            </a:r>
            <a:endParaRPr lang="ru-RU" sz="2800" b="1" i="1">
              <a:latin typeface="Calibri" pitchFamily="34" charset="0"/>
            </a:endParaRPr>
          </a:p>
          <a:p>
            <a:r>
              <a:rPr lang="ru-RU" sz="2800" b="1" i="1"/>
              <a:t>Лысова Вера Фёдоровна</a:t>
            </a:r>
          </a:p>
          <a:p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7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10253F"/>
                </a:solidFill>
              </a:rPr>
              <a:t>Собака может прыгнуть в длину на расстояние 7 м 60 см, это на 1 м 30 см меньше, чем леопард. На какое расстояние в длину прыгает леопард?</a:t>
            </a:r>
          </a:p>
        </p:txBody>
      </p:sp>
      <p:pic>
        <p:nvPicPr>
          <p:cNvPr id="22530" name="Содержимое 4" descr="dog-aa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420938"/>
            <a:ext cx="3829050" cy="3071812"/>
          </a:xfrm>
          <a:solidFill>
            <a:srgbClr val="993300"/>
          </a:solidFill>
          <a:ln w="28575">
            <a:solidFill>
              <a:srgbClr val="993300"/>
            </a:solidFill>
          </a:ln>
        </p:spPr>
      </p:pic>
      <p:pic>
        <p:nvPicPr>
          <p:cNvPr id="22531" name="Содержимое 5" descr="an_leopard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87900" y="2420938"/>
            <a:ext cx="3810000" cy="3071812"/>
          </a:xfrm>
          <a:solidFill>
            <a:srgbClr val="000000"/>
          </a:solidFill>
          <a:ln w="28575">
            <a:solidFill>
              <a:srgbClr val="000000"/>
            </a:solidFill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188" y="5589588"/>
            <a:ext cx="45037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Calibri" pitchFamily="34" charset="0"/>
              </a:rPr>
              <a:t>Ответ: на 8 м 90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2428868"/>
            <a:ext cx="8072494" cy="1569660"/>
          </a:xfrm>
          <a:prstGeom prst="rect">
            <a:avLst/>
          </a:prstGeom>
          <a:noFill/>
        </p:spPr>
        <p:txBody>
          <a:bodyPr>
            <a:prstTxWarp prst="textCurveDow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spc="300" dirty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МОЛОДЦЫ!</a:t>
            </a:r>
          </a:p>
        </p:txBody>
      </p:sp>
      <p:pic>
        <p:nvPicPr>
          <p:cNvPr id="23554" name="Рисунок 6" descr="AG00129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5715000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Рисунок 7" descr="AG00129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571625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AG00129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285750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9" descr="AG00129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1571625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Рисунок 10" descr="AG00129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14313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Рисунок 11" descr="AG00129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5643563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Рисунок 12" descr="AG00129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4429125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Рисунок 13" descr="AG00129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357688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Рисунок 14" descr="AG00129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5786438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Рисунок 15" descr="AG00129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5786438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Рисунок 16" descr="AG00129_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285750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    Длина кита 33 м. Это на 19 м больше, чем у акулы. Какова длина акулы?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4338" name="Содержимое 6" descr="kitgorbach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700213"/>
            <a:ext cx="3857625" cy="3429000"/>
          </a:xfrm>
          <a:solidFill>
            <a:srgbClr val="000080"/>
          </a:solidFill>
          <a:ln w="28575" cap="flat">
            <a:solidFill>
              <a:srgbClr val="000080"/>
            </a:solidFill>
          </a:ln>
        </p:spPr>
      </p:pic>
      <p:pic>
        <p:nvPicPr>
          <p:cNvPr id="14339" name="Содержимое 7" descr="21726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700213"/>
            <a:ext cx="4038600" cy="3429000"/>
          </a:xfrm>
          <a:solidFill>
            <a:srgbClr val="000080"/>
          </a:solidFill>
          <a:ln w="28575">
            <a:solidFill>
              <a:srgbClr val="000080"/>
            </a:solidFill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5786438"/>
            <a:ext cx="2943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Calibri" pitchFamily="34" charset="0"/>
              </a:rPr>
              <a:t>Ответ: 14 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8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Комар делает крыльями 1000 взмахов в секунду, это в 5 раз больше, чем пчела. Сколько взмахов в секунду делает пчела?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5362" name="Содержимое 4" descr="komar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492375"/>
            <a:ext cx="3714750" cy="2786063"/>
          </a:xfrm>
          <a:solidFill>
            <a:srgbClr val="008000"/>
          </a:solidFill>
          <a:ln w="28575">
            <a:solidFill>
              <a:srgbClr val="008000"/>
            </a:solidFill>
          </a:ln>
        </p:spPr>
      </p:pic>
      <p:pic>
        <p:nvPicPr>
          <p:cNvPr id="15363" name="Содержимое 5" descr="img21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2492375"/>
            <a:ext cx="3775075" cy="2786063"/>
          </a:xfrm>
          <a:solidFill>
            <a:srgbClr val="008000"/>
          </a:solidFill>
          <a:ln w="28575">
            <a:solidFill>
              <a:srgbClr val="008000"/>
            </a:solidFill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4213" y="5445125"/>
            <a:ext cx="4521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Calibri" pitchFamily="34" charset="0"/>
              </a:rPr>
              <a:t>Ответ: 200 взмахов.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87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10253F"/>
                </a:solidFill>
              </a:rPr>
              <a:t>Масса новорожденного слонёнка - 130 кг, он на 1870 кг лег</a:t>
            </a:r>
            <a:r>
              <a:rPr lang="ru-RU" sz="2800" b="1" i="1" smtClean="0">
                <a:solidFill>
                  <a:srgbClr val="10253F"/>
                </a:solidFill>
                <a:latin typeface="Arial" charset="0"/>
              </a:rPr>
              <a:t>ч</a:t>
            </a:r>
            <a:r>
              <a:rPr lang="ru-RU" sz="3200" b="1" i="1" smtClean="0">
                <a:solidFill>
                  <a:srgbClr val="10253F"/>
                </a:solidFill>
              </a:rPr>
              <a:t>е детёныша синего кита. Какова масса новорожденного синего кита?</a:t>
            </a:r>
          </a:p>
        </p:txBody>
      </p:sp>
      <p:pic>
        <p:nvPicPr>
          <p:cNvPr id="16386" name="Содержимое 4" descr="86083818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565400"/>
            <a:ext cx="4038600" cy="3028950"/>
          </a:xfrm>
          <a:solidFill>
            <a:srgbClr val="008000"/>
          </a:solidFill>
          <a:ln w="28575">
            <a:solidFill>
              <a:srgbClr val="008000"/>
            </a:solidFill>
          </a:ln>
        </p:spPr>
      </p:pic>
      <p:pic>
        <p:nvPicPr>
          <p:cNvPr id="16387" name="Содержимое 5" descr="752675503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2565400"/>
            <a:ext cx="4038600" cy="3028950"/>
          </a:xfrm>
          <a:solidFill>
            <a:srgbClr val="333399"/>
          </a:solidFill>
          <a:ln w="28575">
            <a:solidFill>
              <a:srgbClr val="333399"/>
            </a:solidFill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5661025"/>
            <a:ext cx="35020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Calibri" pitchFamily="34" charset="0"/>
              </a:rPr>
              <a:t>Ответ: 2000 кг.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2357438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10253F"/>
                </a:solidFill>
              </a:rPr>
              <a:t>Бобр может не дышать под водой 15 минут, а кашалот – в 4 раза дольше. Какое время может пребывать под водой кашалот?</a:t>
            </a:r>
            <a:r>
              <a:rPr lang="ru-RU" sz="4000" b="1" i="1" smtClean="0">
                <a:solidFill>
                  <a:srgbClr val="10253F"/>
                </a:solidFill>
              </a:rPr>
              <a:t> </a:t>
            </a:r>
          </a:p>
        </p:txBody>
      </p:sp>
      <p:pic>
        <p:nvPicPr>
          <p:cNvPr id="17410" name="Содержимое 4" descr="564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2276475"/>
            <a:ext cx="3175000" cy="3352800"/>
          </a:xfrm>
          <a:solidFill>
            <a:srgbClr val="003300"/>
          </a:solidFill>
          <a:ln w="28575">
            <a:solidFill>
              <a:srgbClr val="003300"/>
            </a:solidFill>
          </a:ln>
        </p:spPr>
      </p:pic>
      <p:pic>
        <p:nvPicPr>
          <p:cNvPr id="17411" name="Содержимое 5" descr="kashalotic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76825" y="2276475"/>
            <a:ext cx="3571875" cy="3325813"/>
          </a:xfrm>
          <a:solidFill>
            <a:srgbClr val="000080"/>
          </a:solidFill>
          <a:ln w="28575">
            <a:solidFill>
              <a:srgbClr val="000080"/>
            </a:solidFill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2988" y="5667375"/>
            <a:ext cx="34369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Calibri" pitchFamily="34" charset="0"/>
              </a:rPr>
              <a:t>Ответ: 60 мин.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3011488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10253F"/>
                </a:solidFill>
              </a:rPr>
              <a:t>Туловище японского гигантского краба достигает 60 см, а есть крабы-горошины с размером тела 2 см. Во сколько раз туловище краба-гиганта больше чем краба-горошины?</a:t>
            </a:r>
          </a:p>
        </p:txBody>
      </p:sp>
      <p:pic>
        <p:nvPicPr>
          <p:cNvPr id="18434" name="Содержимое 4" descr="yaronskii-crab-payk5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781300"/>
            <a:ext cx="4038600" cy="2498725"/>
          </a:xfrm>
          <a:solidFill>
            <a:srgbClr val="003366"/>
          </a:solidFill>
          <a:ln w="28575">
            <a:solidFill>
              <a:srgbClr val="003366"/>
            </a:solidFill>
          </a:ln>
        </p:spPr>
      </p:pic>
      <p:pic>
        <p:nvPicPr>
          <p:cNvPr id="18435" name="Содержимое 5" descr="Краб-горошина (Pisidia longimana)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87900" y="2781300"/>
            <a:ext cx="4038600" cy="2473325"/>
          </a:xfrm>
          <a:solidFill>
            <a:srgbClr val="003366"/>
          </a:solidFill>
          <a:ln w="28575">
            <a:solidFill>
              <a:srgbClr val="003366"/>
            </a:solidFill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" y="5445125"/>
            <a:ext cx="36306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Calibri" pitchFamily="34" charset="0"/>
              </a:rPr>
              <a:t>Ответ: в 30 раз.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Масса щуки – 34 кг, а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</a:rPr>
              <a:t>рыбы-меч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 – на 265 кг больше. Какова масса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</a:rPr>
              <a:t>рыбы-меч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9458" name="Содержимое 4" descr="3370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989138"/>
            <a:ext cx="3810000" cy="3430587"/>
          </a:xfrm>
          <a:solidFill>
            <a:srgbClr val="000000"/>
          </a:solidFill>
          <a:ln w="28575">
            <a:solidFill>
              <a:srgbClr val="000000"/>
            </a:solidFill>
          </a:ln>
        </p:spPr>
      </p:pic>
      <p:pic>
        <p:nvPicPr>
          <p:cNvPr id="19459" name="Содержимое 5" descr="1207167582_riba-metch_450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87900" y="2205038"/>
            <a:ext cx="3879850" cy="3214687"/>
          </a:xfrm>
          <a:solidFill>
            <a:srgbClr val="000080"/>
          </a:solidFill>
          <a:ln w="28575">
            <a:solidFill>
              <a:srgbClr val="000080"/>
            </a:solidFill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5516563"/>
            <a:ext cx="32686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Calibri" pitchFamily="34" charset="0"/>
              </a:rPr>
              <a:t>Ответ: 299 кг.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87"/>
          </a:xfrm>
        </p:spPr>
        <p:txBody>
          <a:bodyPr/>
          <a:lstStyle/>
          <a:p>
            <a:pPr algn="l" eaLnBrk="1" hangingPunct="1"/>
            <a:r>
              <a:rPr lang="ru-RU" sz="3600" b="1" i="1" smtClean="0">
                <a:solidFill>
                  <a:srgbClr val="10253F"/>
                </a:solidFill>
              </a:rPr>
              <a:t>Масса бурого медведя – 350 кг, а белого – 500 кг. На сколько килограмм</a:t>
            </a:r>
            <a:r>
              <a:rPr lang="ru-RU" sz="3200" b="1" i="1" smtClean="0">
                <a:solidFill>
                  <a:srgbClr val="10253F"/>
                </a:solidFill>
                <a:latin typeface="Arial" charset="0"/>
              </a:rPr>
              <a:t>ов</a:t>
            </a:r>
            <a:r>
              <a:rPr lang="ru-RU" sz="3600" b="1" i="1" smtClean="0">
                <a:solidFill>
                  <a:srgbClr val="10253F"/>
                </a:solidFill>
              </a:rPr>
              <a:t> белый медведь тяжелее бурого? </a:t>
            </a:r>
          </a:p>
        </p:txBody>
      </p:sp>
      <p:pic>
        <p:nvPicPr>
          <p:cNvPr id="20482" name="Содержимое 4" descr="1225882320_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349500"/>
            <a:ext cx="4038600" cy="3028950"/>
          </a:xfrm>
          <a:solidFill>
            <a:srgbClr val="333333"/>
          </a:solidFill>
          <a:ln w="28575">
            <a:solidFill>
              <a:srgbClr val="333333"/>
            </a:solidFill>
          </a:ln>
        </p:spPr>
      </p:pic>
      <p:pic>
        <p:nvPicPr>
          <p:cNvPr id="20483" name="Содержимое 5" descr="a2fda56a8c84d67f7fdee483614d1e02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7913"/>
            <a:ext cx="4038600" cy="3028950"/>
          </a:xfrm>
          <a:solidFill>
            <a:srgbClr val="333333"/>
          </a:solidFill>
          <a:ln w="28575">
            <a:solidFill>
              <a:srgbClr val="333333"/>
            </a:solidFill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188" y="5445125"/>
            <a:ext cx="38655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Calibri" pitchFamily="34" charset="0"/>
              </a:rPr>
              <a:t>Ответ: на 150 кг.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8313" y="-242888"/>
            <a:ext cx="8229600" cy="2386013"/>
          </a:xfrm>
        </p:spPr>
        <p:txBody>
          <a:bodyPr/>
          <a:lstStyle/>
          <a:p>
            <a:pPr algn="l" eaLnBrk="1" hangingPunct="1"/>
            <a:r>
              <a:rPr lang="ru-RU" sz="3200" b="1" i="1" smtClean="0">
                <a:solidFill>
                  <a:srgbClr val="10253F"/>
                </a:solidFill>
              </a:rPr>
              <a:t>Слону в зоопарке в сутки дают 90 кг еды, а верблюду – 15 кг. Во сколько раз слон съедает в сутки еды больше, чем верблюд?</a:t>
            </a:r>
            <a:r>
              <a:rPr lang="ru-RU" sz="3600" b="1" i="1" smtClean="0">
                <a:solidFill>
                  <a:srgbClr val="10253F"/>
                </a:solidFill>
              </a:rPr>
              <a:t> </a:t>
            </a:r>
          </a:p>
        </p:txBody>
      </p:sp>
      <p:pic>
        <p:nvPicPr>
          <p:cNvPr id="21506" name="Содержимое 4" descr="Elefant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844675"/>
            <a:ext cx="4038600" cy="3500438"/>
          </a:xfrm>
          <a:solidFill>
            <a:srgbClr val="333399"/>
          </a:solidFill>
          <a:ln w="28575">
            <a:solidFill>
              <a:srgbClr val="333399"/>
            </a:solidFill>
          </a:ln>
        </p:spPr>
      </p:pic>
      <p:pic>
        <p:nvPicPr>
          <p:cNvPr id="21507" name="Содержимое 5" descr="bactrianus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87900" y="1844675"/>
            <a:ext cx="4000500" cy="4073525"/>
          </a:xfrm>
          <a:solidFill>
            <a:srgbClr val="808000"/>
          </a:solidFill>
          <a:ln w="28575">
            <a:solidFill>
              <a:srgbClr val="808000"/>
            </a:solidFill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4213" y="5445125"/>
            <a:ext cx="3397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Calibri" pitchFamily="34" charset="0"/>
              </a:rPr>
              <a:t>Ответ: в 6 раз.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222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Слайд 1</vt:lpstr>
      <vt:lpstr>    Длина кита 33 м. Это на 19 м больше, чем у акулы. Какова длина акулы?</vt:lpstr>
      <vt:lpstr>Комар делает крыльями 1000 взмахов в секунду, это в 5 раз больше, чем пчела. Сколько взмахов в секунду делает пчела?</vt:lpstr>
      <vt:lpstr>Масса новорожденного слонёнка - 130 кг, он на 1870 кг легче детёныша синего кита. Какова масса новорожденного синего кита?</vt:lpstr>
      <vt:lpstr>Бобр может не дышать под водой 15 минут, а кашалот – в 4 раза дольше. Какое время может пребывать под водой кашалот? </vt:lpstr>
      <vt:lpstr>Туловище японского гигантского краба достигает 60 см, а есть крабы-горошины с размером тела 2 см. Во сколько раз туловище краба-гиганта больше чем краба-горошины?</vt:lpstr>
      <vt:lpstr>Масса щуки – 34 кг, а рыбы-меч – на 265 кг больше. Какова масса рыбы-меч?</vt:lpstr>
      <vt:lpstr>Масса бурого медведя – 350 кг, а белого – 500 кг. На сколько килограммов белый медведь тяжелее бурого? </vt:lpstr>
      <vt:lpstr>Слону в зоопарке в сутки дают 90 кг еды, а верблюду – 15 кг. Во сколько раз слон съедает в сутки еды больше, чем верблюд? </vt:lpstr>
      <vt:lpstr>Собака может прыгнуть в длину на расстояние 7 м 60 см, это на 1 м 30 см меньше, чем леопард. На какое расстояние в длину прыгает леопард?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для устного счёта</dc:title>
  <dc:creator>Лысова</dc:creator>
  <cp:lastModifiedBy>ВЕРА</cp:lastModifiedBy>
  <cp:revision>19</cp:revision>
  <dcterms:created xsi:type="dcterms:W3CDTF">2011-08-03T18:36:51Z</dcterms:created>
  <dcterms:modified xsi:type="dcterms:W3CDTF">2014-04-28T17:36:42Z</dcterms:modified>
</cp:coreProperties>
</file>