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4"/>
  </p:notesMasterIdLst>
  <p:sldIdLst>
    <p:sldId id="257" r:id="rId2"/>
    <p:sldId id="256" r:id="rId3"/>
    <p:sldId id="258" r:id="rId4"/>
    <p:sldId id="259" r:id="rId5"/>
    <p:sldId id="260" r:id="rId6"/>
    <p:sldId id="261" r:id="rId7"/>
    <p:sldId id="262" r:id="rId8"/>
    <p:sldId id="263" r:id="rId9"/>
    <p:sldId id="265" r:id="rId10"/>
    <p:sldId id="264" r:id="rId11"/>
    <p:sldId id="266" r:id="rId12"/>
    <p:sldId id="268" r:id="rId13"/>
    <p:sldId id="269" r:id="rId14"/>
    <p:sldId id="270" r:id="rId15"/>
    <p:sldId id="271" r:id="rId16"/>
    <p:sldId id="273" r:id="rId17"/>
    <p:sldId id="272" r:id="rId18"/>
    <p:sldId id="274" r:id="rId19"/>
    <p:sldId id="275" r:id="rId20"/>
    <p:sldId id="276" r:id="rId21"/>
    <p:sldId id="277" r:id="rId22"/>
    <p:sldId id="27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notesViewPr>
    <p:cSldViewPr>
      <p:cViewPr varScale="1">
        <p:scale>
          <a:sx n="38" d="100"/>
          <a:sy n="38" d="100"/>
        </p:scale>
        <p:origin x="-2214"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E6BB0-EEE6-48FC-9A11-A2CB4DFCFAF3}" type="datetimeFigureOut">
              <a:rPr lang="ru-RU" smtClean="0"/>
              <a:pPr/>
              <a:t>18.07.2012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28E596-12F4-4F6B-8355-809630A2630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028E596-12F4-4F6B-8355-809630A2630B}" type="slidenum">
              <a:rPr lang="ru-RU" smtClean="0"/>
              <a:pPr/>
              <a:t>21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AD60926C-A182-4F81-B956-6E5B9A9ACC82}" type="datetimeFigureOut">
              <a:rPr lang="ru-RU" smtClean="0"/>
              <a:pPr/>
              <a:t>18.07.2012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91EDF7C2-E965-4DE9-BB36-2060C18DFE49}"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D60926C-A182-4F81-B956-6E5B9A9ACC82}" type="datetimeFigureOut">
              <a:rPr lang="ru-RU" smtClean="0"/>
              <a:pPr/>
              <a:t>18.07.2012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EDF7C2-E965-4DE9-BB36-2060C18DFE4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D60926C-A182-4F81-B956-6E5B9A9ACC82}" type="datetimeFigureOut">
              <a:rPr lang="ru-RU" smtClean="0"/>
              <a:pPr/>
              <a:t>18.07.2012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EDF7C2-E965-4DE9-BB36-2060C18DFE4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D60926C-A182-4F81-B956-6E5B9A9ACC82}" type="datetimeFigureOut">
              <a:rPr lang="ru-RU" smtClean="0"/>
              <a:pPr/>
              <a:t>18.07.2012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EDF7C2-E965-4DE9-BB36-2060C18DFE4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D60926C-A182-4F81-B956-6E5B9A9ACC82}" type="datetimeFigureOut">
              <a:rPr lang="ru-RU" smtClean="0"/>
              <a:pPr/>
              <a:t>18.07.2012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91EDF7C2-E965-4DE9-BB36-2060C18DFE4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D60926C-A182-4F81-B956-6E5B9A9ACC82}" type="datetimeFigureOut">
              <a:rPr lang="ru-RU" smtClean="0"/>
              <a:pPr/>
              <a:t>18.07.2012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1EDF7C2-E965-4DE9-BB36-2060C18DFE4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AD60926C-A182-4F81-B956-6E5B9A9ACC82}" type="datetimeFigureOut">
              <a:rPr lang="ru-RU" smtClean="0"/>
              <a:pPr/>
              <a:t>18.07.2012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1EDF7C2-E965-4DE9-BB36-2060C18DFE4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D60926C-A182-4F81-B956-6E5B9A9ACC82}" type="datetimeFigureOut">
              <a:rPr lang="ru-RU" smtClean="0"/>
              <a:pPr/>
              <a:t>18.07.2012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1EDF7C2-E965-4DE9-BB36-2060C18DFE4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D60926C-A182-4F81-B956-6E5B9A9ACC82}" type="datetimeFigureOut">
              <a:rPr lang="ru-RU" smtClean="0"/>
              <a:pPr/>
              <a:t>18.07.2012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1EDF7C2-E965-4DE9-BB36-2060C18DFE4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D60926C-A182-4F81-B956-6E5B9A9ACC82}" type="datetimeFigureOut">
              <a:rPr lang="ru-RU" smtClean="0"/>
              <a:pPr/>
              <a:t>18.07.2012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1EDF7C2-E965-4DE9-BB36-2060C18DFE4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D60926C-A182-4F81-B956-6E5B9A9ACC82}" type="datetimeFigureOut">
              <a:rPr lang="ru-RU" smtClean="0"/>
              <a:pPr/>
              <a:t>18.07.2012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1EDF7C2-E965-4DE9-BB36-2060C18DFE4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D60926C-A182-4F81-B956-6E5B9A9ACC82}" type="datetimeFigureOut">
              <a:rPr lang="ru-RU" smtClean="0"/>
              <a:pPr/>
              <a:t>18.07.2012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1EDF7C2-E965-4DE9-BB36-2060C18DFE49}"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2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661248"/>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prstTxWarp prst="textArchUpPour">
              <a:avLst>
                <a:gd name="adj1" fmla="val 10495599"/>
                <a:gd name="adj2" fmla="val 44882"/>
              </a:avLst>
            </a:prstTxWarp>
            <a:normAutofit/>
            <a:scene3d>
              <a:camera prst="orthographicFront"/>
              <a:lightRig rig="soft" dir="t">
                <a:rot lat="0" lon="0" rev="16800000"/>
              </a:lightRig>
            </a:scene3d>
            <a:sp3d prstMaterial="softEdge">
              <a:bevelT w="38100" h="38100"/>
            </a:sp3d>
          </a:bodyPr>
          <a:lstStyle/>
          <a:p>
            <a:r>
              <a:rPr lang="ru-RU" sz="6000" dirty="0" err="1" smtClean="0">
                <a:solidFill>
                  <a:srgbClr val="FF0000"/>
                </a:solidFill>
              </a:rPr>
              <a:t>Ныробский</a:t>
            </a:r>
            <a:r>
              <a:rPr lang="ru-RU" sz="6000" dirty="0" smtClean="0">
                <a:solidFill>
                  <a:srgbClr val="FF0000"/>
                </a:solidFill>
              </a:rPr>
              <a:t> узник</a:t>
            </a:r>
            <a:endParaRPr lang="ru-RU" sz="6000" dirty="0">
              <a:solidFill>
                <a:srgbClr val="FF0000"/>
              </a:solidFill>
            </a:endParaRPr>
          </a:p>
        </p:txBody>
      </p:sp>
      <p:pic>
        <p:nvPicPr>
          <p:cNvPr id="4" name="Picture 2"/>
          <p:cNvPicPr>
            <a:picLocks noChangeAspect="1" noChangeArrowheads="1"/>
          </p:cNvPicPr>
          <p:nvPr/>
        </p:nvPicPr>
        <p:blipFill>
          <a:blip r:embed="rId2" cstate="print"/>
          <a:srcRect/>
          <a:stretch>
            <a:fillRect/>
          </a:stretch>
        </p:blipFill>
        <p:spPr bwMode="auto">
          <a:xfrm>
            <a:off x="3059832" y="2204864"/>
            <a:ext cx="3240360" cy="4301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fontScale="92500" lnSpcReduction="10000"/>
          </a:bodyPr>
          <a:lstStyle/>
          <a:p>
            <a:pPr>
              <a:buNone/>
            </a:pPr>
            <a:r>
              <a:rPr lang="ru-RU" dirty="0" smtClean="0">
                <a:solidFill>
                  <a:schemeClr val="bg1"/>
                </a:solidFill>
              </a:rPr>
              <a:t>Вскоре пристав узнал об отношении </a:t>
            </a:r>
            <a:r>
              <a:rPr lang="ru-RU" dirty="0" err="1" smtClean="0">
                <a:solidFill>
                  <a:schemeClr val="bg1"/>
                </a:solidFill>
              </a:rPr>
              <a:t>ныробцев</a:t>
            </a:r>
            <a:r>
              <a:rPr lang="ru-RU" dirty="0" smtClean="0">
                <a:solidFill>
                  <a:schemeClr val="bg1"/>
                </a:solidFill>
              </a:rPr>
              <a:t> к узнику. В  тот же день все пятеро </a:t>
            </a:r>
            <a:r>
              <a:rPr lang="ru-RU" dirty="0" err="1" smtClean="0">
                <a:solidFill>
                  <a:schemeClr val="bg1"/>
                </a:solidFill>
              </a:rPr>
              <a:t>ныробцев</a:t>
            </a:r>
            <a:r>
              <a:rPr lang="ru-RU" dirty="0" smtClean="0">
                <a:solidFill>
                  <a:schemeClr val="bg1"/>
                </a:solidFill>
              </a:rPr>
              <a:t>, кроме доносчика были связаны и под присмотром стрельцов отправлены в Чердынь с двумя грамотами: одной к чердынскому воеводе, а другой в  Москву к царю Борису.</a:t>
            </a:r>
          </a:p>
          <a:p>
            <a:pPr>
              <a:buNone/>
            </a:pPr>
            <a:r>
              <a:rPr lang="ru-RU" dirty="0" smtClean="0">
                <a:solidFill>
                  <a:schemeClr val="bg1"/>
                </a:solidFill>
              </a:rPr>
              <a:t>О дальнейшей судьбе несчастных </a:t>
            </a:r>
            <a:r>
              <a:rPr lang="ru-RU" dirty="0" err="1" smtClean="0">
                <a:solidFill>
                  <a:schemeClr val="bg1"/>
                </a:solidFill>
              </a:rPr>
              <a:t>ныробцев</a:t>
            </a:r>
            <a:r>
              <a:rPr lang="ru-RU" dirty="0" smtClean="0">
                <a:solidFill>
                  <a:schemeClr val="bg1"/>
                </a:solidFill>
              </a:rPr>
              <a:t> известно  из сохранившейся грамоты царя Михаила </a:t>
            </a:r>
            <a:r>
              <a:rPr lang="ru-RU" dirty="0" err="1" smtClean="0">
                <a:solidFill>
                  <a:schemeClr val="bg1"/>
                </a:solidFill>
              </a:rPr>
              <a:t>Феодоровича</a:t>
            </a:r>
            <a:r>
              <a:rPr lang="ru-RU" dirty="0" smtClean="0">
                <a:solidFill>
                  <a:schemeClr val="bg1"/>
                </a:solidFill>
              </a:rPr>
              <a:t>, адресованной чердынскому воеводе Бутурлину следующее: "и как прислан  был с Москвы от царя Бориса боярин Михаил Никитич Романов  и в том </a:t>
            </a:r>
            <a:r>
              <a:rPr lang="ru-RU" dirty="0" err="1" smtClean="0">
                <a:solidFill>
                  <a:schemeClr val="bg1"/>
                </a:solidFill>
              </a:rPr>
              <a:t>Ныробском</a:t>
            </a:r>
            <a:r>
              <a:rPr lang="ru-RU" dirty="0" smtClean="0">
                <a:solidFill>
                  <a:schemeClr val="bg1"/>
                </a:solidFill>
              </a:rPr>
              <a:t> погосте сидел в тюрьме, и того де погоста крестьяне к Михаилу Никитичу тайно в </a:t>
            </a:r>
            <a:r>
              <a:rPr lang="ru-RU" dirty="0" err="1" smtClean="0">
                <a:solidFill>
                  <a:schemeClr val="bg1"/>
                </a:solidFill>
              </a:rPr>
              <a:t>украд</a:t>
            </a:r>
            <a:r>
              <a:rPr lang="ru-RU" dirty="0" smtClean="0">
                <a:solidFill>
                  <a:schemeClr val="bg1"/>
                </a:solidFill>
              </a:rPr>
              <a:t> приносили всякий съестной припас, и в том припасе на тех крестьян доводил (доносил) того же погоста крестьянин. И по тому его доводу (доносу)пристав Роман Тушин писал к царю Борису. Борис  де велел того погоста взять в Казань  человек пять крестьян, и те крестьяне пытками разными пытаны и с пытки один в Казани умер..."</a:t>
            </a:r>
            <a:endParaRPr lang="ru-RU" dirty="0">
              <a:solidFill>
                <a:schemeClr val="bg1"/>
              </a:solidFill>
            </a:endParaRPr>
          </a:p>
        </p:txBody>
      </p:sp>
      <p:pic>
        <p:nvPicPr>
          <p:cNvPr id="5123" name="Picture 3"/>
          <p:cNvPicPr>
            <a:picLocks noChangeAspect="1" noChangeArrowheads="1"/>
          </p:cNvPicPr>
          <p:nvPr/>
        </p:nvPicPr>
        <p:blipFill>
          <a:blip r:embed="rId2" cstate="print"/>
          <a:srcRect/>
          <a:stretch>
            <a:fillRect/>
          </a:stretch>
        </p:blipFill>
        <p:spPr bwMode="auto">
          <a:xfrm>
            <a:off x="-138135" y="0"/>
            <a:ext cx="9282135"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60648"/>
            <a:ext cx="5004048" cy="6597352"/>
          </a:xfrm>
        </p:spPr>
        <p:txBody>
          <a:bodyPr>
            <a:normAutofit fontScale="85000" lnSpcReduction="20000"/>
          </a:bodyPr>
          <a:lstStyle/>
          <a:p>
            <a:pPr>
              <a:buNone/>
            </a:pPr>
            <a:r>
              <a:rPr lang="ru-RU" dirty="0" smtClean="0">
                <a:solidFill>
                  <a:schemeClr val="bg1"/>
                </a:solidFill>
              </a:rPr>
              <a:t>Наконец Тушин решился на что-то ужасное. В один августовский день он со всеми стрельцами </a:t>
            </a:r>
            <a:r>
              <a:rPr lang="ru-RU" dirty="0" err="1" smtClean="0">
                <a:solidFill>
                  <a:schemeClr val="bg1"/>
                </a:solidFill>
              </a:rPr>
              <a:t>подощёл</a:t>
            </a:r>
            <a:r>
              <a:rPr lang="ru-RU" dirty="0" smtClean="0">
                <a:solidFill>
                  <a:schemeClr val="bg1"/>
                </a:solidFill>
              </a:rPr>
              <a:t> к яме и спустился в неё. Стрельцы столпились наверху, как бы чего-то ожидая. Через некоторое время из ямы показалось бледное и взволнованное лицо Романа Андреевича. Вылезши наружу, он тяжело дыша, помолчал с минуту  и дрогнувшим голосом объявил, что боярин преставился. Стрельцы сняли шапки и перекрестились. Служба их в ненавистной и опостылевшей </a:t>
            </a:r>
            <a:r>
              <a:rPr lang="ru-RU" dirty="0" err="1" smtClean="0">
                <a:solidFill>
                  <a:schemeClr val="bg1"/>
                </a:solidFill>
              </a:rPr>
              <a:t>Ныробке</a:t>
            </a:r>
            <a:r>
              <a:rPr lang="ru-RU" dirty="0" smtClean="0">
                <a:solidFill>
                  <a:schemeClr val="bg1"/>
                </a:solidFill>
              </a:rPr>
              <a:t> кончилась...</a:t>
            </a:r>
          </a:p>
          <a:p>
            <a:pPr>
              <a:buNone/>
            </a:pPr>
            <a:r>
              <a:rPr lang="ru-RU" dirty="0" smtClean="0">
                <a:solidFill>
                  <a:schemeClr val="bg1"/>
                </a:solidFill>
              </a:rPr>
              <a:t>Похоронили Михаила Никитича в нескольких саженях от его ямы, где росли кедры.</a:t>
            </a:r>
            <a:endParaRPr lang="ru-RU" dirty="0">
              <a:solidFill>
                <a:schemeClr val="bg1"/>
              </a:solidFill>
            </a:endParaRPr>
          </a:p>
        </p:txBody>
      </p:sp>
      <p:pic>
        <p:nvPicPr>
          <p:cNvPr id="7170" name="Picture 2"/>
          <p:cNvPicPr>
            <a:picLocks noChangeAspect="1" noChangeArrowheads="1"/>
          </p:cNvPicPr>
          <p:nvPr/>
        </p:nvPicPr>
        <p:blipFill>
          <a:blip r:embed="rId2" cstate="print"/>
          <a:srcRect/>
          <a:stretch>
            <a:fillRect/>
          </a:stretch>
        </p:blipFill>
        <p:spPr bwMode="auto">
          <a:xfrm>
            <a:off x="4860032" y="692696"/>
            <a:ext cx="3960440" cy="56457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5220072" cy="7101408"/>
          </a:xfrm>
        </p:spPr>
        <p:txBody>
          <a:bodyPr>
            <a:normAutofit fontScale="77500" lnSpcReduction="20000"/>
          </a:bodyPr>
          <a:lstStyle/>
          <a:p>
            <a:pPr>
              <a:buNone/>
            </a:pPr>
            <a:r>
              <a:rPr lang="ru-RU" dirty="0" smtClean="0">
                <a:solidFill>
                  <a:schemeClr val="bg1"/>
                </a:solidFill>
              </a:rPr>
              <a:t>Уехали стрельцы из </a:t>
            </a:r>
            <a:r>
              <a:rPr lang="ru-RU" dirty="0" err="1" smtClean="0">
                <a:solidFill>
                  <a:schemeClr val="bg1"/>
                </a:solidFill>
              </a:rPr>
              <a:t>Ныробки</a:t>
            </a:r>
            <a:r>
              <a:rPr lang="ru-RU" dirty="0" smtClean="0">
                <a:solidFill>
                  <a:schemeClr val="bg1"/>
                </a:solidFill>
              </a:rPr>
              <a:t>, и тишина воцарилась в несчастной деревушке. Но в этой тишине скрывалось страшное горе осиротевших семей. Единственным утешением </a:t>
            </a:r>
            <a:r>
              <a:rPr lang="ru-RU" dirty="0" err="1" smtClean="0">
                <a:solidFill>
                  <a:schemeClr val="bg1"/>
                </a:solidFill>
              </a:rPr>
              <a:t>ныробцев</a:t>
            </a:r>
            <a:r>
              <a:rPr lang="ru-RU" dirty="0" smtClean="0">
                <a:solidFill>
                  <a:schemeClr val="bg1"/>
                </a:solidFill>
              </a:rPr>
              <a:t> явились горячие молитвы над могилой «праведника». Добрые </a:t>
            </a:r>
            <a:r>
              <a:rPr lang="ru-RU" dirty="0" err="1" smtClean="0">
                <a:solidFill>
                  <a:schemeClr val="bg1"/>
                </a:solidFill>
              </a:rPr>
              <a:t>ныробцы</a:t>
            </a:r>
            <a:r>
              <a:rPr lang="ru-RU" dirty="0" smtClean="0">
                <a:solidFill>
                  <a:schemeClr val="bg1"/>
                </a:solidFill>
              </a:rPr>
              <a:t> горячо верили, что их мученик явится за них предстателем. В следующем же 1602 году они соорудили небольшую деревянную часовенку над ямой, служившей темницей Михаилу Никитичу. </a:t>
            </a:r>
          </a:p>
          <a:p>
            <a:pPr>
              <a:buNone/>
            </a:pPr>
            <a:r>
              <a:rPr lang="ru-RU" dirty="0" smtClean="0">
                <a:solidFill>
                  <a:schemeClr val="bg1"/>
                </a:solidFill>
              </a:rPr>
              <a:t>Свято берегли они цепи мученика, снятые с него после смерти стрельцами. У цепей не хватало ручных колец, так как их не могли снять  и они остались на руках боярина. К цепям мученика </a:t>
            </a:r>
            <a:r>
              <a:rPr lang="ru-RU" dirty="0" err="1" smtClean="0">
                <a:solidFill>
                  <a:schemeClr val="bg1"/>
                </a:solidFill>
              </a:rPr>
              <a:t>ныробцы</a:t>
            </a:r>
            <a:r>
              <a:rPr lang="ru-RU" dirty="0" smtClean="0">
                <a:solidFill>
                  <a:schemeClr val="bg1"/>
                </a:solidFill>
              </a:rPr>
              <a:t> относились с величайшим благоговением и крепко хранили их.</a:t>
            </a:r>
          </a:p>
          <a:p>
            <a:pPr>
              <a:buNone/>
            </a:pPr>
            <a:endParaRPr lang="ru-RU" dirty="0" smtClean="0">
              <a:solidFill>
                <a:schemeClr val="bg1"/>
              </a:solidFill>
            </a:endParaRPr>
          </a:p>
          <a:p>
            <a:pPr>
              <a:buNone/>
            </a:pPr>
            <a:r>
              <a:rPr lang="ru-RU" sz="2000" dirty="0" smtClean="0">
                <a:solidFill>
                  <a:schemeClr val="bg1"/>
                </a:solidFill>
              </a:rPr>
              <a:t>Фото из Чердынского краеведческого музея</a:t>
            </a:r>
            <a:endParaRPr lang="ru-RU" sz="2000" dirty="0"/>
          </a:p>
        </p:txBody>
      </p:sp>
      <p:pic>
        <p:nvPicPr>
          <p:cNvPr id="5" name="Рисунок 4" descr="цепи.jpg"/>
          <p:cNvPicPr>
            <a:picLocks noChangeAspect="1"/>
          </p:cNvPicPr>
          <p:nvPr/>
        </p:nvPicPr>
        <p:blipFill>
          <a:blip r:embed="rId2" cstate="print"/>
          <a:stretch>
            <a:fillRect/>
          </a:stretch>
        </p:blipFill>
        <p:spPr>
          <a:xfrm>
            <a:off x="5213648" y="836712"/>
            <a:ext cx="3930352" cy="524046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32656"/>
            <a:ext cx="9144000" cy="6525344"/>
          </a:xfrm>
        </p:spPr>
        <p:txBody>
          <a:bodyPr>
            <a:normAutofit fontScale="92500" lnSpcReduction="20000"/>
          </a:bodyPr>
          <a:lstStyle/>
          <a:p>
            <a:pPr>
              <a:buNone/>
            </a:pPr>
            <a:r>
              <a:rPr lang="ru-RU" dirty="0" smtClean="0">
                <a:solidFill>
                  <a:schemeClr val="bg1"/>
                </a:solidFill>
              </a:rPr>
              <a:t>В 1606 году снова появились московские люди в </a:t>
            </a:r>
            <a:r>
              <a:rPr lang="ru-RU" dirty="0" err="1" smtClean="0">
                <a:solidFill>
                  <a:schemeClr val="bg1"/>
                </a:solidFill>
              </a:rPr>
              <a:t>Ныробке</a:t>
            </a:r>
            <a:r>
              <a:rPr lang="ru-RU" dirty="0" smtClean="0">
                <a:solidFill>
                  <a:schemeClr val="bg1"/>
                </a:solidFill>
              </a:rPr>
              <a:t>. На этот раз они не были похожи на буйную стражу Тушина, а явились добрыми и ласковыми к </a:t>
            </a:r>
            <a:r>
              <a:rPr lang="ru-RU" dirty="0" err="1" smtClean="0">
                <a:solidFill>
                  <a:schemeClr val="bg1"/>
                </a:solidFill>
              </a:rPr>
              <a:t>ныробцам</a:t>
            </a:r>
            <a:r>
              <a:rPr lang="ru-RU" dirty="0" smtClean="0">
                <a:solidFill>
                  <a:schemeClr val="bg1"/>
                </a:solidFill>
              </a:rPr>
              <a:t>. С участием они выслушали злоключения </a:t>
            </a:r>
            <a:r>
              <a:rPr lang="ru-RU" dirty="0" err="1" smtClean="0">
                <a:solidFill>
                  <a:schemeClr val="bg1"/>
                </a:solidFill>
              </a:rPr>
              <a:t>ныробцев</a:t>
            </a:r>
            <a:r>
              <a:rPr lang="ru-RU" dirty="0" smtClean="0">
                <a:solidFill>
                  <a:schemeClr val="bg1"/>
                </a:solidFill>
              </a:rPr>
              <a:t> и утешили их скорым возвращением  забранных  пяти крестьян. </a:t>
            </a:r>
          </a:p>
          <a:p>
            <a:pPr>
              <a:buNone/>
            </a:pPr>
            <a:r>
              <a:rPr lang="ru-RU" dirty="0" smtClean="0">
                <a:solidFill>
                  <a:schemeClr val="bg1"/>
                </a:solidFill>
              </a:rPr>
              <a:t>Несмотря на зимнее время, могила Михаила Никитича была раскопана, и тело его было извлечено из неё. Из летописи, дошедшей до наших дней, мы узнаём, что тело страдальца,                                                                      несмотря на пятилетнее пребывание в земле «ничем невредимо, только от руки, от                                                                           перста, некоторый член земля                                                                            взяла». Не поразило это                                                                       явление обитателей </a:t>
            </a:r>
            <a:r>
              <a:rPr lang="ru-RU" dirty="0" err="1" smtClean="0">
                <a:solidFill>
                  <a:schemeClr val="bg1"/>
                </a:solidFill>
              </a:rPr>
              <a:t>Ныробки</a:t>
            </a:r>
            <a:r>
              <a:rPr lang="ru-RU" dirty="0" smtClean="0">
                <a:solidFill>
                  <a:schemeClr val="bg1"/>
                </a:solidFill>
              </a:rPr>
              <a:t>,                                                                                так как они глубоко верили в                                                                                          святость своего  «угодника».                                                                                        Со слезами проводили </a:t>
            </a:r>
            <a:r>
              <a:rPr lang="ru-RU" dirty="0" err="1" smtClean="0">
                <a:solidFill>
                  <a:schemeClr val="bg1"/>
                </a:solidFill>
              </a:rPr>
              <a:t>ныробцы</a:t>
            </a:r>
            <a:r>
              <a:rPr lang="ru-RU" dirty="0" smtClean="0">
                <a:solidFill>
                  <a:schemeClr val="bg1"/>
                </a:solidFill>
              </a:rPr>
              <a:t>                                                                                    тело Михаила Никитича, которое                                                                           в марте 1606 года было погребено                                                                               в Москве в Новоспасском                                                                                                   монастыре, где и покоится до сих пор.</a:t>
            </a:r>
            <a:endParaRPr lang="ru-RU" dirty="0">
              <a:solidFill>
                <a:schemeClr val="bg1"/>
              </a:solidFill>
            </a:endParaRPr>
          </a:p>
        </p:txBody>
      </p:sp>
      <p:pic>
        <p:nvPicPr>
          <p:cNvPr id="10242" name="Picture 2"/>
          <p:cNvPicPr>
            <a:picLocks noChangeAspect="1" noChangeArrowheads="1"/>
          </p:cNvPicPr>
          <p:nvPr/>
        </p:nvPicPr>
        <p:blipFill>
          <a:blip r:embed="rId2" cstate="print"/>
          <a:srcRect/>
          <a:stretch>
            <a:fillRect/>
          </a:stretch>
        </p:blipFill>
        <p:spPr bwMode="auto">
          <a:xfrm>
            <a:off x="5437435" y="3284984"/>
            <a:ext cx="3706565" cy="3197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60648"/>
            <a:ext cx="5148064" cy="6597352"/>
          </a:xfrm>
        </p:spPr>
        <p:txBody>
          <a:bodyPr>
            <a:normAutofit fontScale="70000" lnSpcReduction="20000"/>
          </a:bodyPr>
          <a:lstStyle/>
          <a:p>
            <a:pPr>
              <a:buNone/>
            </a:pPr>
            <a:r>
              <a:rPr lang="ru-RU" dirty="0" smtClean="0">
                <a:solidFill>
                  <a:schemeClr val="bg1"/>
                </a:solidFill>
              </a:rPr>
              <a:t>А в 1613 году, когда уже на русском престоле был царь Михаил Романов, чердынские купцы увидели в версте от </a:t>
            </a:r>
            <a:r>
              <a:rPr lang="ru-RU" dirty="0" err="1" smtClean="0">
                <a:solidFill>
                  <a:schemeClr val="bg1"/>
                </a:solidFill>
              </a:rPr>
              <a:t>Ныробки</a:t>
            </a:r>
            <a:r>
              <a:rPr lang="ru-RU" dirty="0" smtClean="0">
                <a:solidFill>
                  <a:schemeClr val="bg1"/>
                </a:solidFill>
              </a:rPr>
              <a:t> икону Николая Чудотворца, стоящую на пне. Об этом явлении они сообщили в Чердынь, и жители города перевезли явленный образ к себе. Но на следующее утро икона снова оказалась на старом месте, у </a:t>
            </a:r>
            <a:r>
              <a:rPr lang="ru-RU" dirty="0" err="1" smtClean="0">
                <a:solidFill>
                  <a:schemeClr val="bg1"/>
                </a:solidFill>
              </a:rPr>
              <a:t>Ныробки</a:t>
            </a:r>
            <a:r>
              <a:rPr lang="ru-RU" dirty="0" smtClean="0">
                <a:solidFill>
                  <a:schemeClr val="bg1"/>
                </a:solidFill>
              </a:rPr>
              <a:t>. Когда икона возвратилась на свое место и во второй раз, весть об этом чудесном событии облетела все окрестности и дошла до царя Михаила Федоровича, который приказал воздвигнуть в </a:t>
            </a:r>
            <a:r>
              <a:rPr lang="ru-RU" dirty="0" err="1" smtClean="0">
                <a:solidFill>
                  <a:schemeClr val="bg1"/>
                </a:solidFill>
              </a:rPr>
              <a:t>Ныробке</a:t>
            </a:r>
            <a:r>
              <a:rPr lang="ru-RU" dirty="0" smtClean="0">
                <a:solidFill>
                  <a:schemeClr val="bg1"/>
                </a:solidFill>
              </a:rPr>
              <a:t> над могилой своего дяди церковь и сам послал сосуды и ризы, определив туда двух священников, с назначением им жалованья. После этого </a:t>
            </a:r>
            <a:r>
              <a:rPr lang="ru-RU" dirty="0" err="1" smtClean="0">
                <a:solidFill>
                  <a:schemeClr val="bg1"/>
                </a:solidFill>
              </a:rPr>
              <a:t>Ныробка</a:t>
            </a:r>
            <a:r>
              <a:rPr lang="ru-RU" dirty="0" smtClean="0">
                <a:solidFill>
                  <a:schemeClr val="bg1"/>
                </a:solidFill>
              </a:rPr>
              <a:t> превратилась в погост. В 1621 году царь пожаловал верных </a:t>
            </a:r>
            <a:r>
              <a:rPr lang="ru-RU" dirty="0" err="1" smtClean="0">
                <a:solidFill>
                  <a:schemeClr val="bg1"/>
                </a:solidFill>
              </a:rPr>
              <a:t>ныробцев</a:t>
            </a:r>
            <a:r>
              <a:rPr lang="ru-RU" dirty="0" smtClean="0">
                <a:solidFill>
                  <a:schemeClr val="bg1"/>
                </a:solidFill>
              </a:rPr>
              <a:t> «обельной грамотой», избавляя от всех повинностей «за понесенное притеснение»…</a:t>
            </a:r>
            <a:endParaRPr lang="ru-RU" dirty="0">
              <a:solidFill>
                <a:schemeClr val="bg1"/>
              </a:solidFill>
            </a:endParaRPr>
          </a:p>
        </p:txBody>
      </p:sp>
      <p:pic>
        <p:nvPicPr>
          <p:cNvPr id="11266" name="Picture 2"/>
          <p:cNvPicPr>
            <a:picLocks noChangeAspect="1" noChangeArrowheads="1"/>
          </p:cNvPicPr>
          <p:nvPr/>
        </p:nvPicPr>
        <p:blipFill>
          <a:blip r:embed="rId2" cstate="print"/>
          <a:srcRect/>
          <a:stretch>
            <a:fillRect/>
          </a:stretch>
        </p:blipFill>
        <p:spPr bwMode="auto">
          <a:xfrm>
            <a:off x="5004048" y="980728"/>
            <a:ext cx="3902918" cy="4721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6525344"/>
          </a:xfrm>
        </p:spPr>
        <p:txBody>
          <a:bodyPr>
            <a:normAutofit lnSpcReduction="10000"/>
          </a:bodyPr>
          <a:lstStyle/>
          <a:p>
            <a:pPr>
              <a:buNone/>
            </a:pPr>
            <a:r>
              <a:rPr lang="ru-RU" dirty="0" smtClean="0">
                <a:solidFill>
                  <a:schemeClr val="bg1"/>
                </a:solidFill>
              </a:rPr>
              <a:t>В 1705 году на месте сгоравших одна за другой деревянных церквей в Ныробе построили первый каменный храм святителя Николая. Внутри собор украшали картины из Апокалипсиса, а вверху, под самым куполом, в каменных стенах были выдавлены кресты, что считалось очень необычным, равно как и фреска святого Христофора с собачьей головой – покровителя охотников. Легенда гласит, что храм этот возводили непонятно откуда явившиеся люди.</a:t>
            </a:r>
          </a:p>
          <a:p>
            <a:pPr>
              <a:buNone/>
            </a:pPr>
            <a:r>
              <a:rPr lang="ru-RU" dirty="0" smtClean="0">
                <a:solidFill>
                  <a:schemeClr val="bg1"/>
                </a:solidFill>
              </a:rPr>
              <a:t> А все, что они строили за день, ночью уходило под землю. И вдруг в один из дней храм вышел из-под земли весь, во всем своем ослепительном великолепии. Строители же, наоборот, тут же сквозь землю провалились.</a:t>
            </a:r>
            <a:endParaRPr lang="ru-RU" dirty="0">
              <a:solidFill>
                <a:schemeClr val="bg1"/>
              </a:solidFill>
            </a:endParaRPr>
          </a:p>
        </p:txBody>
      </p:sp>
      <p:pic>
        <p:nvPicPr>
          <p:cNvPr id="4" name="Рисунок 3" descr="никольская церковь.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332656"/>
            <a:ext cx="8291264" cy="6192688"/>
          </a:xfrm>
        </p:spPr>
        <p:txBody>
          <a:bodyPr>
            <a:normAutofit fontScale="92500"/>
          </a:bodyPr>
          <a:lstStyle/>
          <a:p>
            <a:pPr>
              <a:buNone/>
            </a:pPr>
            <a:r>
              <a:rPr lang="ru-RU" dirty="0" smtClean="0">
                <a:solidFill>
                  <a:schemeClr val="bg1"/>
                </a:solidFill>
              </a:rPr>
              <a:t>В 1736 году на месте бывшей могилы Михаила Никитича была отстроена Богоявленская церковь. Скромная внешне, она поражала внутренним величием и, в отличие от </a:t>
            </a:r>
            <a:r>
              <a:rPr lang="ru-RU" dirty="0" err="1" smtClean="0">
                <a:solidFill>
                  <a:schemeClr val="bg1"/>
                </a:solidFill>
              </a:rPr>
              <a:t>неотапливаемой</a:t>
            </a:r>
            <a:r>
              <a:rPr lang="ru-RU" dirty="0" smtClean="0">
                <a:solidFill>
                  <a:schemeClr val="bg1"/>
                </a:solidFill>
              </a:rPr>
              <a:t> Никольской церкви, считалась зимней.</a:t>
            </a:r>
          </a:p>
          <a:p>
            <a:pPr>
              <a:buNone/>
            </a:pPr>
            <a:r>
              <a:rPr lang="ru-RU" dirty="0" smtClean="0">
                <a:solidFill>
                  <a:schemeClr val="bg1"/>
                </a:solidFill>
              </a:rPr>
              <a:t> Место, где когда-то был закопан боярин Михаил Романов, находилось за левым клиросом собора. Здесь, в нише храма, стояла гробница с покрывалом Михаила Никитича, сверху нависал балдахин. Рядом на помосте хранились оковы </a:t>
            </a:r>
            <a:r>
              <a:rPr lang="ru-RU" dirty="0" err="1" smtClean="0">
                <a:solidFill>
                  <a:schemeClr val="bg1"/>
                </a:solidFill>
              </a:rPr>
              <a:t>ныробского</a:t>
            </a:r>
            <a:r>
              <a:rPr lang="ru-RU" dirty="0" smtClean="0">
                <a:solidFill>
                  <a:schemeClr val="bg1"/>
                </a:solidFill>
              </a:rPr>
              <a:t> мученика. Тысячи и тысячи богомольцев, устремившихся в Ныроб, держали эти оковы во время богослужений, передавали друг другу, а у кого хватало силы, надевали на свои плечи.</a:t>
            </a:r>
            <a:endParaRPr lang="ru-RU" dirty="0">
              <a:solidFill>
                <a:schemeClr val="bg1"/>
              </a:solidFill>
            </a:endParaRPr>
          </a:p>
        </p:txBody>
      </p:sp>
      <p:pic>
        <p:nvPicPr>
          <p:cNvPr id="12290" name="Picture 2"/>
          <p:cNvPicPr>
            <a:picLocks noChangeAspect="1" noChangeArrowheads="1"/>
          </p:cNvPicPr>
          <p:nvPr/>
        </p:nvPicPr>
        <p:blipFill>
          <a:blip r:embed="rId2" cstate="print"/>
          <a:srcRect/>
          <a:stretch>
            <a:fillRect/>
          </a:stretch>
        </p:blipFill>
        <p:spPr bwMode="auto">
          <a:xfrm>
            <a:off x="1331640" y="0"/>
            <a:ext cx="6264696" cy="695455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p:tgtEl>
                                          <p:spTgt spid="3">
                                            <p:txEl>
                                              <p:pRg st="1" end="1"/>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6048712"/>
          </a:xfrm>
        </p:spPr>
        <p:txBody>
          <a:bodyPr/>
          <a:lstStyle/>
          <a:p>
            <a:pPr>
              <a:buNone/>
            </a:pPr>
            <a:r>
              <a:rPr lang="ru-RU" dirty="0" smtClean="0">
                <a:solidFill>
                  <a:schemeClr val="bg1"/>
                </a:solidFill>
              </a:rPr>
              <a:t>На месте деревянной часовни, поставленной над ямой узника, в 1793 году крестьянином Максимом Денисовичем Пономаревым была построена каменная часовня в честь Архангела Михаила. Историческое место это позже было обнесено ажурной металлической оградой с великолепными каменными столбами, а внутри, вокруг часовни, были посажены деревья.</a:t>
            </a:r>
            <a:endParaRPr lang="ru-RU" dirty="0">
              <a:solidFill>
                <a:schemeClr val="bg1"/>
              </a:solidFill>
            </a:endParaRPr>
          </a:p>
        </p:txBody>
      </p:sp>
      <p:pic>
        <p:nvPicPr>
          <p:cNvPr id="13314" name="Picture 2"/>
          <p:cNvPicPr>
            <a:picLocks noChangeAspect="1" noChangeArrowheads="1"/>
          </p:cNvPicPr>
          <p:nvPr/>
        </p:nvPicPr>
        <p:blipFill>
          <a:blip r:embed="rId2" cstate="print"/>
          <a:srcRect/>
          <a:stretch>
            <a:fillRect/>
          </a:stretch>
        </p:blipFill>
        <p:spPr bwMode="auto">
          <a:xfrm>
            <a:off x="762000" y="349219"/>
            <a:ext cx="7842448" cy="598967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904696"/>
          </a:xfrm>
        </p:spPr>
        <p:txBody>
          <a:bodyPr>
            <a:normAutofit fontScale="92500" lnSpcReduction="10000"/>
          </a:bodyPr>
          <a:lstStyle/>
          <a:p>
            <a:pPr>
              <a:buNone/>
            </a:pPr>
            <a:r>
              <a:rPr lang="ru-RU" dirty="0" smtClean="0">
                <a:solidFill>
                  <a:schemeClr val="bg1"/>
                </a:solidFill>
              </a:rPr>
              <a:t>21 февраля 1913 года Россия праздновала 300-летие царствующего дома Романовых. Проходили торжества и в далеком Ныробе. К юбилею в поселке негде было развернуться от тысяч паломников. </a:t>
            </a:r>
          </a:p>
          <a:p>
            <a:pPr>
              <a:buNone/>
            </a:pPr>
            <a:r>
              <a:rPr lang="ru-RU" dirty="0" smtClean="0">
                <a:solidFill>
                  <a:schemeClr val="bg1"/>
                </a:solidFill>
              </a:rPr>
              <a:t>Совместными усилиями уральских заводов вокруг ямы Михаила Никитича была создана превосходная ограда. По ее верху шли двуглавые орлы, украшена она была текстами, царскими портретами, керамическими виньетками. Интересно, что разные детали изготавливались на разных заводах, а затем собирались в Ныробе. Над самой ямой высилась великолепная часовня. Ограда и часовня были освящены архиепископом </a:t>
            </a:r>
            <a:r>
              <a:rPr lang="ru-RU" dirty="0" err="1" smtClean="0">
                <a:solidFill>
                  <a:schemeClr val="bg1"/>
                </a:solidFill>
              </a:rPr>
              <a:t>Андроником</a:t>
            </a:r>
            <a:r>
              <a:rPr lang="ru-RU" dirty="0" smtClean="0">
                <a:solidFill>
                  <a:schemeClr val="bg1"/>
                </a:solidFill>
              </a:rPr>
              <a:t>, тем самым, которого в 1918 году заживо закопали большевики и которого уже в наше время причислили к лику святых.</a:t>
            </a:r>
            <a:endParaRPr lang="ru-RU" dirty="0">
              <a:solidFill>
                <a:schemeClr val="bg1"/>
              </a:solidFill>
            </a:endParaRPr>
          </a:p>
        </p:txBody>
      </p:sp>
      <p:pic>
        <p:nvPicPr>
          <p:cNvPr id="4" name="Рисунок 3" descr="столб.jpg"/>
          <p:cNvPicPr>
            <a:picLocks noChangeAspect="1"/>
          </p:cNvPicPr>
          <p:nvPr/>
        </p:nvPicPr>
        <p:blipFill>
          <a:blip r:embed="rId2" cstate="print"/>
          <a:stretch>
            <a:fillRect/>
          </a:stretch>
        </p:blipFill>
        <p:spPr>
          <a:xfrm>
            <a:off x="2123728" y="1"/>
            <a:ext cx="4464496" cy="6858000"/>
          </a:xfrm>
          <a:prstGeom prst="rect">
            <a:avLst/>
          </a:prstGeom>
        </p:spPr>
      </p:pic>
      <p:pic>
        <p:nvPicPr>
          <p:cNvPr id="5" name="Рисунок 4" descr="андронник.jpg"/>
          <p:cNvPicPr>
            <a:picLocks noChangeAspect="1"/>
          </p:cNvPicPr>
          <p:nvPr/>
        </p:nvPicPr>
        <p:blipFill>
          <a:blip r:embed="rId3" cstate="print"/>
          <a:stretch>
            <a:fillRect/>
          </a:stretch>
        </p:blipFill>
        <p:spPr>
          <a:xfrm>
            <a:off x="0" y="-315416"/>
            <a:ext cx="9144000" cy="71734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p:tgtEl>
                                          <p:spTgt spid="3">
                                            <p:txEl>
                                              <p:pRg st="1" end="1"/>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0"/>
            <a:ext cx="8229600" cy="6309360"/>
          </a:xfrm>
        </p:spPr>
        <p:txBody>
          <a:bodyPr/>
          <a:lstStyle/>
          <a:p>
            <a:pPr>
              <a:buNone/>
            </a:pPr>
            <a:r>
              <a:rPr lang="ru-RU" dirty="0" smtClean="0">
                <a:solidFill>
                  <a:schemeClr val="bg1"/>
                </a:solidFill>
              </a:rPr>
              <a:t>Яму-темницу Михаила Никитича укрепили и обложили каменным тесом</a:t>
            </a:r>
            <a:endParaRPr lang="ru-RU" dirty="0">
              <a:solidFill>
                <a:schemeClr val="bg1"/>
              </a:solidFill>
            </a:endParaRPr>
          </a:p>
        </p:txBody>
      </p:sp>
      <p:pic>
        <p:nvPicPr>
          <p:cNvPr id="14338" name="Picture 2"/>
          <p:cNvPicPr>
            <a:picLocks noChangeAspect="1" noChangeArrowheads="1"/>
          </p:cNvPicPr>
          <p:nvPr/>
        </p:nvPicPr>
        <p:blipFill>
          <a:blip r:embed="rId2" cstate="print"/>
          <a:srcRect/>
          <a:stretch>
            <a:fillRect/>
          </a:stretch>
        </p:blipFill>
        <p:spPr bwMode="auto">
          <a:xfrm>
            <a:off x="899591" y="980728"/>
            <a:ext cx="7502901" cy="5877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260648"/>
            <a:ext cx="9144000" cy="3312368"/>
          </a:xfrm>
        </p:spPr>
        <p:txBody>
          <a:bodyPr>
            <a:normAutofit lnSpcReduction="10000"/>
          </a:bodyPr>
          <a:lstStyle/>
          <a:p>
            <a:r>
              <a:rPr lang="ru-RU" dirty="0" smtClean="0">
                <a:solidFill>
                  <a:schemeClr val="bg1"/>
                </a:solidFill>
              </a:rPr>
              <a:t>Первый месяц нового 1601 года (сентябрь) выдался в Чердынском крае весьма непогожим. Уже в начале сентября подул "сиверко" и дождь часто сменялся снегом. Видимо предстояла ранняя зима, явление очень обыкновенное в этой отдалённой и глухой стороне. </a:t>
            </a:r>
            <a:r>
              <a:rPr lang="ru-RU" dirty="0" err="1" smtClean="0">
                <a:solidFill>
                  <a:schemeClr val="bg1"/>
                </a:solidFill>
              </a:rPr>
              <a:t>Ныробцы</a:t>
            </a:r>
            <a:r>
              <a:rPr lang="ru-RU" dirty="0" smtClean="0">
                <a:solidFill>
                  <a:schemeClr val="bg1"/>
                </a:solidFill>
              </a:rPr>
              <a:t> уже начали готовиться к </a:t>
            </a:r>
            <a:r>
              <a:rPr lang="ru-RU" dirty="0" err="1" smtClean="0">
                <a:solidFill>
                  <a:schemeClr val="bg1"/>
                </a:solidFill>
              </a:rPr>
              <a:t>к</a:t>
            </a:r>
            <a:r>
              <a:rPr lang="ru-RU" dirty="0" smtClean="0">
                <a:solidFill>
                  <a:schemeClr val="bg1"/>
                </a:solidFill>
              </a:rPr>
              <a:t> зимней охоте на рябчика и белку, налаживали свои лыжи и сани, чтобы по первому снегу удалиться в леса.</a:t>
            </a:r>
            <a:endParaRPr lang="ru-RU" dirty="0">
              <a:solidFill>
                <a:schemeClr val="bg1"/>
              </a:solidFill>
            </a:endParaRPr>
          </a:p>
        </p:txBody>
      </p:sp>
      <p:pic>
        <p:nvPicPr>
          <p:cNvPr id="2051" name="Picture 3"/>
          <p:cNvPicPr>
            <a:picLocks noChangeAspect="1" noChangeArrowheads="1"/>
          </p:cNvPicPr>
          <p:nvPr/>
        </p:nvPicPr>
        <p:blipFill>
          <a:blip r:embed="rId2" cstate="print"/>
          <a:srcRect/>
          <a:stretch>
            <a:fillRect/>
          </a:stretch>
        </p:blipFill>
        <p:spPr bwMode="auto">
          <a:xfrm>
            <a:off x="1979712" y="3461059"/>
            <a:ext cx="5112568" cy="33969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32656"/>
            <a:ext cx="4788024" cy="6525344"/>
          </a:xfrm>
        </p:spPr>
        <p:txBody>
          <a:bodyPr>
            <a:normAutofit fontScale="92500"/>
          </a:bodyPr>
          <a:lstStyle/>
          <a:p>
            <a:pPr>
              <a:buNone/>
            </a:pPr>
            <a:r>
              <a:rPr lang="ru-RU" b="1" dirty="0" smtClean="0">
                <a:solidFill>
                  <a:srgbClr val="FF0000"/>
                </a:solidFill>
              </a:rPr>
              <a:t>Он слышал брань стрельцов суровых,</a:t>
            </a:r>
          </a:p>
          <a:p>
            <a:pPr>
              <a:buNone/>
            </a:pPr>
            <a:r>
              <a:rPr lang="ru-RU" b="1" dirty="0" smtClean="0">
                <a:solidFill>
                  <a:srgbClr val="FF0000"/>
                </a:solidFill>
              </a:rPr>
              <a:t>Не видел света и людей,</a:t>
            </a:r>
          </a:p>
          <a:p>
            <a:pPr>
              <a:buNone/>
            </a:pPr>
            <a:r>
              <a:rPr lang="ru-RU" b="1" dirty="0" smtClean="0">
                <a:solidFill>
                  <a:srgbClr val="FF0000"/>
                </a:solidFill>
              </a:rPr>
              <a:t>В оковах сидя трехпудовых,</a:t>
            </a:r>
          </a:p>
          <a:p>
            <a:pPr>
              <a:buNone/>
            </a:pPr>
            <a:r>
              <a:rPr lang="ru-RU" b="1" dirty="0" smtClean="0">
                <a:solidFill>
                  <a:srgbClr val="FF0000"/>
                </a:solidFill>
              </a:rPr>
              <a:t>Он в яме угасал своей,</a:t>
            </a:r>
          </a:p>
          <a:p>
            <a:pPr>
              <a:buNone/>
            </a:pPr>
            <a:r>
              <a:rPr lang="ru-RU" b="1" dirty="0" smtClean="0">
                <a:solidFill>
                  <a:srgbClr val="FF0000"/>
                </a:solidFill>
              </a:rPr>
              <a:t>Промерзлой, смрадной, закоптелой,</a:t>
            </a:r>
          </a:p>
          <a:p>
            <a:pPr>
              <a:buNone/>
            </a:pPr>
            <a:r>
              <a:rPr lang="ru-RU" b="1" dirty="0" smtClean="0">
                <a:solidFill>
                  <a:srgbClr val="FF0000"/>
                </a:solidFill>
              </a:rPr>
              <a:t>Иль липкой, как сплошная грязь...</a:t>
            </a:r>
          </a:p>
          <a:p>
            <a:pPr>
              <a:buNone/>
            </a:pPr>
            <a:r>
              <a:rPr lang="ru-RU" b="1" dirty="0" smtClean="0">
                <a:solidFill>
                  <a:srgbClr val="FF0000"/>
                </a:solidFill>
              </a:rPr>
              <a:t>И так страдал почти год целый</a:t>
            </a:r>
          </a:p>
          <a:p>
            <a:pPr>
              <a:buNone/>
            </a:pPr>
            <a:r>
              <a:rPr lang="ru-RU" b="1" dirty="0" smtClean="0">
                <a:solidFill>
                  <a:srgbClr val="FF0000"/>
                </a:solidFill>
              </a:rPr>
              <a:t>Безвинный Рюрикович князь.</a:t>
            </a:r>
          </a:p>
          <a:p>
            <a:pPr>
              <a:buNone/>
            </a:pPr>
            <a:r>
              <a:rPr lang="ru-RU" dirty="0" smtClean="0"/>
              <a:t>А. Н. </a:t>
            </a:r>
            <a:r>
              <a:rPr lang="ru-RU" dirty="0" err="1" smtClean="0"/>
              <a:t>Грамбек</a:t>
            </a:r>
            <a:endParaRPr lang="ru-RU" b="1" dirty="0">
              <a:solidFill>
                <a:srgbClr val="FF0000"/>
              </a:solidFill>
            </a:endParaRPr>
          </a:p>
        </p:txBody>
      </p:sp>
      <p:pic>
        <p:nvPicPr>
          <p:cNvPr id="15362" name="Picture 2"/>
          <p:cNvPicPr>
            <a:picLocks noChangeAspect="1" noChangeArrowheads="1"/>
          </p:cNvPicPr>
          <p:nvPr/>
        </p:nvPicPr>
        <p:blipFill>
          <a:blip r:embed="rId2" cstate="print"/>
          <a:srcRect/>
          <a:stretch>
            <a:fillRect/>
          </a:stretch>
        </p:blipFill>
        <p:spPr bwMode="auto">
          <a:xfrm>
            <a:off x="4788024" y="980728"/>
            <a:ext cx="3925788" cy="56082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0"/>
            <a:ext cx="7571184" cy="908720"/>
          </a:xfrm>
        </p:spPr>
        <p:txBody>
          <a:bodyPr>
            <a:normAutofit fontScale="90000"/>
          </a:bodyPr>
          <a:lstStyle/>
          <a:p>
            <a:r>
              <a:rPr lang="ru-RU" sz="4800" dirty="0" smtClean="0">
                <a:solidFill>
                  <a:srgbClr val="FF0000"/>
                </a:solidFill>
              </a:rPr>
              <a:t> Михаил Никитич Романов </a:t>
            </a:r>
            <a:endParaRPr lang="ru-RU" sz="4800" dirty="0">
              <a:solidFill>
                <a:srgbClr val="FF0000"/>
              </a:solidFill>
            </a:endParaRPr>
          </a:p>
        </p:txBody>
      </p:sp>
      <p:sp>
        <p:nvSpPr>
          <p:cNvPr id="3" name="Содержимое 2"/>
          <p:cNvSpPr>
            <a:spLocks noGrp="1"/>
          </p:cNvSpPr>
          <p:nvPr>
            <p:ph idx="1"/>
          </p:nvPr>
        </p:nvSpPr>
        <p:spPr>
          <a:xfrm>
            <a:off x="0" y="692696"/>
            <a:ext cx="9144000" cy="6165304"/>
          </a:xfrm>
        </p:spPr>
        <p:txBody>
          <a:bodyPr>
            <a:normAutofit fontScale="85000" lnSpcReduction="10000"/>
          </a:bodyPr>
          <a:lstStyle/>
          <a:p>
            <a:pPr>
              <a:buNone/>
            </a:pPr>
            <a:r>
              <a:rPr lang="ru-RU" dirty="0" smtClean="0">
                <a:solidFill>
                  <a:schemeClr val="bg1"/>
                </a:solidFill>
              </a:rPr>
              <a:t>Михаил Никитич Романов родился около 1560 г. в Москве и был третьим сыном в семье боярина Никиты Романовича Юрьева (в схиме </a:t>
            </a:r>
            <a:r>
              <a:rPr lang="ru-RU" dirty="0" err="1" smtClean="0">
                <a:solidFill>
                  <a:schemeClr val="bg1"/>
                </a:solidFill>
              </a:rPr>
              <a:t>Нифонта</a:t>
            </a:r>
            <a:r>
              <a:rPr lang="ru-RU" dirty="0" smtClean="0">
                <a:solidFill>
                  <a:schemeClr val="bg1"/>
                </a:solidFill>
              </a:rPr>
              <a:t>), брата Анастасии Романовой, первой жены царя Иоанна Васильевича Грозного. Боярин Никита Юрьев был храбрым воеводой, народным печальником. За дело собирания и укрепления Руси он заслужил любовь русских людей.</a:t>
            </a:r>
          </a:p>
          <a:p>
            <a:pPr>
              <a:buNone/>
            </a:pPr>
            <a:r>
              <a:rPr lang="ru-RU" dirty="0" smtClean="0">
                <a:solidFill>
                  <a:schemeClr val="bg1"/>
                </a:solidFill>
              </a:rPr>
              <a:t>Детские годы Михаил Никитич провел в усадьбе                                                                                                                                                             на Варварке, в Китай-городе. Здесь Михаил                                                                                  Никитич подрастал и  укреплялся в вере.                                                                                      С детства он выделялся добродетельным                                                                                   нравом и  богатырским телосложением.                                                       Продолжая   традицию своего рода, Михаил                                                                                                    Никитич  поступил на службу к государю,                                                                                                                                            а в 1598 г. ему был пожалован </a:t>
            </a:r>
            <a:r>
              <a:rPr lang="ru-RU" dirty="0" err="1" smtClean="0">
                <a:solidFill>
                  <a:schemeClr val="bg1"/>
                </a:solidFill>
              </a:rPr>
              <a:t>государствен</a:t>
            </a:r>
            <a:r>
              <a:rPr lang="ru-RU" dirty="0" smtClean="0">
                <a:solidFill>
                  <a:schemeClr val="bg1"/>
                </a:solidFill>
              </a:rPr>
              <a:t>-                                                          </a:t>
            </a:r>
            <a:r>
              <a:rPr lang="ru-RU" dirty="0" err="1" smtClean="0">
                <a:solidFill>
                  <a:schemeClr val="bg1"/>
                </a:solidFill>
              </a:rPr>
              <a:t>ный</a:t>
            </a:r>
            <a:r>
              <a:rPr lang="ru-RU" dirty="0" smtClean="0">
                <a:solidFill>
                  <a:schemeClr val="bg1"/>
                </a:solidFill>
              </a:rPr>
              <a:t>  чин — окольничего.                                                                                </a:t>
            </a:r>
          </a:p>
          <a:p>
            <a:pPr>
              <a:buNone/>
            </a:pPr>
            <a:r>
              <a:rPr lang="ru-RU" dirty="0" smtClean="0">
                <a:solidFill>
                  <a:schemeClr val="bg1"/>
                </a:solidFill>
              </a:rPr>
              <a:t>Дядю первого царя, Михаила Никитича Романова, в 1601 г. по ложному доносу заточили в Ныробе в яму, где в 1602 году Михаил Никитич скончался</a:t>
            </a:r>
            <a:r>
              <a:rPr lang="ru-RU" dirty="0" smtClean="0">
                <a:solidFill>
                  <a:schemeClr val="bg1"/>
                </a:solidFill>
              </a:rPr>
              <a:t>.                                   </a:t>
            </a:r>
            <a:endParaRPr lang="ru-RU" dirty="0">
              <a:solidFill>
                <a:schemeClr val="bg1"/>
              </a:solidFill>
            </a:endParaRPr>
          </a:p>
        </p:txBody>
      </p:sp>
      <p:pic>
        <p:nvPicPr>
          <p:cNvPr id="16386" name="Picture 2"/>
          <p:cNvPicPr>
            <a:picLocks noChangeAspect="1" noChangeArrowheads="1"/>
          </p:cNvPicPr>
          <p:nvPr/>
        </p:nvPicPr>
        <p:blipFill>
          <a:blip r:embed="rId3" cstate="print"/>
          <a:srcRect/>
          <a:stretch>
            <a:fillRect/>
          </a:stretch>
        </p:blipFill>
        <p:spPr bwMode="auto">
          <a:xfrm>
            <a:off x="6695728" y="2708920"/>
            <a:ext cx="2448272" cy="3168352"/>
          </a:xfrm>
          <a:prstGeom prst="rect">
            <a:avLst/>
          </a:prstGeom>
          <a:noFill/>
          <a:ln w="9525">
            <a:noFill/>
            <a:miter lim="800000"/>
            <a:headEnd/>
            <a:tailEnd/>
          </a:ln>
        </p:spPr>
      </p:pic>
      <p:sp>
        <p:nvSpPr>
          <p:cNvPr id="5" name="Стрелка вправо 4">
            <a:hlinkClick r:id="rId4" action="ppaction://hlinksldjump"/>
          </p:cNvPr>
          <p:cNvSpPr/>
          <p:nvPr/>
        </p:nvSpPr>
        <p:spPr>
          <a:xfrm>
            <a:off x="7956376" y="6309320"/>
            <a:ext cx="720080" cy="548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92696"/>
            <a:ext cx="8686800" cy="6165304"/>
          </a:xfrm>
        </p:spPr>
        <p:txBody>
          <a:bodyPr>
            <a:normAutofit fontScale="77500" lnSpcReduction="20000"/>
          </a:bodyPr>
          <a:lstStyle/>
          <a:p>
            <a:pPr>
              <a:buNone/>
            </a:pPr>
            <a:r>
              <a:rPr lang="ru-RU" dirty="0" smtClean="0">
                <a:solidFill>
                  <a:schemeClr val="bg1"/>
                </a:solidFill>
              </a:rPr>
              <a:t>Борис Годунов, вступивший в 1598 г. на царский престол, поначалу с почтением относился к детям Никиты Романовича, тем более что боярин на смертном одре именно ему поручил заботу о своих детях, и Годунов дал «клятву к великому боярину иметь о его </a:t>
            </a:r>
            <a:r>
              <a:rPr lang="ru-RU" dirty="0" err="1" smtClean="0">
                <a:solidFill>
                  <a:schemeClr val="bg1"/>
                </a:solidFill>
              </a:rPr>
              <a:t>чадех</a:t>
            </a:r>
            <a:r>
              <a:rPr lang="ru-RU" dirty="0" smtClean="0">
                <a:solidFill>
                  <a:schemeClr val="bg1"/>
                </a:solidFill>
              </a:rPr>
              <a:t> соблюдение».</a:t>
            </a:r>
          </a:p>
          <a:p>
            <a:pPr>
              <a:buNone/>
            </a:pPr>
            <a:r>
              <a:rPr lang="ru-RU" dirty="0" smtClean="0">
                <a:solidFill>
                  <a:schemeClr val="bg1"/>
                </a:solidFill>
              </a:rPr>
              <a:t>Первые два года правления Борис Годунов был очень милостивым царём. Но со временем (по версии некоторых историков, из-за опасений роста политического влияния Романовых) его отношение к роду Романовых изменилось.</a:t>
            </a:r>
          </a:p>
          <a:p>
            <a:pPr>
              <a:buNone/>
            </a:pPr>
            <a:r>
              <a:rPr lang="ru-RU" dirty="0" smtClean="0">
                <a:solidFill>
                  <a:schemeClr val="bg1"/>
                </a:solidFill>
              </a:rPr>
              <a:t>Особенно опасным Годунову представлялся добрый и благочестивый Михаил Никитич. Он казался соперником, от которого                                                                           необходимо было избавиться.</a:t>
            </a:r>
          </a:p>
          <a:p>
            <a:pPr>
              <a:buNone/>
            </a:pPr>
            <a:r>
              <a:rPr lang="ru-RU" dirty="0" smtClean="0">
                <a:solidFill>
                  <a:schemeClr val="bg1"/>
                </a:solidFill>
              </a:rPr>
              <a:t>В июне 1600 г. Борис Годунов приказал                                                                      устроить боярский суд над Романовыми.                                                                      Все пять братьев попали под                                                                             государственную немилость. Михаила                                                                                    Никитича царь сослал в деревеньку                                                                        </a:t>
            </a:r>
            <a:r>
              <a:rPr lang="ru-RU" dirty="0" err="1" smtClean="0">
                <a:solidFill>
                  <a:schemeClr val="bg1"/>
                </a:solidFill>
              </a:rPr>
              <a:t>Ныробку</a:t>
            </a:r>
            <a:r>
              <a:rPr lang="ru-RU" dirty="0" smtClean="0">
                <a:solidFill>
                  <a:schemeClr val="bg1"/>
                </a:solidFill>
              </a:rPr>
              <a:t>, которая была крайним                                                                                         северным русским селением Перми                                                                      Великой и в то время состояла из шести                                                          деревянных изб.</a:t>
            </a:r>
            <a:endParaRPr lang="ru-RU" dirty="0">
              <a:solidFill>
                <a:schemeClr val="bg1"/>
              </a:solidFill>
            </a:endParaRPr>
          </a:p>
        </p:txBody>
      </p:sp>
      <p:pic>
        <p:nvPicPr>
          <p:cNvPr id="17410" name="Picture 2"/>
          <p:cNvPicPr>
            <a:picLocks noChangeAspect="1" noChangeArrowheads="1"/>
          </p:cNvPicPr>
          <p:nvPr/>
        </p:nvPicPr>
        <p:blipFill>
          <a:blip r:embed="rId2" cstate="print"/>
          <a:srcRect/>
          <a:stretch>
            <a:fillRect/>
          </a:stretch>
        </p:blipFill>
        <p:spPr bwMode="auto">
          <a:xfrm>
            <a:off x="5580112" y="3861048"/>
            <a:ext cx="2880320" cy="2304256"/>
          </a:xfrm>
          <a:prstGeom prst="rect">
            <a:avLst/>
          </a:prstGeom>
          <a:noFill/>
          <a:ln w="9525">
            <a:noFill/>
            <a:miter lim="800000"/>
            <a:headEnd/>
            <a:tailEnd/>
          </a:ln>
        </p:spPr>
      </p:pic>
      <p:sp>
        <p:nvSpPr>
          <p:cNvPr id="5" name="Стрелка вправо 4">
            <a:hlinkClick r:id="rId3" action="ppaction://hlinksldjump"/>
          </p:cNvPr>
          <p:cNvSpPr/>
          <p:nvPr/>
        </p:nvSpPr>
        <p:spPr>
          <a:xfrm>
            <a:off x="7956376" y="6309320"/>
            <a:ext cx="720080" cy="548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fontScale="92500" lnSpcReduction="10000"/>
          </a:bodyPr>
          <a:lstStyle/>
          <a:p>
            <a:pPr>
              <a:buNone/>
            </a:pPr>
            <a:r>
              <a:rPr lang="ru-RU" dirty="0" smtClean="0">
                <a:solidFill>
                  <a:schemeClr val="bg1"/>
                </a:solidFill>
              </a:rPr>
              <a:t>В один из непогожих сентябрьских дней, когда мокрый снег, не переставая, валил с хмурого неба, </a:t>
            </a:r>
            <a:r>
              <a:rPr lang="ru-RU" dirty="0" err="1" smtClean="0">
                <a:solidFill>
                  <a:schemeClr val="bg1"/>
                </a:solidFill>
              </a:rPr>
              <a:t>ныробцы</a:t>
            </a:r>
            <a:r>
              <a:rPr lang="ru-RU" dirty="0" smtClean="0">
                <a:solidFill>
                  <a:schemeClr val="bg1"/>
                </a:solidFill>
              </a:rPr>
              <a:t> услыхали какие-то крики, раздававшиеся из лесу с той стороны, где пролегала тропа, ведущая в соседний </a:t>
            </a:r>
            <a:r>
              <a:rPr lang="ru-RU" dirty="0" err="1" smtClean="0">
                <a:solidFill>
                  <a:schemeClr val="bg1"/>
                </a:solidFill>
              </a:rPr>
              <a:t>Искор</a:t>
            </a:r>
            <a:r>
              <a:rPr lang="ru-RU" dirty="0" smtClean="0">
                <a:solidFill>
                  <a:schemeClr val="bg1"/>
                </a:solidFill>
              </a:rPr>
              <a:t> и далее в Чердынь. Сперва показалось четверо всадников в костюмах стрельцов, а за ними тройка усталых коней везла на санях большой возок, наглухо закрытый.</a:t>
            </a:r>
          </a:p>
          <a:p>
            <a:pPr>
              <a:buNone/>
            </a:pPr>
            <a:r>
              <a:rPr lang="ru-RU" dirty="0" smtClean="0">
                <a:solidFill>
                  <a:schemeClr val="bg1"/>
                </a:solidFill>
              </a:rPr>
              <a:t> Два стрельца и начальник                                                                                     отряда замыкали этот                                                                             невиданный здесь поезд.                                                                                 Лошади, особенно                                                                             запряжённые в возок,                                                                                чуть не валились с ног от                                                                                                  усталости и продвигались                                                                                          вперёд лишь потому, что                                                                                                          удары и окрики озлобленных                                                                              людей сыпались на них                                                                  непрерывно.</a:t>
            </a:r>
          </a:p>
          <a:p>
            <a:pPr>
              <a:buNone/>
            </a:pPr>
            <a:endParaRPr lang="ru-RU" dirty="0" smtClean="0"/>
          </a:p>
          <a:p>
            <a:pPr>
              <a:buNone/>
            </a:pPr>
            <a:endParaRPr lang="ru-RU" dirty="0" smtClean="0"/>
          </a:p>
          <a:p>
            <a:pPr>
              <a:buNone/>
            </a:pPr>
            <a:endParaRPr lang="ru-RU" dirty="0" smtClean="0"/>
          </a:p>
          <a:p>
            <a:endParaRPr lang="ru-RU" dirty="0"/>
          </a:p>
        </p:txBody>
      </p:sp>
      <p:pic>
        <p:nvPicPr>
          <p:cNvPr id="4" name="Содержимое 5" descr="ныроб узник.jpg"/>
          <p:cNvPicPr>
            <a:picLocks noChangeAspect="1"/>
          </p:cNvPicPr>
          <p:nvPr/>
        </p:nvPicPr>
        <p:blipFill>
          <a:blip r:embed="rId2" cstate="print"/>
          <a:stretch>
            <a:fillRect/>
          </a:stretch>
        </p:blipFill>
        <p:spPr>
          <a:xfrm>
            <a:off x="4788024" y="2780928"/>
            <a:ext cx="4355976" cy="362778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60648"/>
            <a:ext cx="9144000" cy="6597352"/>
          </a:xfrm>
        </p:spPr>
        <p:txBody>
          <a:bodyPr>
            <a:normAutofit fontScale="92500" lnSpcReduction="10000"/>
          </a:bodyPr>
          <a:lstStyle/>
          <a:p>
            <a:pPr>
              <a:buNone/>
            </a:pPr>
            <a:r>
              <a:rPr lang="ru-RU" dirty="0" smtClean="0">
                <a:solidFill>
                  <a:schemeClr val="bg1"/>
                </a:solidFill>
              </a:rPr>
              <a:t>Странное шествие это остановилось возле избушек. Начальник отряда осмотрел местность и сказал что-то своим подчинённым. Все спешились.</a:t>
            </a:r>
          </a:p>
          <a:p>
            <a:pPr>
              <a:buFontTx/>
              <a:buChar char="-"/>
            </a:pPr>
            <a:r>
              <a:rPr lang="ru-RU" dirty="0" smtClean="0">
                <a:solidFill>
                  <a:schemeClr val="bg1"/>
                </a:solidFill>
              </a:rPr>
              <a:t>Копайте здесь! - властно произнёс начальник, и стрельцы принялись копать яму в указанном месте, а крестьяне по приказанию того же начальника занялись рубкой деревьев, из которых торопливо готовили тяжёлые плахи.</a:t>
            </a:r>
          </a:p>
          <a:p>
            <a:pPr>
              <a:buNone/>
            </a:pPr>
            <a:r>
              <a:rPr lang="ru-RU" dirty="0" smtClean="0">
                <a:solidFill>
                  <a:schemeClr val="bg1"/>
                </a:solidFill>
              </a:rPr>
              <a:t>Работа продвигалась быстро. Земля ещё не успела промёрзнуть и скоро яма глубиной в сажень и такой же ширины и длины была готова. Начальник после этого подошёл к возку и открыл дверь.</a:t>
            </a:r>
          </a:p>
          <a:p>
            <a:pPr>
              <a:buNone/>
            </a:pPr>
            <a:r>
              <a:rPr lang="ru-RU" dirty="0" smtClean="0">
                <a:solidFill>
                  <a:schemeClr val="bg1"/>
                </a:solidFill>
              </a:rPr>
              <a:t>Послышался лязг цепей и изумлённые </a:t>
            </a:r>
            <a:r>
              <a:rPr lang="ru-RU" dirty="0" err="1" smtClean="0">
                <a:solidFill>
                  <a:schemeClr val="bg1"/>
                </a:solidFill>
              </a:rPr>
              <a:t>ныробцы</a:t>
            </a:r>
            <a:r>
              <a:rPr lang="ru-RU" dirty="0" smtClean="0">
                <a:solidFill>
                  <a:schemeClr val="bg1"/>
                </a:solidFill>
              </a:rPr>
              <a:t>, так и застывшие на своих местах, увидели вышедшего из возка могутного человека, который был скован тяжёлыми цепями. Железные обручи охватывали шею, пояс, руки и ноги богатыря. От обручей шли цепи, которые соединялись у пояса и замыкались тяжёлым фигурным замком.</a:t>
            </a:r>
            <a:endParaRPr lang="ru-RU" dirty="0">
              <a:solidFill>
                <a:schemeClr val="bg1"/>
              </a:solidFill>
            </a:endParaRPr>
          </a:p>
        </p:txBody>
      </p:sp>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32656"/>
            <a:ext cx="6012160" cy="6525344"/>
          </a:xfrm>
        </p:spPr>
        <p:txBody>
          <a:bodyPr>
            <a:normAutofit fontScale="85000" lnSpcReduction="20000"/>
          </a:bodyPr>
          <a:lstStyle/>
          <a:p>
            <a:pPr>
              <a:buNone/>
            </a:pPr>
            <a:r>
              <a:rPr lang="ru-RU" dirty="0" smtClean="0"/>
              <a:t> </a:t>
            </a:r>
            <a:r>
              <a:rPr lang="ru-RU" dirty="0" smtClean="0">
                <a:solidFill>
                  <a:schemeClr val="bg1"/>
                </a:solidFill>
              </a:rPr>
              <a:t>Между тем снег густыми хлопьями продолжал падать на землю и на эту кучку людей у свежевырытой ямы. На лицах стражи можно было видеть озлобленность и решимость совершить страшное дело, лица простодушных обитателей </a:t>
            </a:r>
            <a:r>
              <a:rPr lang="ru-RU" dirty="0" err="1" smtClean="0">
                <a:solidFill>
                  <a:schemeClr val="bg1"/>
                </a:solidFill>
              </a:rPr>
              <a:t>Ныробки</a:t>
            </a:r>
            <a:r>
              <a:rPr lang="ru-RU" dirty="0" smtClean="0">
                <a:solidFill>
                  <a:schemeClr val="bg1"/>
                </a:solidFill>
              </a:rPr>
              <a:t> выражали беспредельный страх, лицо же скованного человека было полно напряжённого ожидания.</a:t>
            </a:r>
          </a:p>
          <a:p>
            <a:pPr>
              <a:buNone/>
            </a:pPr>
            <a:r>
              <a:rPr lang="ru-RU" dirty="0" smtClean="0">
                <a:solidFill>
                  <a:schemeClr val="bg1"/>
                </a:solidFill>
              </a:rPr>
              <a:t>Начальник отдал приказ, стража схватила несчастного и сбросила его в яму, которую в ту же минуту прикрыли уже заготовленными плахами, оставив в одном углу небольшое отверстие для подачи пищи узнику.</a:t>
            </a:r>
          </a:p>
          <a:p>
            <a:pPr>
              <a:buNone/>
            </a:pPr>
            <a:r>
              <a:rPr lang="ru-RU" dirty="0" smtClean="0">
                <a:solidFill>
                  <a:schemeClr val="bg1"/>
                </a:solidFill>
              </a:rPr>
              <a:t>Совершив злое дело, начальник и стрельцы, за исключением караульных у ямы, кое-как разместились в лачугах </a:t>
            </a:r>
            <a:r>
              <a:rPr lang="ru-RU" dirty="0" err="1" smtClean="0">
                <a:solidFill>
                  <a:schemeClr val="bg1"/>
                </a:solidFill>
              </a:rPr>
              <a:t>ныробцев</a:t>
            </a:r>
            <a:r>
              <a:rPr lang="ru-RU" dirty="0" smtClean="0">
                <a:solidFill>
                  <a:schemeClr val="bg1"/>
                </a:solidFill>
              </a:rPr>
              <a:t>, строго наказав им молчать о всём виденном в этот ужасный день.</a:t>
            </a:r>
            <a:endParaRPr lang="ru-RU"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6016108" y="332656"/>
            <a:ext cx="3127892" cy="6093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fontScale="77500" lnSpcReduction="20000"/>
          </a:bodyPr>
          <a:lstStyle/>
          <a:p>
            <a:pPr>
              <a:buNone/>
            </a:pPr>
            <a:r>
              <a:rPr lang="ru-RU" dirty="0" smtClean="0">
                <a:solidFill>
                  <a:schemeClr val="bg1"/>
                </a:solidFill>
              </a:rPr>
              <a:t>Узник, столь бесчеловечно брошенный в темницу-могилу, был несчастный боярин </a:t>
            </a:r>
            <a:r>
              <a:rPr lang="ru-RU" dirty="0" smtClean="0">
                <a:solidFill>
                  <a:schemeClr val="bg1"/>
                </a:solidFill>
                <a:hlinkClick r:id="rId2" action="ppaction://hlinksldjump"/>
              </a:rPr>
              <a:t>Михаил Никитич Романов</a:t>
            </a:r>
            <a:r>
              <a:rPr lang="ru-RU" dirty="0" smtClean="0">
                <a:solidFill>
                  <a:schemeClr val="bg1"/>
                </a:solidFill>
              </a:rPr>
              <a:t>, </a:t>
            </a:r>
            <a:r>
              <a:rPr lang="ru-RU" dirty="0" smtClean="0">
                <a:solidFill>
                  <a:schemeClr val="bg1"/>
                </a:solidFill>
                <a:hlinkClick r:id="rId3" action="ppaction://hlinksldjump"/>
              </a:rPr>
              <a:t>жертва злобы Бориса  Годунова</a:t>
            </a:r>
            <a:r>
              <a:rPr lang="ru-RU" dirty="0" smtClean="0">
                <a:solidFill>
                  <a:schemeClr val="bg1"/>
                </a:solidFill>
              </a:rPr>
              <a:t>, а начальник отряда стрельцов - пристав  Андреевич Тушин.</a:t>
            </a:r>
          </a:p>
          <a:p>
            <a:pPr>
              <a:buNone/>
            </a:pPr>
            <a:r>
              <a:rPr lang="ru-RU" dirty="0" smtClean="0">
                <a:solidFill>
                  <a:schemeClr val="bg1"/>
                </a:solidFill>
              </a:rPr>
              <a:t>Никакие человеческие слова не в состоянии изобразить  ужасные муки, выпавшие на долю мученика, брошенного на дно сырой и холодной могилы - темницы. Грубо спущенный в своё заключение, Михаил Никитич в бессилии растянулся на мокрой, липкой глине.</a:t>
            </a:r>
          </a:p>
          <a:p>
            <a:pPr>
              <a:buNone/>
            </a:pPr>
            <a:r>
              <a:rPr lang="ru-RU" dirty="0" smtClean="0">
                <a:solidFill>
                  <a:schemeClr val="bg1"/>
                </a:solidFill>
              </a:rPr>
              <a:t>Оковы давили его и он равнодушно слушал, как комья земли, которой там, наверху засыпали деревянный настил, глухо ударялись о дерево. Живого человека замуровывали.  Иногда мокрые комки сквозь щели плах падали на его лицо, но ничего он не чувствовал…</a:t>
            </a:r>
          </a:p>
          <a:p>
            <a:pPr>
              <a:buNone/>
            </a:pPr>
            <a:r>
              <a:rPr lang="ru-RU" dirty="0" smtClean="0">
                <a:solidFill>
                  <a:schemeClr val="bg1"/>
                </a:solidFill>
              </a:rPr>
              <a:t>С наступлением сильных морозов в яме Михаила Никитича тюремщики устроили первобытный очаг из груды диких камней  и бросили ему немного поленьев для огня, огниво и трут. Узник развёл огонь, при свете которого он смог подробнее рассмотреть своё жилище. Стены и потолок промёрзли и закуржавели. Бахромы снега всюду висели прихотливыми  узорами. Пол сделался уже не земляным, а ледяным…</a:t>
            </a:r>
          </a:p>
          <a:p>
            <a:pPr>
              <a:buNone/>
            </a:pPr>
            <a:r>
              <a:rPr lang="ru-RU" dirty="0" smtClean="0">
                <a:solidFill>
                  <a:schemeClr val="bg1"/>
                </a:solidFill>
              </a:rPr>
              <a:t>Мучительно тянулись для него зимние дни и ночи в его страшном одиночестве. Отсутствие движений, спёртый воздух, тяжести оков и нравственные муки уносили силы Михаила Никитича. Он чувствовал, что каждый отходящий день приближает его к могиле. Порою сознание начинало покидать его… То была страшная томительная агония… То были неописуемые муки заживо погребённого человека…</a:t>
            </a:r>
            <a:endParaRPr lang="ru-RU" dirty="0">
              <a:solidFill>
                <a:schemeClr val="bg1"/>
              </a:solidFill>
            </a:endParaRPr>
          </a:p>
        </p:txBody>
      </p:sp>
      <p:pic>
        <p:nvPicPr>
          <p:cNvPr id="2050" name="Picture 2"/>
          <p:cNvPicPr>
            <a:picLocks noChangeAspect="1" noChangeArrowheads="1"/>
          </p:cNvPicPr>
          <p:nvPr/>
        </p:nvPicPr>
        <p:blipFill>
          <a:blip r:embed="rId4" cstate="print"/>
          <a:srcRect/>
          <a:stretch>
            <a:fillRect/>
          </a:stretch>
        </p:blipFill>
        <p:spPr bwMode="auto">
          <a:xfrm>
            <a:off x="0" y="-20928"/>
            <a:ext cx="9144000" cy="68789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fontScale="92500" lnSpcReduction="20000"/>
          </a:bodyPr>
          <a:lstStyle/>
          <a:p>
            <a:pPr>
              <a:buNone/>
            </a:pPr>
            <a:r>
              <a:rPr lang="ru-RU" dirty="0" smtClean="0">
                <a:solidFill>
                  <a:schemeClr val="bg1"/>
                </a:solidFill>
              </a:rPr>
              <a:t> К весне в яме находился уже не прежний богатырь, а только жалкая тень его. Целыми днями повторял Михаил Никитич Святые слова молитв. Он молился до изнеможения, засыпал и снова молился, просыпаясь. И только живая вера в бога да могучее здоровье помогли страдальцу перенести суровую зиму в его                               ужасной тюрьме. Но с весной его                                            положение ухудшилось.                                           Платье на нём пришло в такую                                     ветхость, что почти развалилось.                                           Масса насекомых копошилась в                                         лохмотьях. Кандалы натёрли на теле                                     страшные язвы. Воздух в яме                                         становился невозможным от                                   накопившихся нечистот, которые                                 бездушные тюремщики и не думали убирать….</a:t>
            </a:r>
          </a:p>
          <a:p>
            <a:pPr>
              <a:buNone/>
            </a:pPr>
            <a:r>
              <a:rPr lang="ru-RU" dirty="0" smtClean="0">
                <a:solidFill>
                  <a:schemeClr val="bg1"/>
                </a:solidFill>
              </a:rPr>
              <a:t>            Собирая остатки своих сил, Михаил Никитич часто приподымался и старался быть ближе к отверстию, чтобы глотнуть немного чистого воздуха. К лету пищи стали давать ему гораздо меньше, а бывали дни, когда страдалец не видывал и крошки. Видимо ждали его смерти.</a:t>
            </a:r>
            <a:endParaRPr lang="ru-RU" dirty="0">
              <a:solidFill>
                <a:schemeClr val="bg1"/>
              </a:solidFill>
            </a:endParaRPr>
          </a:p>
        </p:txBody>
      </p:sp>
      <p:pic>
        <p:nvPicPr>
          <p:cNvPr id="4098" name="Picture 2"/>
          <p:cNvPicPr>
            <a:picLocks noChangeAspect="1" noChangeArrowheads="1"/>
          </p:cNvPicPr>
          <p:nvPr/>
        </p:nvPicPr>
        <p:blipFill>
          <a:blip r:embed="rId2" cstate="print"/>
          <a:srcRect/>
          <a:stretch>
            <a:fillRect/>
          </a:stretch>
        </p:blipFill>
        <p:spPr bwMode="auto">
          <a:xfrm>
            <a:off x="3419872" y="1628800"/>
            <a:ext cx="2374656" cy="30186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5436096" cy="6858000"/>
          </a:xfrm>
        </p:spPr>
        <p:txBody>
          <a:bodyPr>
            <a:normAutofit fontScale="70000" lnSpcReduction="20000"/>
          </a:bodyPr>
          <a:lstStyle/>
          <a:p>
            <a:pPr>
              <a:buNone/>
            </a:pPr>
            <a:r>
              <a:rPr lang="ru-RU" dirty="0" smtClean="0">
                <a:solidFill>
                  <a:schemeClr val="bg1"/>
                </a:solidFill>
              </a:rPr>
              <a:t>А там, наверху, в глухой деревушке тоже невесело было Пристав Тушин и его стрельцы привыкли к широкой московской жизни и проклинали свою судьбу в </a:t>
            </a:r>
            <a:r>
              <a:rPr lang="ru-RU" dirty="0" err="1" smtClean="0">
                <a:solidFill>
                  <a:schemeClr val="bg1"/>
                </a:solidFill>
              </a:rPr>
              <a:t>Ныробке</a:t>
            </a:r>
            <a:r>
              <a:rPr lang="ru-RU" dirty="0" smtClean="0">
                <a:solidFill>
                  <a:schemeClr val="bg1"/>
                </a:solidFill>
              </a:rPr>
              <a:t>. Кроме того, они тосковали по своим семьям и с нетерпением ждали конца своего пребывание в </a:t>
            </a:r>
            <a:r>
              <a:rPr lang="ru-RU" dirty="0" err="1" smtClean="0">
                <a:solidFill>
                  <a:schemeClr val="bg1"/>
                </a:solidFill>
              </a:rPr>
              <a:t>Ныробке</a:t>
            </a:r>
            <a:r>
              <a:rPr lang="ru-RU" dirty="0" smtClean="0">
                <a:solidFill>
                  <a:schemeClr val="bg1"/>
                </a:solidFill>
              </a:rPr>
              <a:t>. Но желанный конец, как они прекрасно сознавали, мог наступить только со смертью узника. Смерть же эта всё не приходила. </a:t>
            </a:r>
          </a:p>
          <a:p>
            <a:pPr>
              <a:buNone/>
            </a:pPr>
            <a:r>
              <a:rPr lang="ru-RU" dirty="0" smtClean="0">
                <a:solidFill>
                  <a:schemeClr val="bg1"/>
                </a:solidFill>
              </a:rPr>
              <a:t>Стрельцы начали роптать, и Роман Андреевич с трудом сдерживал своих подчинённых  от открытого бунта. Стража начала постоянно пьянствовать,  и уже почти не следила за узником, убедившись в полной его беззащитности. К весне стрельцы сделались ещё беспокойнее,  и откровенно поговаривали о том, чтобы положить насильственный конец невыносимому для них положению. .. Узника они даже начали принимать за ведуна, поражаясь его необыкновенной живучести и выносливости. Свою злобу стрельцы вымещали на неповинных </a:t>
            </a:r>
            <a:r>
              <a:rPr lang="ru-RU" dirty="0" err="1" smtClean="0">
                <a:solidFill>
                  <a:schemeClr val="bg1"/>
                </a:solidFill>
              </a:rPr>
              <a:t>ныробцах</a:t>
            </a:r>
            <a:r>
              <a:rPr lang="ru-RU" dirty="0" smtClean="0">
                <a:solidFill>
                  <a:schemeClr val="bg1"/>
                </a:solidFill>
              </a:rPr>
              <a:t>, и без того запуганных их неожиданным появлением.</a:t>
            </a:r>
            <a:endParaRPr lang="ru-RU" dirty="0">
              <a:solidFill>
                <a:schemeClr val="bg1"/>
              </a:solidFill>
            </a:endParaRPr>
          </a:p>
        </p:txBody>
      </p:sp>
      <p:pic>
        <p:nvPicPr>
          <p:cNvPr id="3074" name="Picture 2"/>
          <p:cNvPicPr>
            <a:picLocks noChangeAspect="1" noChangeArrowheads="1"/>
          </p:cNvPicPr>
          <p:nvPr/>
        </p:nvPicPr>
        <p:blipFill>
          <a:blip r:embed="rId2" cstate="print"/>
          <a:srcRect/>
          <a:stretch>
            <a:fillRect/>
          </a:stretch>
        </p:blipFill>
        <p:spPr bwMode="auto">
          <a:xfrm>
            <a:off x="5508104" y="980728"/>
            <a:ext cx="3635896" cy="49133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fontScale="85000" lnSpcReduction="20000"/>
          </a:bodyPr>
          <a:lstStyle/>
          <a:p>
            <a:pPr>
              <a:buNone/>
            </a:pPr>
            <a:r>
              <a:rPr lang="ru-RU" dirty="0" smtClean="0">
                <a:solidFill>
                  <a:schemeClr val="bg1"/>
                </a:solidFill>
              </a:rPr>
              <a:t>Добросердечные </a:t>
            </a:r>
            <a:r>
              <a:rPr lang="ru-RU" dirty="0" err="1" smtClean="0">
                <a:solidFill>
                  <a:schemeClr val="bg1"/>
                </a:solidFill>
              </a:rPr>
              <a:t>ныробцы</a:t>
            </a:r>
            <a:r>
              <a:rPr lang="ru-RU" dirty="0" smtClean="0">
                <a:solidFill>
                  <a:schemeClr val="bg1"/>
                </a:solidFill>
              </a:rPr>
              <a:t> нашли способ оказать посильную помощь мученику. В этом добром деле им оказали содействие их же ребятишки, которых отцы  и матери научили бросать "святому", как они называли узника, хлеб и другие припасы.  Ребятишки с радостью принялись за дело, пользуясь отсутствием стражи, подбегали </a:t>
            </a:r>
            <a:r>
              <a:rPr lang="ru-RU" dirty="0" err="1" smtClean="0">
                <a:solidFill>
                  <a:schemeClr val="bg1"/>
                </a:solidFill>
              </a:rPr>
              <a:t>ка</a:t>
            </a:r>
            <a:r>
              <a:rPr lang="ru-RU" dirty="0" smtClean="0">
                <a:solidFill>
                  <a:schemeClr val="bg1"/>
                </a:solidFill>
              </a:rPr>
              <a:t> бы невзначай к яме и бросали туда хлеб, квас и молоко. Матери их ухитрялись напитки наливать в дудочки растений, залепляя их                                                                                      с обоих концов мякишем.          </a:t>
            </a:r>
          </a:p>
          <a:p>
            <a:pPr>
              <a:buNone/>
            </a:pPr>
            <a:r>
              <a:rPr lang="ru-RU" dirty="0" smtClean="0">
                <a:solidFill>
                  <a:schemeClr val="bg1"/>
                </a:solidFill>
              </a:rPr>
              <a:t>В награду детишки                                                                          слышали слабый голос                                                          заключённого,                                                                    призывающего на них                                                                                            Божие благословение. </a:t>
            </a:r>
          </a:p>
          <a:p>
            <a:pPr>
              <a:buNone/>
            </a:pPr>
            <a:r>
              <a:rPr lang="ru-RU" dirty="0" smtClean="0">
                <a:solidFill>
                  <a:schemeClr val="bg1"/>
                </a:solidFill>
              </a:rPr>
              <a:t>Благодаря такой помощи                                                                            страдалец еще тянул свои                                                                                 дни к удивлению и                                                                                          негодованию тюремщиков.                                                                                       Пристав Тушин приказал                                                                               стрельцам  ещё уменьшить                                                                                              порцию пищи,  но узник жил                                                                                      и славил Бога. </a:t>
            </a:r>
          </a:p>
          <a:p>
            <a:pPr>
              <a:buNone/>
            </a:pPr>
            <a:endParaRPr lang="ru-RU" dirty="0">
              <a:solidFill>
                <a:schemeClr val="bg1"/>
              </a:solidFill>
            </a:endParaRPr>
          </a:p>
        </p:txBody>
      </p:sp>
      <p:pic>
        <p:nvPicPr>
          <p:cNvPr id="6146" name="Picture 2"/>
          <p:cNvPicPr>
            <a:picLocks noChangeAspect="1" noChangeArrowheads="1"/>
          </p:cNvPicPr>
          <p:nvPr/>
        </p:nvPicPr>
        <p:blipFill>
          <a:blip r:embed="rId2" cstate="print"/>
          <a:srcRect/>
          <a:stretch>
            <a:fillRect/>
          </a:stretch>
        </p:blipFill>
        <p:spPr bwMode="auto">
          <a:xfrm>
            <a:off x="4427984" y="2564905"/>
            <a:ext cx="4392488" cy="3881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Другая 7">
      <a:dk1>
        <a:sysClr val="windowText" lastClr="000000"/>
      </a:dk1>
      <a:lt1>
        <a:sysClr val="window" lastClr="FFFFFF"/>
      </a:lt1>
      <a:dk2>
        <a:srgbClr val="FFFF0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589</TotalTime>
  <Words>2521</Words>
  <Application>Microsoft Office PowerPoint</Application>
  <PresentationFormat>Экран (4:3)</PresentationFormat>
  <Paragraphs>62</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Апекс</vt:lpstr>
      <vt:lpstr>Ныробский узник</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 Михаил Никитич Романов </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1</cp:lastModifiedBy>
  <cp:revision>64</cp:revision>
  <dcterms:created xsi:type="dcterms:W3CDTF">2012-07-14T14:55:36Z</dcterms:created>
  <dcterms:modified xsi:type="dcterms:W3CDTF">2012-07-17T19:38:22Z</dcterms:modified>
</cp:coreProperties>
</file>