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10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44;&#1086;&#1084;\Desktop\&#1051;&#1080;&#1089;&#1090;%20Microsoft%20Office%20Excel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44;&#1086;&#1084;\Desktop\&#1051;&#1080;&#1089;&#1090;%20Microsoft%20Office%20Excel.xlsx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&#1044;&#1086;&#1084;\Desktop\&#1051;&#1080;&#1089;&#1090;%20Microsoft%20Office%20Excel.xlsx" TargetMode="External"/><Relationship Id="rId1" Type="http://schemas.openxmlformats.org/officeDocument/2006/relationships/image" Target="../media/image1.jpeg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44;&#1086;&#1084;\Desktop\&#1051;&#1080;&#1089;&#1090;%20Microsoft%20Office%20Excel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44;&#1086;&#1084;\Desktop\&#1051;&#1080;&#1089;&#1090;%20Microsoft%20Office%20Excel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Лист1!$C$4</c:f>
              <c:strCache>
                <c:ptCount val="1"/>
              </c:strCache>
            </c:strRef>
          </c:tx>
          <c:cat>
            <c:strRef>
              <c:f>Лист1!$B$5:$B$9</c:f>
              <c:strCache>
                <c:ptCount val="5"/>
                <c:pt idx="0">
                  <c:v>накажут дома</c:v>
                </c:pt>
                <c:pt idx="1">
                  <c:v>не готов</c:v>
                </c:pt>
                <c:pt idx="2">
                  <c:v>надо исправить</c:v>
                </c:pt>
                <c:pt idx="3">
                  <c:v>отвлекался и торопился</c:v>
                </c:pt>
                <c:pt idx="4">
                  <c:v>я огорчусь</c:v>
                </c:pt>
              </c:strCache>
            </c:strRef>
          </c:cat>
          <c:val>
            <c:numRef>
              <c:f>Лист1!$C$5:$C$9</c:f>
              <c:numCache>
                <c:formatCode>General</c:formatCode>
                <c:ptCount val="5"/>
              </c:numCache>
            </c:numRef>
          </c:val>
        </c:ser>
        <c:ser>
          <c:idx val="1"/>
          <c:order val="1"/>
          <c:tx>
            <c:strRef>
              <c:f>Лист1!$D$4</c:f>
              <c:strCache>
                <c:ptCount val="1"/>
              </c:strCache>
            </c:strRef>
          </c:tx>
          <c:cat>
            <c:strRef>
              <c:f>Лист1!$B$5:$B$9</c:f>
              <c:strCache>
                <c:ptCount val="5"/>
                <c:pt idx="0">
                  <c:v>накажут дома</c:v>
                </c:pt>
                <c:pt idx="1">
                  <c:v>не готов</c:v>
                </c:pt>
                <c:pt idx="2">
                  <c:v>надо исправить</c:v>
                </c:pt>
                <c:pt idx="3">
                  <c:v>отвлекался и торопился</c:v>
                </c:pt>
                <c:pt idx="4">
                  <c:v>я огорчусь</c:v>
                </c:pt>
              </c:strCache>
            </c:strRef>
          </c:cat>
          <c:val>
            <c:numRef>
              <c:f>Лист1!$D$5:$D$9</c:f>
              <c:numCache>
                <c:formatCode>General</c:formatCode>
                <c:ptCount val="5"/>
              </c:numCache>
            </c:numRef>
          </c:val>
        </c:ser>
        <c:ser>
          <c:idx val="2"/>
          <c:order val="2"/>
          <c:tx>
            <c:strRef>
              <c:f>Лист1!$E$4</c:f>
              <c:strCache>
                <c:ptCount val="1"/>
                <c:pt idx="0">
                  <c:v>Кол-во</c:v>
                </c:pt>
              </c:strCache>
            </c:strRef>
          </c:tx>
          <c:dLbls>
            <c:txPr>
              <a:bodyPr/>
              <a:lstStyle/>
              <a:p>
                <a:pPr>
                  <a:defRPr sz="2000" b="1" i="0" baseline="0"/>
                </a:pPr>
                <a:endParaRPr lang="ru-RU"/>
              </a:p>
            </c:txPr>
            <c:showVal val="1"/>
          </c:dLbls>
          <c:cat>
            <c:strRef>
              <c:f>Лист1!$B$5:$B$9</c:f>
              <c:strCache>
                <c:ptCount val="5"/>
                <c:pt idx="0">
                  <c:v>накажут дома</c:v>
                </c:pt>
                <c:pt idx="1">
                  <c:v>не готов</c:v>
                </c:pt>
                <c:pt idx="2">
                  <c:v>надо исправить</c:v>
                </c:pt>
                <c:pt idx="3">
                  <c:v>отвлекался и торопился</c:v>
                </c:pt>
                <c:pt idx="4">
                  <c:v>я огорчусь</c:v>
                </c:pt>
              </c:strCache>
            </c:strRef>
          </c:cat>
          <c:val>
            <c:numRef>
              <c:f>Лист1!$E$5:$E$9</c:f>
              <c:numCache>
                <c:formatCode>General</c:formatCode>
                <c:ptCount val="5"/>
                <c:pt idx="0">
                  <c:v>5</c:v>
                </c:pt>
                <c:pt idx="1">
                  <c:v>35</c:v>
                </c:pt>
                <c:pt idx="2">
                  <c:v>6</c:v>
                </c:pt>
                <c:pt idx="3">
                  <c:v>29</c:v>
                </c:pt>
                <c:pt idx="4">
                  <c:v>3</c:v>
                </c:pt>
              </c:numCache>
            </c:numRef>
          </c:val>
        </c:ser>
        <c:axId val="64793600"/>
        <c:axId val="64803584"/>
      </c:barChart>
      <c:catAx>
        <c:axId val="64793600"/>
        <c:scaling>
          <c:orientation val="minMax"/>
        </c:scaling>
        <c:axPos val="b"/>
        <c:tickLblPos val="nextTo"/>
        <c:txPr>
          <a:bodyPr/>
          <a:lstStyle/>
          <a:p>
            <a:pPr>
              <a:defRPr sz="1500" b="1" i="0" cap="all" baseline="0"/>
            </a:pPr>
            <a:endParaRPr lang="ru-RU"/>
          </a:p>
        </c:txPr>
        <c:crossAx val="64803584"/>
        <c:crosses val="autoZero"/>
        <c:auto val="1"/>
        <c:lblAlgn val="ctr"/>
        <c:lblOffset val="100"/>
      </c:catAx>
      <c:valAx>
        <c:axId val="64803584"/>
        <c:scaling>
          <c:orientation val="minMax"/>
        </c:scaling>
        <c:axPos val="l"/>
        <c:majorGridlines/>
        <c:numFmt formatCode="General" sourceLinked="1"/>
        <c:tickLblPos val="nextTo"/>
        <c:crossAx val="64793600"/>
        <c:crosses val="autoZero"/>
        <c:crossBetween val="between"/>
      </c:valAx>
      <c:spPr>
        <a:ln>
          <a:solidFill>
            <a:srgbClr val="00B050"/>
          </a:solidFill>
        </a:ln>
      </c:spPr>
    </c:plotArea>
    <c:legend>
      <c:legendPos val="t"/>
      <c:legendEntry>
        <c:idx val="0"/>
        <c:delete val="1"/>
      </c:legendEntry>
      <c:legendEntry>
        <c:idx val="1"/>
        <c:delete val="1"/>
      </c:legendEntry>
      <c:layout>
        <c:manualLayout>
          <c:xMode val="edge"/>
          <c:yMode val="edge"/>
          <c:x val="0.23971474206293625"/>
          <c:y val="1.9656019656019669E-2"/>
          <c:w val="0.51582537058312594"/>
          <c:h val="8.299638220898066E-2"/>
        </c:manualLayout>
      </c:layout>
      <c:txPr>
        <a:bodyPr/>
        <a:lstStyle/>
        <a:p>
          <a:pPr>
            <a:defRPr sz="1600" b="1" i="0" cap="all" baseline="0"/>
          </a:pPr>
          <a:endParaRPr lang="ru-RU"/>
        </a:p>
      </c:txPr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8.4488407699037621E-2"/>
          <c:y val="7.4548702245552642E-2"/>
          <c:w val="0.740735126859143"/>
          <c:h val="0.74172061825605184"/>
        </c:manualLayout>
      </c:layout>
      <c:barChart>
        <c:barDir val="col"/>
        <c:grouping val="clustered"/>
        <c:ser>
          <c:idx val="0"/>
          <c:order val="0"/>
          <c:tx>
            <c:strRef>
              <c:f>Лист1!$C$28</c:f>
              <c:strCache>
                <c:ptCount val="1"/>
              </c:strCache>
            </c:strRef>
          </c:tx>
          <c:cat>
            <c:strRef>
              <c:f>Лист1!$B$29:$B$32</c:f>
              <c:strCache>
                <c:ptCount val="4"/>
                <c:pt idx="0">
                  <c:v>усвоил тему</c:v>
                </c:pt>
                <c:pt idx="1">
                  <c:v>постарался</c:v>
                </c:pt>
                <c:pt idx="2">
                  <c:v>родители похвалят</c:v>
                </c:pt>
                <c:pt idx="3">
                  <c:v>рад, что исправил "2"</c:v>
                </c:pt>
              </c:strCache>
            </c:strRef>
          </c:cat>
          <c:val>
            <c:numRef>
              <c:f>Лист1!$C$29:$C$32</c:f>
              <c:numCache>
                <c:formatCode>General</c:formatCode>
                <c:ptCount val="4"/>
              </c:numCache>
            </c:numRef>
          </c:val>
        </c:ser>
        <c:ser>
          <c:idx val="1"/>
          <c:order val="1"/>
          <c:tx>
            <c:strRef>
              <c:f>Лист1!$D$28</c:f>
              <c:strCache>
                <c:ptCount val="1"/>
              </c:strCache>
            </c:strRef>
          </c:tx>
          <c:cat>
            <c:strRef>
              <c:f>Лист1!$B$29:$B$32</c:f>
              <c:strCache>
                <c:ptCount val="4"/>
                <c:pt idx="0">
                  <c:v>усвоил тему</c:v>
                </c:pt>
                <c:pt idx="1">
                  <c:v>постарался</c:v>
                </c:pt>
                <c:pt idx="2">
                  <c:v>родители похвалят</c:v>
                </c:pt>
                <c:pt idx="3">
                  <c:v>рад, что исправил "2"</c:v>
                </c:pt>
              </c:strCache>
            </c:strRef>
          </c:cat>
          <c:val>
            <c:numRef>
              <c:f>Лист1!$D$29:$D$32</c:f>
              <c:numCache>
                <c:formatCode>General</c:formatCode>
                <c:ptCount val="4"/>
              </c:numCache>
            </c:numRef>
          </c:val>
        </c:ser>
        <c:ser>
          <c:idx val="2"/>
          <c:order val="2"/>
          <c:tx>
            <c:strRef>
              <c:f>Лист1!$E$28</c:f>
              <c:strCache>
                <c:ptCount val="1"/>
                <c:pt idx="0">
                  <c:v>Кол-во</c:v>
                </c:pt>
              </c:strCache>
            </c:strRef>
          </c:tx>
          <c:spPr>
            <a:solidFill>
              <a:srgbClr val="00B0F0"/>
            </a:solidFill>
          </c:spPr>
          <c:dLbls>
            <c:txPr>
              <a:bodyPr/>
              <a:lstStyle/>
              <a:p>
                <a:pPr>
                  <a:defRPr sz="2000" b="1" i="0" baseline="0"/>
                </a:pPr>
                <a:endParaRPr lang="ru-RU"/>
              </a:p>
            </c:txPr>
            <c:showVal val="1"/>
          </c:dLbls>
          <c:cat>
            <c:strRef>
              <c:f>Лист1!$B$29:$B$32</c:f>
              <c:strCache>
                <c:ptCount val="4"/>
                <c:pt idx="0">
                  <c:v>усвоил тему</c:v>
                </c:pt>
                <c:pt idx="1">
                  <c:v>постарался</c:v>
                </c:pt>
                <c:pt idx="2">
                  <c:v>родители похвалят</c:v>
                </c:pt>
                <c:pt idx="3">
                  <c:v>рад, что исправил "2"</c:v>
                </c:pt>
              </c:strCache>
            </c:strRef>
          </c:cat>
          <c:val>
            <c:numRef>
              <c:f>Лист1!$E$29:$E$32</c:f>
              <c:numCache>
                <c:formatCode>General</c:formatCode>
                <c:ptCount val="4"/>
                <c:pt idx="0">
                  <c:v>37</c:v>
                </c:pt>
                <c:pt idx="1">
                  <c:v>27</c:v>
                </c:pt>
                <c:pt idx="2">
                  <c:v>9</c:v>
                </c:pt>
                <c:pt idx="3">
                  <c:v>5</c:v>
                </c:pt>
              </c:numCache>
            </c:numRef>
          </c:val>
        </c:ser>
        <c:axId val="65494016"/>
        <c:axId val="65512192"/>
      </c:barChart>
      <c:catAx>
        <c:axId val="65494016"/>
        <c:scaling>
          <c:orientation val="minMax"/>
        </c:scaling>
        <c:axPos val="b"/>
        <c:tickLblPos val="nextTo"/>
        <c:txPr>
          <a:bodyPr/>
          <a:lstStyle/>
          <a:p>
            <a:pPr>
              <a:defRPr sz="1400" b="1" i="0" cap="all" baseline="0"/>
            </a:pPr>
            <a:endParaRPr lang="ru-RU"/>
          </a:p>
        </c:txPr>
        <c:crossAx val="65512192"/>
        <c:crosses val="autoZero"/>
        <c:auto val="1"/>
        <c:lblAlgn val="ctr"/>
        <c:lblOffset val="100"/>
      </c:catAx>
      <c:valAx>
        <c:axId val="65512192"/>
        <c:scaling>
          <c:orientation val="minMax"/>
        </c:scaling>
        <c:axPos val="l"/>
        <c:majorGridlines/>
        <c:numFmt formatCode="General" sourceLinked="1"/>
        <c:tickLblPos val="nextTo"/>
        <c:crossAx val="65494016"/>
        <c:crosses val="autoZero"/>
        <c:crossBetween val="between"/>
      </c:valAx>
      <c:spPr>
        <a:ln>
          <a:solidFill>
            <a:srgbClr val="00B0F0"/>
          </a:solidFill>
        </a:ln>
      </c:spPr>
    </c:plotArea>
    <c:legend>
      <c:legendPos val="t"/>
      <c:legendEntry>
        <c:idx val="0"/>
        <c:delete val="1"/>
      </c:legendEntry>
      <c:legendEntry>
        <c:idx val="1"/>
        <c:delete val="1"/>
      </c:legendEntry>
      <c:layout>
        <c:manualLayout>
          <c:xMode val="edge"/>
          <c:yMode val="edge"/>
          <c:x val="0.27747857676730836"/>
          <c:y val="3.623188405797105E-3"/>
          <c:w val="0.46491039613425839"/>
          <c:h val="0.10990813648293971"/>
        </c:manualLayout>
      </c:layout>
      <c:txPr>
        <a:bodyPr/>
        <a:lstStyle/>
        <a:p>
          <a:pPr>
            <a:defRPr sz="1600" b="1" i="0" cap="all" baseline="0"/>
          </a:pPr>
          <a:endParaRPr lang="ru-RU"/>
        </a:p>
      </c:txPr>
    </c:legend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>
        <c:manualLayout>
          <c:layoutTarget val="inner"/>
          <c:xMode val="edge"/>
          <c:yMode val="edge"/>
          <c:x val="4.9740409472561191E-2"/>
          <c:y val="4.8007072800110503E-2"/>
          <c:w val="0.57821427075758247"/>
          <c:h val="0.8872605179752634"/>
        </c:manualLayout>
      </c:layout>
      <c:bubbleChart>
        <c:ser>
          <c:idx val="0"/>
          <c:order val="0"/>
          <c:tx>
            <c:strRef>
              <c:f>Лист1!$B$53</c:f>
              <c:strCache>
                <c:ptCount val="1"/>
                <c:pt idx="0">
                  <c:v>хорошо относятся</c:v>
                </c:pt>
              </c:strCache>
            </c:strRef>
          </c:tx>
          <c:dLbls>
            <c:dLbl>
              <c:idx val="3"/>
              <c:layout>
                <c:manualLayout>
                  <c:x val="-0.1184706515885838"/>
                  <c:y val="-1.6842105263157915E-2"/>
                </c:manualLayout>
              </c:layout>
              <c:showVal val="1"/>
            </c:dLbl>
            <c:txPr>
              <a:bodyPr/>
              <a:lstStyle/>
              <a:p>
                <a:pPr>
                  <a:defRPr sz="2000" b="1" i="0" baseline="0"/>
                </a:pPr>
                <a:endParaRPr lang="ru-RU"/>
              </a:p>
            </c:txPr>
            <c:showVal val="1"/>
          </c:dLbls>
          <c:xVal>
            <c:strRef>
              <c:f>Лист1!$C$52:$F$52</c:f>
              <c:strCache>
                <c:ptCount val="4"/>
                <c:pt idx="3">
                  <c:v>Кол-во</c:v>
                </c:pt>
              </c:strCache>
            </c:strRef>
          </c:xVal>
          <c:yVal>
            <c:numRef>
              <c:f>Лист1!$C$53:$F$53</c:f>
              <c:numCache>
                <c:formatCode>General</c:formatCode>
                <c:ptCount val="4"/>
                <c:pt idx="3">
                  <c:v>36</c:v>
                </c:pt>
              </c:numCache>
            </c:numRef>
          </c:yVal>
          <c:bubbleSize>
            <c:numLit>
              <c:formatCode>General</c:formatCode>
              <c:ptCount val="4"/>
              <c:pt idx="0">
                <c:v>1</c:v>
              </c:pt>
              <c:pt idx="1">
                <c:v>1</c:v>
              </c:pt>
              <c:pt idx="2">
                <c:v>1</c:v>
              </c:pt>
              <c:pt idx="3">
                <c:v>1</c:v>
              </c:pt>
            </c:numLit>
          </c:bubbleSize>
          <c:bubble3D val="1"/>
        </c:ser>
        <c:ser>
          <c:idx val="1"/>
          <c:order val="1"/>
          <c:tx>
            <c:strRef>
              <c:f>Лист1!$B$54</c:f>
              <c:strCache>
                <c:ptCount val="1"/>
                <c:pt idx="0">
                  <c:v>учат полезному</c:v>
                </c:pt>
              </c:strCache>
            </c:strRef>
          </c:tx>
          <c:dLbls>
            <c:dLbl>
              <c:idx val="3"/>
              <c:layout>
                <c:manualLayout>
                  <c:x val="-0.12277867528271413"/>
                  <c:y val="-8.4210526315789541E-3"/>
                </c:manualLayout>
              </c:layout>
              <c:showVal val="1"/>
            </c:dLbl>
            <c:txPr>
              <a:bodyPr/>
              <a:lstStyle/>
              <a:p>
                <a:pPr>
                  <a:defRPr sz="2000" b="1" i="0" baseline="0"/>
                </a:pPr>
                <a:endParaRPr lang="ru-RU"/>
              </a:p>
            </c:txPr>
            <c:showVal val="1"/>
          </c:dLbls>
          <c:xVal>
            <c:strRef>
              <c:f>Лист1!$C$52:$F$52</c:f>
              <c:strCache>
                <c:ptCount val="4"/>
                <c:pt idx="3">
                  <c:v>Кол-во</c:v>
                </c:pt>
              </c:strCache>
            </c:strRef>
          </c:xVal>
          <c:yVal>
            <c:numRef>
              <c:f>Лист1!$C$54:$F$54</c:f>
              <c:numCache>
                <c:formatCode>General</c:formatCode>
                <c:ptCount val="4"/>
                <c:pt idx="3">
                  <c:v>13</c:v>
                </c:pt>
              </c:numCache>
            </c:numRef>
          </c:yVal>
          <c:bubbleSize>
            <c:numLit>
              <c:formatCode>General</c:formatCode>
              <c:ptCount val="4"/>
              <c:pt idx="0">
                <c:v>1</c:v>
              </c:pt>
              <c:pt idx="1">
                <c:v>1</c:v>
              </c:pt>
              <c:pt idx="2">
                <c:v>1</c:v>
              </c:pt>
              <c:pt idx="3">
                <c:v>1</c:v>
              </c:pt>
            </c:numLit>
          </c:bubbleSize>
          <c:bubble3D val="1"/>
        </c:ser>
        <c:ser>
          <c:idx val="2"/>
          <c:order val="2"/>
          <c:tx>
            <c:strRef>
              <c:f>Лист1!$B$55</c:f>
              <c:strCache>
                <c:ptCount val="1"/>
                <c:pt idx="0">
                  <c:v>ставят хорошие оценки и хвалят</c:v>
                </c:pt>
              </c:strCache>
            </c:strRef>
          </c:tx>
          <c:dLbls>
            <c:dLbl>
              <c:idx val="3"/>
              <c:layout>
                <c:manualLayout>
                  <c:x val="-0.11631663974151862"/>
                  <c:y val="-5.6140350877192952E-3"/>
                </c:manualLayout>
              </c:layout>
              <c:showVal val="1"/>
            </c:dLbl>
            <c:delete val="1"/>
          </c:dLbls>
          <c:xVal>
            <c:strRef>
              <c:f>Лист1!$C$52:$F$52</c:f>
              <c:strCache>
                <c:ptCount val="4"/>
                <c:pt idx="3">
                  <c:v>Кол-во</c:v>
                </c:pt>
              </c:strCache>
            </c:strRef>
          </c:xVal>
          <c:yVal>
            <c:numRef>
              <c:f>Лист1!$C$55:$F$55</c:f>
              <c:numCache>
                <c:formatCode>General</c:formatCode>
                <c:ptCount val="4"/>
                <c:pt idx="3">
                  <c:v>28</c:v>
                </c:pt>
              </c:numCache>
            </c:numRef>
          </c:yVal>
          <c:bubbleSize>
            <c:numLit>
              <c:formatCode>General</c:formatCode>
              <c:ptCount val="4"/>
              <c:pt idx="0">
                <c:v>1</c:v>
              </c:pt>
              <c:pt idx="1">
                <c:v>1</c:v>
              </c:pt>
              <c:pt idx="2">
                <c:v>1</c:v>
              </c:pt>
              <c:pt idx="3">
                <c:v>1</c:v>
              </c:pt>
            </c:numLit>
          </c:bubbleSize>
          <c:bubble3D val="1"/>
        </c:ser>
        <c:ser>
          <c:idx val="3"/>
          <c:order val="3"/>
          <c:tx>
            <c:strRef>
              <c:f>Лист1!$B$56</c:f>
              <c:strCache>
                <c:ptCount val="1"/>
                <c:pt idx="0">
                  <c:v>взрослые мне не нужны</c:v>
                </c:pt>
              </c:strCache>
            </c:strRef>
          </c:tx>
          <c:dLbls>
            <c:dLbl>
              <c:idx val="3"/>
              <c:layout>
                <c:manualLayout>
                  <c:x val="-9.9084544964997467E-2"/>
                  <c:y val="-8.4210526315789541E-3"/>
                </c:manualLayout>
              </c:layout>
              <c:showVal val="1"/>
            </c:dLbl>
            <c:txPr>
              <a:bodyPr/>
              <a:lstStyle/>
              <a:p>
                <a:pPr>
                  <a:defRPr sz="2000" b="1" i="1" baseline="0"/>
                </a:pPr>
                <a:endParaRPr lang="ru-RU"/>
              </a:p>
            </c:txPr>
            <c:showVal val="1"/>
          </c:dLbls>
          <c:xVal>
            <c:strRef>
              <c:f>Лист1!$C$52:$F$52</c:f>
              <c:strCache>
                <c:ptCount val="4"/>
                <c:pt idx="3">
                  <c:v>Кол-во</c:v>
                </c:pt>
              </c:strCache>
            </c:strRef>
          </c:xVal>
          <c:yVal>
            <c:numRef>
              <c:f>Лист1!$C$56:$F$56</c:f>
              <c:numCache>
                <c:formatCode>General</c:formatCode>
                <c:ptCount val="4"/>
                <c:pt idx="3">
                  <c:v>1</c:v>
                </c:pt>
              </c:numCache>
            </c:numRef>
          </c:yVal>
          <c:bubbleSize>
            <c:numLit>
              <c:formatCode>General</c:formatCode>
              <c:ptCount val="4"/>
              <c:pt idx="0">
                <c:v>1</c:v>
              </c:pt>
              <c:pt idx="1">
                <c:v>1</c:v>
              </c:pt>
              <c:pt idx="2">
                <c:v>1</c:v>
              </c:pt>
              <c:pt idx="3">
                <c:v>1</c:v>
              </c:pt>
            </c:numLit>
          </c:bubbleSize>
          <c:bubble3D val="1"/>
        </c:ser>
        <c:bubbleScale val="100"/>
        <c:axId val="65631744"/>
        <c:axId val="65633280"/>
      </c:bubbleChart>
      <c:valAx>
        <c:axId val="65631744"/>
        <c:scaling>
          <c:orientation val="minMax"/>
        </c:scaling>
        <c:axPos val="b"/>
        <c:tickLblPos val="nextTo"/>
        <c:crossAx val="65633280"/>
        <c:crosses val="autoZero"/>
        <c:crossBetween val="midCat"/>
      </c:valAx>
      <c:valAx>
        <c:axId val="65633280"/>
        <c:scaling>
          <c:orientation val="minMax"/>
        </c:scaling>
        <c:axPos val="l"/>
        <c:majorGridlines/>
        <c:numFmt formatCode="General" sourceLinked="1"/>
        <c:tickLblPos val="nextTo"/>
        <c:crossAx val="65631744"/>
        <c:crosses val="autoZero"/>
        <c:crossBetween val="midCat"/>
      </c:valAx>
      <c:spPr>
        <a:blipFill>
          <a:blip xmlns:r="http://schemas.openxmlformats.org/officeDocument/2006/relationships" r:embed="rId1"/>
          <a:tile tx="0" ty="0" sx="100000" sy="100000" flip="none" algn="tl"/>
        </a:blipFill>
      </c:spPr>
    </c:plotArea>
    <c:legend>
      <c:legendPos val="r"/>
      <c:layout>
        <c:manualLayout>
          <c:xMode val="edge"/>
          <c:yMode val="edge"/>
          <c:x val="0.64200424866116323"/>
          <c:y val="3.6376516093383035E-2"/>
          <c:w val="0.33214760917405561"/>
          <c:h val="0.91882569415665161"/>
        </c:manualLayout>
      </c:layout>
      <c:txPr>
        <a:bodyPr/>
        <a:lstStyle/>
        <a:p>
          <a:pPr>
            <a:defRPr sz="1600" b="1" i="0" cap="all" baseline="0"/>
          </a:pPr>
          <a:endParaRPr lang="ru-RU"/>
        </a:p>
      </c:txPr>
    </c:legend>
    <c:plotVisOnly val="1"/>
  </c:chart>
  <c:externalData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>
        <c:manualLayout>
          <c:layoutTarget val="inner"/>
          <c:xMode val="edge"/>
          <c:yMode val="edge"/>
          <c:x val="0.14156952120727875"/>
          <c:y val="2.9371745198516867E-2"/>
          <c:w val="0.85843047879272127"/>
          <c:h val="0.48921009873765797"/>
        </c:manualLayout>
      </c:layout>
      <c:barChart>
        <c:barDir val="col"/>
        <c:grouping val="clustered"/>
        <c:ser>
          <c:idx val="0"/>
          <c:order val="0"/>
          <c:tx>
            <c:strRef>
              <c:f>Лист1!$D$66</c:f>
              <c:strCache>
                <c:ptCount val="1"/>
              </c:strCache>
            </c:strRef>
          </c:tx>
          <c:cat>
            <c:strRef>
              <c:f>Лист1!$B$68:$B$73</c:f>
              <c:strCache>
                <c:ptCount val="5"/>
                <c:pt idx="0">
                  <c:v>сейчас вызовет к доске</c:v>
                </c:pt>
                <c:pt idx="1">
                  <c:v>у него перепады в настроении</c:v>
                </c:pt>
                <c:pt idx="2">
                  <c:v>это обычная женщина</c:v>
                </c:pt>
                <c:pt idx="3">
                  <c:v>поставит "2"</c:v>
                </c:pt>
                <c:pt idx="4">
                  <c:v>он мне симпатичен и это взаимно</c:v>
                </c:pt>
              </c:strCache>
            </c:strRef>
          </c:cat>
          <c:val>
            <c:numRef>
              <c:f>Лист1!$D$68:$D$73</c:f>
              <c:numCache>
                <c:formatCode>General</c:formatCode>
                <c:ptCount val="6"/>
              </c:numCache>
            </c:numRef>
          </c:val>
        </c:ser>
        <c:ser>
          <c:idx val="1"/>
          <c:order val="1"/>
          <c:tx>
            <c:strRef>
              <c:f>Лист1!$E$66</c:f>
              <c:strCache>
                <c:ptCount val="1"/>
              </c:strCache>
            </c:strRef>
          </c:tx>
          <c:cat>
            <c:strRef>
              <c:f>Лист1!$B$68:$B$73</c:f>
              <c:strCache>
                <c:ptCount val="5"/>
                <c:pt idx="0">
                  <c:v>сейчас вызовет к доске</c:v>
                </c:pt>
                <c:pt idx="1">
                  <c:v>у него перепады в настроении</c:v>
                </c:pt>
                <c:pt idx="2">
                  <c:v>это обычная женщина</c:v>
                </c:pt>
                <c:pt idx="3">
                  <c:v>поставит "2"</c:v>
                </c:pt>
                <c:pt idx="4">
                  <c:v>он мне симпатичен и это взаимно</c:v>
                </c:pt>
              </c:strCache>
            </c:strRef>
          </c:cat>
          <c:val>
            <c:numRef>
              <c:f>Лист1!$E$68:$E$73</c:f>
              <c:numCache>
                <c:formatCode>General</c:formatCode>
                <c:ptCount val="6"/>
              </c:numCache>
            </c:numRef>
          </c:val>
        </c:ser>
        <c:ser>
          <c:idx val="2"/>
          <c:order val="2"/>
          <c:tx>
            <c:strRef>
              <c:f>Лист1!$F$66</c:f>
              <c:strCache>
                <c:ptCount val="1"/>
                <c:pt idx="0">
                  <c:v>Кол-во</c:v>
                </c:pt>
              </c:strCache>
            </c:strRef>
          </c:tx>
          <c:spPr>
            <a:solidFill>
              <a:srgbClr val="FFC000"/>
            </a:solidFill>
          </c:spPr>
          <c:dLbls>
            <c:txPr>
              <a:bodyPr/>
              <a:lstStyle/>
              <a:p>
                <a:pPr>
                  <a:defRPr sz="2000" b="1" i="0" baseline="0"/>
                </a:pPr>
                <a:endParaRPr lang="ru-RU"/>
              </a:p>
            </c:txPr>
            <c:showVal val="1"/>
          </c:dLbls>
          <c:cat>
            <c:strRef>
              <c:f>Лист1!$B$68:$B$73</c:f>
              <c:strCache>
                <c:ptCount val="5"/>
                <c:pt idx="0">
                  <c:v>сейчас вызовет к доске</c:v>
                </c:pt>
                <c:pt idx="1">
                  <c:v>у него перепады в настроении</c:v>
                </c:pt>
                <c:pt idx="2">
                  <c:v>это обычная женщина</c:v>
                </c:pt>
                <c:pt idx="3">
                  <c:v>поставит "2"</c:v>
                </c:pt>
                <c:pt idx="4">
                  <c:v>он мне симпатичен и это взаимно</c:v>
                </c:pt>
              </c:strCache>
            </c:strRef>
          </c:cat>
          <c:val>
            <c:numRef>
              <c:f>Лист1!$F$68:$F$73</c:f>
              <c:numCache>
                <c:formatCode>General</c:formatCode>
                <c:ptCount val="6"/>
                <c:pt idx="0">
                  <c:v>33</c:v>
                </c:pt>
                <c:pt idx="1">
                  <c:v>4</c:v>
                </c:pt>
                <c:pt idx="2">
                  <c:v>2</c:v>
                </c:pt>
                <c:pt idx="3">
                  <c:v>8</c:v>
                </c:pt>
                <c:pt idx="4">
                  <c:v>18</c:v>
                </c:pt>
              </c:numCache>
            </c:numRef>
          </c:val>
        </c:ser>
        <c:ser>
          <c:idx val="3"/>
          <c:order val="3"/>
          <c:tx>
            <c:strRef>
              <c:f>Лист1!$G$66</c:f>
              <c:strCache>
                <c:ptCount val="1"/>
              </c:strCache>
            </c:strRef>
          </c:tx>
          <c:cat>
            <c:strRef>
              <c:f>Лист1!$B$68:$B$73</c:f>
              <c:strCache>
                <c:ptCount val="5"/>
                <c:pt idx="0">
                  <c:v>сейчас вызовет к доске</c:v>
                </c:pt>
                <c:pt idx="1">
                  <c:v>у него перепады в настроении</c:v>
                </c:pt>
                <c:pt idx="2">
                  <c:v>это обычная женщина</c:v>
                </c:pt>
                <c:pt idx="3">
                  <c:v>поставит "2"</c:v>
                </c:pt>
                <c:pt idx="4">
                  <c:v>он мне симпатичен и это взаимно</c:v>
                </c:pt>
              </c:strCache>
            </c:strRef>
          </c:cat>
          <c:val>
            <c:numRef>
              <c:f>Лист1!$G$68:$G$73</c:f>
              <c:numCache>
                <c:formatCode>General</c:formatCode>
                <c:ptCount val="6"/>
              </c:numCache>
            </c:numRef>
          </c:val>
        </c:ser>
        <c:axId val="65664512"/>
        <c:axId val="65666048"/>
      </c:barChart>
      <c:catAx>
        <c:axId val="65664512"/>
        <c:scaling>
          <c:orientation val="minMax"/>
        </c:scaling>
        <c:axPos val="b"/>
        <c:minorGridlines/>
        <c:tickLblPos val="nextTo"/>
        <c:txPr>
          <a:bodyPr/>
          <a:lstStyle/>
          <a:p>
            <a:pPr>
              <a:defRPr sz="1500" b="1" i="0" cap="all" baseline="0"/>
            </a:pPr>
            <a:endParaRPr lang="ru-RU"/>
          </a:p>
        </c:txPr>
        <c:crossAx val="65666048"/>
        <c:crosses val="autoZero"/>
        <c:auto val="1"/>
        <c:lblAlgn val="ctr"/>
        <c:lblOffset val="100"/>
      </c:catAx>
      <c:valAx>
        <c:axId val="65666048"/>
        <c:scaling>
          <c:orientation val="minMax"/>
        </c:scaling>
        <c:axPos val="l"/>
        <c:majorGridlines/>
        <c:numFmt formatCode="General" sourceLinked="1"/>
        <c:tickLblPos val="nextTo"/>
        <c:crossAx val="65664512"/>
        <c:crosses val="autoZero"/>
        <c:crossBetween val="midCat"/>
      </c:valAx>
    </c:plotArea>
    <c:plotVisOnly val="1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Лист2!$C$31</c:f>
              <c:strCache>
                <c:ptCount val="1"/>
              </c:strCache>
            </c:strRef>
          </c:tx>
          <c:cat>
            <c:strRef>
              <c:f>Лист2!$B$32:$B$36</c:f>
              <c:strCache>
                <c:ptCount val="5"/>
                <c:pt idx="0">
                  <c:v>тихо и нет шума</c:v>
                </c:pt>
                <c:pt idx="1">
                  <c:v>вокруг друзья</c:v>
                </c:pt>
                <c:pt idx="2">
                  <c:v>на  перемене</c:v>
                </c:pt>
                <c:pt idx="3">
                  <c:v>начинаются уроки</c:v>
                </c:pt>
                <c:pt idx="4">
                  <c:v>получаю хорошую отметку</c:v>
                </c:pt>
              </c:strCache>
            </c:strRef>
          </c:cat>
          <c:val>
            <c:numRef>
              <c:f>Лист2!$C$32:$C$36</c:f>
              <c:numCache>
                <c:formatCode>General</c:formatCode>
                <c:ptCount val="5"/>
              </c:numCache>
            </c:numRef>
          </c:val>
        </c:ser>
        <c:ser>
          <c:idx val="1"/>
          <c:order val="1"/>
          <c:tx>
            <c:strRef>
              <c:f>Лист2!$D$31</c:f>
              <c:strCache>
                <c:ptCount val="1"/>
              </c:strCache>
            </c:strRef>
          </c:tx>
          <c:cat>
            <c:strRef>
              <c:f>Лист2!$B$32:$B$36</c:f>
              <c:strCache>
                <c:ptCount val="5"/>
                <c:pt idx="0">
                  <c:v>тихо и нет шума</c:v>
                </c:pt>
                <c:pt idx="1">
                  <c:v>вокруг друзья</c:v>
                </c:pt>
                <c:pt idx="2">
                  <c:v>на  перемене</c:v>
                </c:pt>
                <c:pt idx="3">
                  <c:v>начинаются уроки</c:v>
                </c:pt>
                <c:pt idx="4">
                  <c:v>получаю хорошую отметку</c:v>
                </c:pt>
              </c:strCache>
            </c:strRef>
          </c:cat>
          <c:val>
            <c:numRef>
              <c:f>Лист2!$D$32:$D$36</c:f>
              <c:numCache>
                <c:formatCode>General</c:formatCode>
                <c:ptCount val="5"/>
              </c:numCache>
            </c:numRef>
          </c:val>
        </c:ser>
        <c:ser>
          <c:idx val="2"/>
          <c:order val="2"/>
          <c:tx>
            <c:strRef>
              <c:f>Лист2!$E$31</c:f>
              <c:strCache>
                <c:ptCount val="1"/>
                <c:pt idx="0">
                  <c:v>Кол-во</c:v>
                </c:pt>
              </c:strCache>
            </c:strRef>
          </c:tx>
          <c:spPr>
            <a:solidFill>
              <a:schemeClr val="accent2"/>
            </a:solidFill>
          </c:spPr>
          <c:dLbls>
            <c:txPr>
              <a:bodyPr/>
              <a:lstStyle/>
              <a:p>
                <a:pPr>
                  <a:defRPr sz="1600" b="1" i="0" baseline="0"/>
                </a:pPr>
                <a:endParaRPr lang="ru-RU"/>
              </a:p>
            </c:txPr>
            <c:showVal val="1"/>
          </c:dLbls>
          <c:cat>
            <c:strRef>
              <c:f>Лист2!$B$32:$B$36</c:f>
              <c:strCache>
                <c:ptCount val="5"/>
                <c:pt idx="0">
                  <c:v>тихо и нет шума</c:v>
                </c:pt>
                <c:pt idx="1">
                  <c:v>вокруг друзья</c:v>
                </c:pt>
                <c:pt idx="2">
                  <c:v>на  перемене</c:v>
                </c:pt>
                <c:pt idx="3">
                  <c:v>начинаются уроки</c:v>
                </c:pt>
                <c:pt idx="4">
                  <c:v>получаю хорошую отметку</c:v>
                </c:pt>
              </c:strCache>
            </c:strRef>
          </c:cat>
          <c:val>
            <c:numRef>
              <c:f>Лист2!$E$32:$E$36</c:f>
              <c:numCache>
                <c:formatCode>General</c:formatCode>
                <c:ptCount val="5"/>
                <c:pt idx="0">
                  <c:v>9</c:v>
                </c:pt>
                <c:pt idx="1">
                  <c:v>11</c:v>
                </c:pt>
                <c:pt idx="2">
                  <c:v>18</c:v>
                </c:pt>
                <c:pt idx="3">
                  <c:v>6</c:v>
                </c:pt>
                <c:pt idx="4">
                  <c:v>31</c:v>
                </c:pt>
              </c:numCache>
            </c:numRef>
          </c:val>
        </c:ser>
        <c:axId val="82330752"/>
        <c:axId val="82332672"/>
      </c:barChart>
      <c:catAx>
        <c:axId val="82330752"/>
        <c:scaling>
          <c:orientation val="minMax"/>
        </c:scaling>
        <c:axPos val="b"/>
        <c:tickLblPos val="nextTo"/>
        <c:txPr>
          <a:bodyPr/>
          <a:lstStyle/>
          <a:p>
            <a:pPr>
              <a:defRPr sz="1600" b="1" i="0" baseline="0"/>
            </a:pPr>
            <a:endParaRPr lang="ru-RU"/>
          </a:p>
        </c:txPr>
        <c:crossAx val="82332672"/>
        <c:crosses val="autoZero"/>
        <c:auto val="1"/>
        <c:lblAlgn val="ctr"/>
        <c:lblOffset val="100"/>
      </c:catAx>
      <c:valAx>
        <c:axId val="82332672"/>
        <c:scaling>
          <c:orientation val="minMax"/>
        </c:scaling>
        <c:axPos val="l"/>
        <c:majorGridlines/>
        <c:numFmt formatCode="General" sourceLinked="1"/>
        <c:tickLblPos val="nextTo"/>
        <c:crossAx val="82330752"/>
        <c:crosses val="autoZero"/>
        <c:crossBetween val="between"/>
      </c:valAx>
    </c:plotArea>
    <c:legend>
      <c:legendPos val="r"/>
      <c:legendEntry>
        <c:idx val="0"/>
        <c:delete val="1"/>
      </c:legendEntry>
      <c:legendEntry>
        <c:idx val="1"/>
        <c:delete val="1"/>
      </c:legendEntry>
      <c:layout/>
      <c:txPr>
        <a:bodyPr/>
        <a:lstStyle/>
        <a:p>
          <a:pPr>
            <a:defRPr sz="1600" b="1" i="0" baseline="0"/>
          </a:pPr>
          <a:endParaRPr lang="ru-RU"/>
        </a:p>
      </c:txPr>
    </c:legend>
    <c:plotVisOnly val="1"/>
  </c:chart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25.04.2013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25.04.2013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5400" dirty="0" smtClean="0">
                <a:solidFill>
                  <a:srgbClr val="00B050"/>
                </a:solidFill>
              </a:rPr>
              <a:t>Результаты опроса выпускников начальной школы</a:t>
            </a:r>
            <a:endParaRPr lang="ru-RU" sz="5400" dirty="0">
              <a:solidFill>
                <a:srgbClr val="00B05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286256"/>
            <a:ext cx="6400800" cy="1352544"/>
          </a:xfrm>
        </p:spPr>
        <p:txBody>
          <a:bodyPr/>
          <a:lstStyle/>
          <a:p>
            <a:r>
              <a:rPr lang="ru-RU" dirty="0" smtClean="0">
                <a:solidFill>
                  <a:srgbClr val="92D050"/>
                </a:solidFill>
              </a:rPr>
              <a:t>Участники опроса- 78 обучающихся</a:t>
            </a:r>
            <a:endParaRPr lang="ru-RU" dirty="0">
              <a:solidFill>
                <a:srgbClr val="92D05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B050"/>
                </a:solidFill>
              </a:rPr>
              <a:t>Если я получаю плохую отметку, это значит, что……</a:t>
            </a:r>
            <a:endParaRPr lang="ru-RU" dirty="0">
              <a:solidFill>
                <a:srgbClr val="00B050"/>
              </a:solidFill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214282" y="1600200"/>
          <a:ext cx="8715436" cy="50435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B0F0"/>
                </a:solidFill>
              </a:rPr>
              <a:t>Если я получаю хорошую отметку, это значит, что………</a:t>
            </a:r>
            <a:endParaRPr lang="ru-RU" dirty="0">
              <a:solidFill>
                <a:srgbClr val="00B0F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85720" y="1600200"/>
          <a:ext cx="8643998" cy="50435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70C0"/>
                </a:solidFill>
              </a:rPr>
              <a:t>Мне всегда приятно, когда взрослые в школе….</a:t>
            </a:r>
            <a:endParaRPr lang="ru-RU" dirty="0">
              <a:solidFill>
                <a:srgbClr val="0070C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14282" y="1214422"/>
          <a:ext cx="8643998" cy="55007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6"/>
                </a:solidFill>
              </a:rPr>
              <a:t>Когда я смотрю на учителя, мне кажется, что….</a:t>
            </a:r>
            <a:endParaRPr lang="ru-RU" dirty="0">
              <a:solidFill>
                <a:schemeClr val="accent6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85720" y="1714464"/>
          <a:ext cx="8572560" cy="5143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Я чувствую себя уверенно, когда в школе…</a:t>
            </a:r>
            <a:endParaRPr lang="ru-RU" dirty="0">
              <a:solidFill>
                <a:srgbClr val="FF00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14282" y="1600200"/>
          <a:ext cx="8715436" cy="49720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64</Words>
  <PresentationFormat>Экран (4:3)</PresentationFormat>
  <Paragraphs>11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Результаты опроса выпускников начальной школы</vt:lpstr>
      <vt:lpstr>Если я получаю плохую отметку, это значит, что……</vt:lpstr>
      <vt:lpstr>Если я получаю хорошую отметку, это значит, что………</vt:lpstr>
      <vt:lpstr>Мне всегда приятно, когда взрослые в школе….</vt:lpstr>
      <vt:lpstr>Когда я смотрю на учителя, мне кажется, что….</vt:lpstr>
      <vt:lpstr>Я чувствую себя уверенно, когда в школе…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Результаты опроса выпускников начальной школы</dc:title>
  <dc:creator>Дом</dc:creator>
  <cp:lastModifiedBy>Дом</cp:lastModifiedBy>
  <cp:revision>8</cp:revision>
  <dcterms:created xsi:type="dcterms:W3CDTF">2013-04-23T11:10:20Z</dcterms:created>
  <dcterms:modified xsi:type="dcterms:W3CDTF">2013-04-25T02:20:12Z</dcterms:modified>
</cp:coreProperties>
</file>