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9" r:id="rId5"/>
    <p:sldId id="268" r:id="rId6"/>
    <p:sldId id="270" r:id="rId7"/>
    <p:sldId id="271" r:id="rId8"/>
    <p:sldId id="263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02004-6F72-4F18-A621-E97ECDCC4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5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FD1B-11D9-46FD-9371-06288A2A4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0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B6D0F-AA84-49DC-A305-A25FE0E66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2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4AC9D-AE60-4743-8547-B00DF03E5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1FB7-E7DE-45E7-BAD6-A21BB1D10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0D78-16D6-4459-A9D8-F390DCCB0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0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E9CB-8E0B-4179-A713-BBA3E2B42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9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DB0F9-D7E8-4A62-9DA8-3CF19D07E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8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F941-6762-4573-B56A-9DD8A4FE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4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97847-DE68-4F11-BCE2-23D39347D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3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B4F4-0508-42AD-BC1B-33D1ECC23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9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21D9FC-3C97-4FA8-A9BC-3D41ECED6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4555.jpg" id="6" name="Рисунок 5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28600"/>
            <a:ext cx="533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3657600" y="4419600"/>
            <a:ext cx="3962400" cy="1752600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b="1" kern="10" lang="ru-RU" sz="3600">
                <a:ln w="31750">
                  <a:pattFill prst="dkDnDiag">
                    <a:fgClr>
                      <a:srgbClr val="FF66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algn="ctr" dir="2700000" dist="35921" rotWithShape="0">
                    <a:srgbClr val="990000"/>
                  </a:outerShdw>
                </a:effectLst>
                <a:latin typeface="Book Antiqua"/>
              </a:rPr>
              <a:t>До новых</a:t>
            </a:r>
          </a:p>
          <a:p>
            <a:pPr algn="ctr"/>
            <a:r>
              <a:rPr b="1" kern="10" lang="ru-RU" sz="3600">
                <a:ln w="31750">
                  <a:pattFill prst="dkDnDiag">
                    <a:fgClr>
                      <a:srgbClr val="FF66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algn="ctr" dir="2700000" dist="35921" rotWithShape="0">
                    <a:srgbClr val="990000"/>
                  </a:outerShdw>
                </a:effectLst>
                <a:latin typeface="Book Antiqua"/>
              </a:rPr>
              <a:t>встреч!</a:t>
            </a:r>
          </a:p>
        </p:txBody>
      </p:sp>
      <p:pic>
        <p:nvPicPr>
          <p:cNvPr descr="212.gif" id="1126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 bwMode="auto">
          <a:xfrm>
            <a:off x="304800" y="1600200"/>
            <a:ext cx="32400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21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136775"/>
            <a:ext cx="32400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Объект 1"/>
          <p:cNvSpPr>
            <a:spLocks noGrp="1"/>
          </p:cNvSpPr>
          <p:nvPr>
            <p:ph idx="1"/>
          </p:nvPr>
        </p:nvSpPr>
        <p:spPr>
          <a:xfrm>
            <a:off x="2706688" y="306388"/>
            <a:ext cx="5984875" cy="43973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600" smtClean="0">
                <a:latin typeface="Book Antiqua" pitchFamily="18" charset="0"/>
              </a:rPr>
              <a:t>Отгадайте загадку:</a:t>
            </a:r>
            <a:r>
              <a:rPr lang="ru-RU" sz="2400" i="1" smtClean="0">
                <a:latin typeface="Bookman Old Style" pitchFamily="18" charset="0"/>
              </a:rPr>
              <a:t> </a:t>
            </a:r>
          </a:p>
          <a:p>
            <a:pPr marL="0" indent="0" algn="ctr">
              <a:buFontTx/>
              <a:buNone/>
            </a:pPr>
            <a:endParaRPr lang="ru-RU" sz="2400" i="1" smtClean="0">
              <a:latin typeface="Bookman Old Style" pitchFamily="18" charset="0"/>
            </a:endParaRPr>
          </a:p>
          <a:p>
            <a:pPr marL="0" indent="0" algn="ctr">
              <a:buFontTx/>
              <a:buNone/>
            </a:pPr>
            <a:r>
              <a:rPr lang="ru-RU" sz="2400" i="1" smtClean="0">
                <a:latin typeface="Bookman Old Style" pitchFamily="18" charset="0"/>
              </a:rPr>
              <a:t>Символ мира эта птица,</a:t>
            </a:r>
          </a:p>
          <a:p>
            <a:pPr marL="0" indent="0" algn="ctr">
              <a:buFontTx/>
              <a:buNone/>
            </a:pPr>
            <a:r>
              <a:rPr lang="ru-RU" sz="2400" i="1" smtClean="0">
                <a:latin typeface="Bookman Old Style" pitchFamily="18" charset="0"/>
              </a:rPr>
              <a:t>Над домами он кружится.</a:t>
            </a:r>
          </a:p>
          <a:p>
            <a:pPr marL="0" indent="0" algn="ctr">
              <a:buFontTx/>
              <a:buNone/>
            </a:pPr>
            <a:r>
              <a:rPr lang="ru-RU" sz="2400" i="1" smtClean="0">
                <a:latin typeface="Bookman Old Style" pitchFamily="18" charset="0"/>
              </a:rPr>
              <a:t>Есть почтовый, есть обычный,</a:t>
            </a:r>
          </a:p>
          <a:p>
            <a:pPr marL="0" indent="0" algn="ctr">
              <a:buFontTx/>
              <a:buNone/>
            </a:pPr>
            <a:r>
              <a:rPr lang="ru-RU" sz="2400" i="1" smtClean="0">
                <a:latin typeface="Bookman Old Style" pitchFamily="18" charset="0"/>
              </a:rPr>
              <a:t>Очень к городу привычный.</a:t>
            </a:r>
          </a:p>
          <a:p>
            <a:pPr marL="0" indent="0" algn="ctr">
              <a:buFontTx/>
              <a:buNone/>
            </a:pPr>
            <a:endParaRPr lang="ru-RU" sz="2600" smtClean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733800" y="1905000"/>
            <a:ext cx="2895600" cy="4691063"/>
            <a:chOff x="3886200" y="1981200"/>
            <a:chExt cx="2404872" cy="4181856"/>
          </a:xfrm>
        </p:grpSpPr>
        <p:pic>
          <p:nvPicPr>
            <p:cNvPr id="3077" name="Рисунок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981200"/>
              <a:ext cx="2404872" cy="418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384" y="2934268"/>
              <a:ext cx="2237687" cy="322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21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 descr="21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009775"/>
            <a:ext cx="32400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1"/>
          <p:cNvSpPr txBox="1">
            <a:spLocks/>
          </p:cNvSpPr>
          <p:nvPr/>
        </p:nvSpPr>
        <p:spPr>
          <a:xfrm>
            <a:off x="3044825" y="3429000"/>
            <a:ext cx="5643563" cy="28114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600" dirty="0" smtClean="0">
                <a:latin typeface="Book Antiqua" pitchFamily="18" charset="0"/>
              </a:rPr>
              <a:t>Вспомните тему прошлого урока «Линия и форма».</a:t>
            </a:r>
            <a:endParaRPr lang="ru-RU" sz="2400" i="1" dirty="0" smtClean="0">
              <a:latin typeface="Bookman Old Style" pitchFamily="18" charset="0"/>
            </a:endParaRPr>
          </a:p>
          <a:p>
            <a:pPr>
              <a:defRPr/>
            </a:pPr>
            <a:r>
              <a:rPr lang="ru-RU" sz="2400" dirty="0">
                <a:latin typeface="Book Antiqua" pitchFamily="18" charset="0"/>
              </a:rPr>
              <a:t>Какой линией нарисованы голуби?</a:t>
            </a:r>
          </a:p>
          <a:p>
            <a:pPr>
              <a:defRPr/>
            </a:pPr>
            <a:r>
              <a:rPr lang="ru-RU" sz="2400" dirty="0" smtClean="0">
                <a:latin typeface="Book Antiqua" pitchFamily="18" charset="0"/>
              </a:rPr>
              <a:t>По </a:t>
            </a:r>
            <a:r>
              <a:rPr lang="ru-RU" sz="2400" dirty="0">
                <a:latin typeface="Book Antiqua" pitchFamily="18" charset="0"/>
              </a:rPr>
              <a:t>форме, по характеру голуби одинаковы?</a:t>
            </a:r>
            <a:endParaRPr lang="ru-RU" sz="2600" dirty="0" smtClean="0">
              <a:latin typeface="Book Antiqua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73388" y="3657600"/>
            <a:ext cx="571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>
                <a:latin typeface="Book Antiqua" pitchFamily="18" charset="0"/>
              </a:rPr>
              <a:t>Художник  пользовался всего лишь линией, а по форме и характеру голуби получились разные. </a:t>
            </a:r>
          </a:p>
          <a:p>
            <a:pPr algn="ctr"/>
            <a:r>
              <a:rPr lang="ru-RU" sz="2400">
                <a:latin typeface="Book Antiqua" pitchFamily="18" charset="0"/>
              </a:rPr>
              <a:t>Какой вопрос возникает?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90800" y="34798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70C0"/>
                </a:solidFill>
                <a:latin typeface="Bookman Old Style" pitchFamily="18" charset="0"/>
              </a:rPr>
              <a:t>Как с помощью линии передать форму, характер?</a:t>
            </a:r>
            <a:endParaRPr lang="ru-RU" sz="240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998788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41763"/>
            <a:ext cx="8229600" cy="2620962"/>
          </a:xfrm>
        </p:spPr>
        <p:txBody>
          <a:bodyPr/>
          <a:lstStyle/>
          <a:p>
            <a:r>
              <a:rPr lang="ru-RU" sz="2200" smtClean="0">
                <a:latin typeface="Book Antiqua" pitchFamily="18" charset="0"/>
              </a:rPr>
              <a:t>Какое настроение передано на плакате? Что чувствуешь, глядя на него?</a:t>
            </a:r>
          </a:p>
          <a:p>
            <a:r>
              <a:rPr lang="ru-RU" sz="2200" smtClean="0">
                <a:latin typeface="Book Antiqua" pitchFamily="18" charset="0"/>
              </a:rPr>
              <a:t>Что изображено на плакате? Какие линии использует художник в рисунке голубя? Какими линиями он рисует оружие? Какие цвета использованы в плакате? Что ты о них знаешь?</a:t>
            </a:r>
          </a:p>
          <a:p>
            <a:r>
              <a:rPr lang="ru-RU" sz="2200" smtClean="0">
                <a:latin typeface="Book Antiqua" pitchFamily="18" charset="0"/>
              </a:rPr>
              <a:t>Что хотел сказать художник людям своим плакатом?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4638" y="381000"/>
            <a:ext cx="3581400" cy="35496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663" y="3856038"/>
            <a:ext cx="2209800" cy="4810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865563"/>
            <a:ext cx="2819400" cy="479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343400"/>
            <a:ext cx="8305800" cy="2620963"/>
          </a:xfrm>
        </p:spPr>
        <p:txBody>
          <a:bodyPr/>
          <a:lstStyle/>
          <a:p>
            <a:r>
              <a:rPr lang="ru-RU" sz="2200" smtClean="0">
                <a:latin typeface="Book Antiqua" pitchFamily="18" charset="0"/>
              </a:rPr>
              <a:t>Какое настроение передано в рисунках?</a:t>
            </a:r>
          </a:p>
          <a:p>
            <a:r>
              <a:rPr lang="ru-RU" sz="2200" smtClean="0">
                <a:latin typeface="Book Antiqua" pitchFamily="18" charset="0"/>
              </a:rPr>
              <a:t>Что изображено на рисунках? Какие линии использует художник? Какими линиями передана упругая округлость цветов на рисунке Анри Матисса? Какими линиями нарисованы колючки Ёжика на рисунке Льва Дурасова?</a:t>
            </a:r>
          </a:p>
          <a:p>
            <a:r>
              <a:rPr lang="ru-RU" sz="2200" smtClean="0">
                <a:latin typeface="Book Antiqua" pitchFamily="18" charset="0"/>
              </a:rPr>
              <a:t>Какая музыка подойдёт к каждому из рисунков?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077200" cy="1143000"/>
          </a:xfrm>
        </p:spPr>
        <p:txBody>
          <a:bodyPr/>
          <a:lstStyle/>
          <a:p>
            <a:r>
              <a:rPr lang="ru-RU" sz="2400" smtClean="0">
                <a:latin typeface="Book Antiqua" pitchFamily="18" charset="0"/>
              </a:rPr>
              <a:t>Рассмотри    рисунки    Анри    Матисса    и Дурасова. Расскажи о каждом из них.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50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2819400" cy="348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663" y="381000"/>
            <a:ext cx="2209800" cy="348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0"/>
          <p:cNvGrpSpPr>
            <a:grpSpLocks/>
          </p:cNvGrpSpPr>
          <p:nvPr/>
        </p:nvGrpSpPr>
        <p:grpSpPr bwMode="auto">
          <a:xfrm>
            <a:off x="2959100" y="582613"/>
            <a:ext cx="5518150" cy="5751512"/>
            <a:chOff x="2959541" y="582885"/>
            <a:chExt cx="5518164" cy="5751576"/>
          </a:xfrm>
        </p:grpSpPr>
        <p:pic>
          <p:nvPicPr>
            <p:cNvPr id="7173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541" y="694899"/>
              <a:ext cx="2687111" cy="552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Рисунок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9828" y="582885"/>
              <a:ext cx="2837877" cy="57515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1" name="Рисунок 4" descr="212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743200"/>
            <a:ext cx="25908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47663" y="13716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>
                <a:latin typeface="Book Antiqua" pitchFamily="18" charset="0"/>
              </a:rPr>
              <a:t>Какими линиями нарисованы животные? </a:t>
            </a:r>
          </a:p>
          <a:p>
            <a:pPr algn="ctr"/>
            <a:r>
              <a:rPr lang="ru-RU" sz="2400">
                <a:latin typeface="Book Antiqua" pitchFamily="18" charset="0"/>
              </a:rPr>
              <a:t>Обведите их.</a:t>
            </a:r>
          </a:p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Какие геометрические фигуры подходят к каждому рисунку?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1752600"/>
            <a:ext cx="8147050" cy="428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09588" y="533400"/>
            <a:ext cx="1249362" cy="1054100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С.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12-13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600200" y="533400"/>
            <a:ext cx="7056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>
                <a:latin typeface="Book Antiqua" pitchFamily="18" charset="0"/>
              </a:rPr>
              <a:t>Придумайте сценку с животными </a:t>
            </a:r>
            <a:r>
              <a:rPr lang="ru-RU" sz="2400" b="1">
                <a:solidFill>
                  <a:srgbClr val="C00000"/>
                </a:solidFill>
                <a:latin typeface="Book Antiqua" pitchFamily="18" charset="0"/>
              </a:rPr>
              <a:t>«Солнечный денёк» </a:t>
            </a:r>
          </a:p>
          <a:p>
            <a:pPr algn="ctr"/>
            <a:r>
              <a:rPr lang="ru-RU" sz="2400">
                <a:latin typeface="Book Antiqua" pitchFamily="18" charset="0"/>
              </a:rPr>
              <a:t>и нарисуйте её  в альбоме.</a:t>
            </a:r>
            <a:endParaRPr lang="ru-RU" sz="240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21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-285750"/>
            <a:ext cx="264318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4953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pattFill prst="dkDnDiag">
                    <a:fgClr>
                      <a:srgbClr val="FF66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Наша выставка</a:t>
            </a:r>
          </a:p>
        </p:txBody>
      </p:sp>
      <p:pic>
        <p:nvPicPr>
          <p:cNvPr id="9220" name="Рисунок 6" descr="88411-Royalty-Free-RF-Clipart-Illustration-Of-Three-Diverse-School-Children-Holding-Up-Their-Drawings-In-Art-Class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249488"/>
            <a:ext cx="51054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3000" y="5562600"/>
            <a:ext cx="533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ад" id="10242" name="Picture 2"/>
          <p:cNvPicPr>
            <a:picLocks noChangeArrowheads="1"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50" y="1484313"/>
            <a:ext cx="1060450" cy="1298575"/>
          </a:xfrm>
          <a:prstGeom prst="rect">
            <a:avLst/>
          </a:prstGeom>
          <a:solidFill>
            <a:srgbClr val="339966"/>
          </a:solidFill>
          <a:ln cmpd="thickThin"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descr="удивлени" id="10243" name="Picture 3"/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1087438" cy="1265238"/>
          </a:xfrm>
          <a:prstGeom prst="rect">
            <a:avLst/>
          </a:prstGeom>
          <a:solidFill>
            <a:srgbClr val="FFFF00"/>
          </a:solidFill>
          <a:ln cmpd="thickThin"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descr="печ" id="10244" name="Picture 4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0"/>
          <a:stretch>
            <a:fillRect/>
          </a:stretch>
        </p:blipFill>
        <p:spPr bwMode="auto">
          <a:xfrm>
            <a:off x="755650" y="4508500"/>
            <a:ext cx="1085850" cy="1246188"/>
          </a:xfrm>
          <a:prstGeom prst="rect">
            <a:avLst/>
          </a:prstGeom>
          <a:solidFill>
            <a:srgbClr val="FF0000"/>
          </a:solidFill>
          <a:ln cmpd="thickThin"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051050" y="1484313"/>
            <a:ext cx="6481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lang="ru-RU" sz="3200">
                <a:latin charset="0" pitchFamily="34" typeface="Calibri"/>
              </a:rPr>
              <a:t>Я всё понял и могу помочь другим.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124075" y="2924175"/>
            <a:ext cx="6480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lang="ru-RU" sz="3200">
                <a:latin charset="0" pitchFamily="34" typeface="Calibri"/>
              </a:rPr>
              <a:t>Я почти понял, но мне нужна помощь.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124075" y="4652963"/>
            <a:ext cx="6335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lang="ru-RU" sz="3200">
                <a:latin charset="0" pitchFamily="34" typeface="Calibri"/>
              </a:rPr>
              <a:t>Мне было трудно на уроке.</a:t>
            </a:r>
          </a:p>
        </p:txBody>
      </p:sp>
      <p:sp>
        <p:nvSpPr>
          <p:cNvPr descr="black100" id="10248" name="WordArt 8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4625975" cy="762000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b="1" i="1" kern="10" lang="ru-RU" sz="3600">
                <a:ln w="317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algn="ctr" dir="2700000" dist="35921" rotWithShape="0">
                    <a:srgbClr val="990000"/>
                  </a:outerShdw>
                </a:effectLst>
                <a:latin typeface="Calibri"/>
                <a:cs typeface="Calibri"/>
              </a:rPr>
              <a:t>Моя оценка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248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Book Antiqua</vt:lpstr>
      <vt:lpstr>Bookman Old Style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    рисунки    Анри    Матисса    и Дурасова. Расскажи о каждом из них.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Доктор</cp:lastModifiedBy>
  <cp:revision>20</cp:revision>
  <cp:lastPrinted>1601-01-01T00:00:00Z</cp:lastPrinted>
  <dcterms:created xsi:type="dcterms:W3CDTF">1601-01-01T00:00:00Z</dcterms:created>
  <dcterms:modified xsi:type="dcterms:W3CDTF">2013-11-07T20:31:49Z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2680551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  <property fmtid="{D5CDD505-2E9C-101B-9397-08002B2CF9AE}" name="Version" pid="5">
    <vt:i4>1</vt:i4>
  </property>
</Properties>
</file>