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5" r:id="rId12"/>
    <p:sldId id="263" r:id="rId13"/>
    <p:sldId id="259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CD17-AE46-4334-87B7-938F4AC0F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0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995C-2A32-47BC-8193-743405FB1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0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3E6B-1A46-48F9-9892-1E4DB5AF7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04326-3DF2-492B-A673-0FADA4883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8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28909-FBFF-4602-8530-8F421DA6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64E1-8362-4E4A-ABC8-B666481AE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4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010D-903C-4071-BA23-7ECFF771B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1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371D-0FB1-4642-B415-27126512B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0650-E676-4431-BB44-05B7BB777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B96F-0E99-4BF2-B474-D6B3F2191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8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16BC-F301-4E9D-AD92-C687E71CB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130DB3-6B97-41E0-B164-4E141A1C5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A\Desktop\презентации\картинки\26\Снимокwe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838200"/>
            <a:ext cx="5283922" cy="3581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406400" y="4648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Выполните тонировку листа голубой краской.</a:t>
            </a:r>
          </a:p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Подсушите лист.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YA\Desktop\презентации\картинки\26\Снимок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9352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SONYA\Desktop\презентации\картинки\26\Снимокyu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29352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SONYA\Desktop\презентации\картинки\26\Снимокew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93528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Заголовок 1"/>
          <p:cNvSpPr txBox="1">
            <a:spLocks/>
          </p:cNvSpPr>
          <p:nvPr/>
        </p:nvSpPr>
        <p:spPr bwMode="auto">
          <a:xfrm>
            <a:off x="3879850" y="623888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1-2. Той же краской, которой был написан фон, напишите волны, камни на дне, водоросли и рыбку, не прописывая мелкие детали. Используйте кисть № 8. </a:t>
            </a:r>
          </a:p>
          <a:p>
            <a:pPr algn="ctr"/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– Если кому-то трудно писать рыбку прямо кистью, нанесите лёгкий рисунок карандашом, а потом уже пропишите кистью, как это показано на рис. 1–3 на с. 41 в Рабочей тетради.</a:t>
            </a:r>
          </a:p>
          <a:p>
            <a:pPr algn="ctr"/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– Промойте кисть и отложите работу сушить.</a:t>
            </a:r>
          </a:p>
          <a:p>
            <a:pPr algn="ctr"/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3. Пропишите  мелкие детали, тени на камнях, рисунок чешуи на рыбке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12.gif"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6500813" y="-285750"/>
            <a:ext cx="264318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4953000" cy="838200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b="1" kern="10" lang="ru-RU" sz="360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algn="ctr" dir="2700000" dist="35921" rotWithShape="0">
                    <a:srgbClr val="990000"/>
                  </a:outerShdw>
                </a:effectLst>
                <a:latin typeface="Book Antiqua"/>
              </a:rPr>
              <a:t>Наша выставка</a:t>
            </a:r>
          </a:p>
        </p:txBody>
      </p:sp>
      <p:pic>
        <p:nvPicPr>
          <p:cNvPr descr="88411-Royalty-Free-RF-Clipart-Illustration-Of-Three-Diverse-School-Children-Holding-Up-Their-Drawings-In-Art-Class.jpg" id="13316" name="Рисунок 6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9488"/>
            <a:ext cx="51054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3000" y="5562600"/>
            <a:ext cx="533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ад" id="14338" name="Picture 2"/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1484313"/>
            <a:ext cx="1060450" cy="1298575"/>
          </a:xfrm>
          <a:prstGeom prst="rect">
            <a:avLst/>
          </a:prstGeom>
          <a:solidFill>
            <a:srgbClr val="339966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descr="удивлени" id="14339" name="Picture 3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087438" cy="1265238"/>
          </a:xfrm>
          <a:prstGeom prst="rect">
            <a:avLst/>
          </a:prstGeom>
          <a:solidFill>
            <a:srgbClr val="FFFF00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descr="печ" id="14340" name="Picture 4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0"/>
          <a:stretch>
            <a:fillRect/>
          </a:stretch>
        </p:blipFill>
        <p:spPr bwMode="auto">
          <a:xfrm>
            <a:off x="755650" y="4508500"/>
            <a:ext cx="1085850" cy="1246188"/>
          </a:xfrm>
          <a:prstGeom prst="rect">
            <a:avLst/>
          </a:prstGeom>
          <a:solidFill>
            <a:srgbClr val="FF0000"/>
          </a:solidFill>
          <a:ln cmpd="thickThin"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51050" y="1484313"/>
            <a:ext cx="6481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Я всё понял и могу помочь другим.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4075" y="2924175"/>
            <a:ext cx="6480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Я почти понял, но мне нужна помощь.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4075" y="4652963"/>
            <a:ext cx="6335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lang="ru-RU" sz="3200">
                <a:latin charset="0" pitchFamily="34" typeface="Calibri"/>
              </a:rPr>
              <a:t>Мне было трудно на уроке.</a:t>
            </a:r>
          </a:p>
        </p:txBody>
      </p:sp>
      <p:sp>
        <p:nvSpPr>
          <p:cNvPr descr="black100" id="14344" name="WordArt 8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4625975" cy="762000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b="1" i="1" kern="10" lang="ru-RU" sz="3600">
                <a:ln w="317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algn="ctr" dir="2700000" dist="35921" rotWithShape="0">
                    <a:srgbClr val="990000"/>
                  </a:outerShdw>
                </a:effectLst>
                <a:latin typeface="Calibri"/>
                <a:cs typeface="Calibri"/>
              </a:rPr>
              <a:t>Моя оценка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4555.jpg" id="6" name="Рисунок 5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28600"/>
            <a:ext cx="533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657600" y="4419600"/>
            <a:ext cx="3962400" cy="1752600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b="1" kern="10" lang="ru-RU" sz="360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algn="ctr" dir="2700000" dist="35921" rotWithShape="0">
                    <a:srgbClr val="990000"/>
                  </a:outerShdw>
                </a:effectLst>
                <a:latin typeface="Book Antiqua"/>
              </a:rPr>
              <a:t>До новых</a:t>
            </a:r>
          </a:p>
          <a:p>
            <a:pPr algn="ctr"/>
            <a:r>
              <a:rPr b="1" kern="10" lang="ru-RU" sz="3600">
                <a:ln w="31750">
                  <a:pattFill prst="dkDnDiag">
                    <a:fgClr>
                      <a:srgbClr val="FF66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algn="ctr" dir="2700000" dist="35921" rotWithShape="0">
                    <a:srgbClr val="990000"/>
                  </a:outerShdw>
                </a:effectLst>
                <a:latin typeface="Book Antiqua"/>
              </a:rPr>
              <a:t>встреч!</a:t>
            </a:r>
          </a:p>
        </p:txBody>
      </p:sp>
      <p:pic>
        <p:nvPicPr>
          <p:cNvPr descr="212.gif" id="1536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304800" y="1600200"/>
            <a:ext cx="32400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ru-RU" sz="2400" smtClean="0">
                <a:latin typeface="Book Antiqua" pitchFamily="18" charset="0"/>
              </a:rPr>
              <a:t>Вспомните тему прошлого урока и скажите, как получить тёмные и насыщенные цвета?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075" name="Рисунок 4" descr="212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2000250"/>
            <a:ext cx="32400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90600" y="842963"/>
            <a:ext cx="72183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Давайте выполним небольшое практическое задание и узнаем ещё об одной технике работы с акварельными красками.</a:t>
            </a:r>
            <a:r>
              <a:rPr lang="ru-RU" sz="4400">
                <a:solidFill>
                  <a:schemeClr val="tx2"/>
                </a:solidFill>
              </a:rPr>
              <a:t/>
            </a:r>
            <a:br>
              <a:rPr lang="ru-RU" sz="4400">
                <a:solidFill>
                  <a:schemeClr val="tx2"/>
                </a:solidFill>
              </a:rPr>
            </a:br>
            <a:endParaRPr lang="ru-RU" sz="4400">
              <a:solidFill>
                <a:schemeClr val="tx2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13" y="1752600"/>
            <a:ext cx="5033962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963" y="1908175"/>
            <a:ext cx="4132262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52600" y="523875"/>
            <a:ext cx="5922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latin typeface="Book Antiqua" pitchFamily="18" charset="0"/>
              </a:rPr>
              <a:t>Затонируйте  лист бумаги, как на прошлом уроке, только одним цветом:</a:t>
            </a:r>
            <a:br>
              <a:rPr lang="ru-RU" sz="2400">
                <a:latin typeface="Book Antiqua" pitchFamily="18" charset="0"/>
              </a:rPr>
            </a:br>
            <a:endParaRPr lang="ru-RU" sz="24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533400"/>
            <a:ext cx="2897188" cy="21256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3824288" y="533400"/>
            <a:ext cx="478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2-4</a:t>
            </a:r>
            <a:r>
              <a:rPr lang="ru-RU" sz="2200">
                <a:solidFill>
                  <a:schemeClr val="tx2"/>
                </a:solidFill>
                <a:latin typeface="Book Antiqua" pitchFamily="18" charset="0"/>
              </a:rPr>
              <a:t>. Подготовьте бумагу по схеме: прикрепите лист к планшету (вместо планшета можно использовать картонную папку для бумаг), смочите бумагу губкой с водой.</a:t>
            </a:r>
          </a:p>
        </p:txBody>
      </p:sp>
      <p:sp>
        <p:nvSpPr>
          <p:cNvPr id="5" name="Овал 4"/>
          <p:cNvSpPr/>
          <p:nvPr/>
        </p:nvSpPr>
        <p:spPr>
          <a:xfrm>
            <a:off x="1052513" y="5410200"/>
            <a:ext cx="1066800" cy="914400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С 36-37</a:t>
            </a:r>
          </a:p>
        </p:txBody>
      </p:sp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2819400"/>
            <a:ext cx="2963863" cy="20748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800350"/>
            <a:ext cx="3243263" cy="37734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/>
          <a:lstStyle/>
          <a:p>
            <a:r>
              <a:rPr lang="ru-RU" sz="2000" smtClean="0">
                <a:latin typeface="Book Antiqua" pitchFamily="18" charset="0"/>
              </a:rPr>
              <a:t>- Нанесите на смоченный лист широкой кистью (№ 12) акварельную краску одного цвета (лучше выбрать тёмные цвета: синий, фиолетовый, сепию, коричневый и т.п.). Краска должна ложиться прозрачным тонким слоем, белых пятен не должно оставаться. Не забывайте разбавлять краску водой.</a:t>
            </a:r>
            <a:br>
              <a:rPr lang="ru-RU" sz="2000" smtClean="0">
                <a:latin typeface="Book Antiqua" pitchFamily="18" charset="0"/>
              </a:rPr>
            </a:br>
            <a:r>
              <a:rPr lang="ru-RU" sz="2000" smtClean="0">
                <a:latin typeface="Book Antiqua" pitchFamily="18" charset="0"/>
              </a:rPr>
              <a:t>– Промойте кисть и отложите работу сушить.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512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71475"/>
            <a:ext cx="5715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NYA\Desktop\презентации\картинки\26\7015cdfb5b9518bb9eaf33867fb51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397625" cy="4268788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" y="5392738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Рассмотрите  акварель Г. Верейского «Пойма реки». </a:t>
            </a:r>
          </a:p>
        </p:txBody>
      </p:sp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247650" y="4664075"/>
            <a:ext cx="8458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>
                <a:solidFill>
                  <a:schemeClr val="tx2"/>
                </a:solidFill>
              </a:rPr>
              <a:t>Г. Верейский «Пойма реки».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7813" y="52578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Скажите, эта работа выполнена одним или несколькими цветами?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8600" y="52546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Как же удалось одним цветом передать такой сложный пейзаж?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65125" y="5283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Определите, что на пейзаже написано одним слоем, а что несколькими?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85763" y="50895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Чтобы тщательнее проработать деревья, которые находятся ближе к нам, </a:t>
            </a:r>
            <a:r>
              <a:rPr lang="ru-RU" sz="2400" b="1">
                <a:solidFill>
                  <a:schemeClr val="tx2"/>
                </a:solidFill>
                <a:latin typeface="Book Antiqua" pitchFamily="18" charset="0"/>
              </a:rPr>
              <a:t>Григорий Верейский </a:t>
            </a:r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несколько раз наносил тонкие слои акварели одного цвета. Поля, изображённые вдали, написаны в один слой.</a:t>
            </a:r>
            <a:endParaRPr lang="ru-RU" sz="2800" b="1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11138" y="52578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Такая техника акварели называется </a:t>
            </a:r>
            <a:r>
              <a:rPr lang="ru-RU" sz="2800" b="1">
                <a:solidFill>
                  <a:srgbClr val="C00000"/>
                </a:solidFill>
                <a:latin typeface="Book Antiqua" pitchFamily="18" charset="0"/>
              </a:rPr>
              <a:t>гризайль.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533400"/>
            <a:ext cx="3656012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4610100" y="838200"/>
            <a:ext cx="4229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Обратите внимание на схему увеличения слоёв акварели одного цвета. </a:t>
            </a:r>
          </a:p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На этой схеме показано, какой степени насыщенности можно добиться, увеличивая количество слоёв.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Book Antiqua" pitchFamily="18" charset="0"/>
              </a:rPr>
              <a:t>Чем  больше  в  акварели   воды,  тем  тоньше  получается слой краски.</a:t>
            </a:r>
          </a:p>
          <a:p>
            <a:pPr algn="ctr"/>
            <a:endParaRPr lang="ru-RU" sz="240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6172200" y="1219200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>
                <a:solidFill>
                  <a:schemeClr val="tx2"/>
                </a:solidFill>
                <a:latin typeface="Book Antiqua" pitchFamily="18" charset="0"/>
              </a:rPr>
              <a:t>Выполните последующие слои тонировки (рис.2-4).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 Antiqua" pitchFamily="18" charset="0"/>
              </a:rPr>
              <a:t>Не забывайте давать подсохнуть работе и каждый раз немного сдвигаясь вниз, чтобы ощутить разницу в яркости между слоями.</a:t>
            </a:r>
          </a:p>
          <a:p>
            <a:pPr algn="ctr"/>
            <a:endParaRPr lang="ru-RU" sz="200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ru-RU" sz="2000">
                <a:solidFill>
                  <a:schemeClr val="tx2"/>
                </a:solidFill>
                <a:latin typeface="Book Antiqua" pitchFamily="18" charset="0"/>
              </a:rPr>
              <a:t>Пока сохнет работы выполните зарисовку «Рыбка».</a:t>
            </a:r>
          </a:p>
        </p:txBody>
      </p:sp>
      <p:sp>
        <p:nvSpPr>
          <p:cNvPr id="4" name="Овал 3"/>
          <p:cNvSpPr/>
          <p:nvPr/>
        </p:nvSpPr>
        <p:spPr>
          <a:xfrm>
            <a:off x="6972300" y="304800"/>
            <a:ext cx="1066800" cy="914400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С.40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71538"/>
            <a:ext cx="44291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5365750" y="2166938"/>
            <a:ext cx="335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typeface="Book Antiqua" pitchFamily="18" charset="0"/>
              </a:rPr>
              <a:t>Для работы используйте лист в клетку.</a:t>
            </a:r>
          </a:p>
        </p:txBody>
      </p:sp>
      <p:sp>
        <p:nvSpPr>
          <p:cNvPr id="4" name="Овал 3"/>
          <p:cNvSpPr/>
          <p:nvPr/>
        </p:nvSpPr>
        <p:spPr>
          <a:xfrm>
            <a:off x="6629400" y="609600"/>
            <a:ext cx="1066800" cy="914400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С.40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ONYA\Desktop\презентации\картинки\26\Снимокuio.PNG" id="2" name="Picture 2"/>
          <p:cNvPicPr>
            <a:picLocks noChangeArrowheads="1"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668338"/>
            <a:ext cx="5029200" cy="5578475"/>
          </a:xfrm>
          <a:prstGeom prst="rect">
            <a:avLst/>
          </a:prstGeom>
          <a:noFill/>
          <a:ln>
            <a:noFill/>
          </a:ln>
          <a:effectLst>
            <a:outerShdw algn="t" blurRad="50800" dir="5400000" dist="38100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81000" y="53340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charset="0" pitchFamily="18" typeface="Book Antiqua"/>
              </a:rPr>
              <a:t>Рассмотрите рисунок.</a:t>
            </a:r>
          </a:p>
          <a:p>
            <a:pPr algn="ctr"/>
            <a:r>
              <a:rPr lang="ru-RU" sz="2400">
                <a:solidFill>
                  <a:schemeClr val="tx2"/>
                </a:solidFill>
                <a:latin charset="0" pitchFamily="18" typeface="Book Antiqua"/>
              </a:rPr>
              <a:t>Определите,  где краска нанесена в один слой, а где в несколько?</a:t>
            </a:r>
          </a:p>
        </p:txBody>
      </p:sp>
      <p:pic>
        <p:nvPicPr>
          <p:cNvPr descr="212.gif" id="1024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-152400" y="2292350"/>
            <a:ext cx="32400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8300" y="708025"/>
            <a:ext cx="3136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9pPr>
          </a:lstStyle>
          <a:p>
            <a:pPr algn="ctr"/>
            <a:r>
              <a:rPr lang="ru-RU" sz="2400">
                <a:solidFill>
                  <a:schemeClr val="tx2"/>
                </a:solidFill>
                <a:latin charset="0" pitchFamily="18" typeface="Book Antiqua"/>
              </a:rPr>
              <a:t>Выполните композицию </a:t>
            </a:r>
            <a:r>
              <a:rPr b="1" lang="ru-RU" sz="2400">
                <a:solidFill>
                  <a:srgbClr val="C00000"/>
                </a:solidFill>
                <a:latin charset="0" pitchFamily="18" typeface="Book Antiqua"/>
              </a:rPr>
              <a:t>«Рыбка в море» </a:t>
            </a:r>
            <a:r>
              <a:rPr lang="ru-RU" sz="2400">
                <a:solidFill>
                  <a:schemeClr val="tx2"/>
                </a:solidFill>
                <a:latin charset="0" pitchFamily="18" typeface="Book Antiqua"/>
              </a:rPr>
              <a:t>в технике гризайль.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450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Book Antiqua</vt:lpstr>
      <vt:lpstr>Bookman Old Style</vt:lpstr>
      <vt:lpstr>Оформление по умолчанию</vt:lpstr>
      <vt:lpstr>Презентация PowerPoint</vt:lpstr>
      <vt:lpstr>Вспомните тему прошлого урока и скажите, как получить тёмные и насыщенные цвета? </vt:lpstr>
      <vt:lpstr>Презентация PowerPoint</vt:lpstr>
      <vt:lpstr>- Нанесите на смоченный лист широкой кистью (№ 12) акварельную краску одного цвета (лучше выбрать тёмные цвета: синий, фиолетовый, сепию, коричневый и т.п.). Краска должна ложиться прозрачным тонким слоем, белых пятен не должно оставаться. Не забывайте разбавлять краску водой. – Промойте кисть и отложите работу сушить.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Доктор</cp:lastModifiedBy>
  <cp:revision>23</cp:revision>
  <cp:lastPrinted>1601-01-01T00:00:00Z</cp:lastPrinted>
  <dcterms:created xsi:type="dcterms:W3CDTF">1601-01-01T00:00:00Z</dcterms:created>
  <dcterms:modified xsi:type="dcterms:W3CDTF">2013-11-07T20:33:39Z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2797357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  <property fmtid="{D5CDD505-2E9C-101B-9397-08002B2CF9AE}" name="Version" pid="5">
    <vt:i4>1</vt:i4>
  </property>
</Properties>
</file>