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800" b="1"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800" b="1"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800" b="1"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800" b="1"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800" b="1"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800" b="1"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800" b="1"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800" b="1"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800" b="1"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8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2" autoAdjust="0"/>
    <p:restoredTop sz="94660"/>
  </p:normalViewPr>
  <p:slideViewPr>
    <p:cSldViewPr>
      <p:cViewPr varScale="1">
        <p:scale>
          <a:sx n="106" d="100"/>
          <a:sy n="106" d="100"/>
        </p:scale>
        <p:origin x="-102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i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i="0">
                <a:latin typeface="+mn-lt"/>
              </a:defRPr>
            </a:lvl1pPr>
          </a:lstStyle>
          <a:p>
            <a:pPr>
              <a:defRPr/>
            </a:pPr>
            <a:fld id="{4CBAECF0-2842-4809-858D-7DA5F3A38799}" type="datetimeFigureOut">
              <a:rPr lang="ru-RU"/>
              <a:pPr>
                <a:defRPr/>
              </a:pPr>
              <a:t>22.03.2013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i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i="0">
                <a:latin typeface="+mn-lt"/>
              </a:defRPr>
            </a:lvl1pPr>
          </a:lstStyle>
          <a:p>
            <a:pPr>
              <a:defRPr/>
            </a:pPr>
            <a:fld id="{6993BB5D-EF1D-48C7-96E1-762358D3D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4861F-44B6-4DAB-B775-AE2DCF025091}" type="datetime1">
              <a:rPr lang="ru-RU"/>
              <a:pPr>
                <a:defRPr/>
              </a:pPr>
              <a:t>22.03.2013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99F23-11AE-4FB9-8919-C654D05DE8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75BA5-C6AF-4E8A-81F6-DBAB17C4FFEE}" type="datetime1">
              <a:rPr lang="ru-RU"/>
              <a:pPr>
                <a:defRPr/>
              </a:pPr>
              <a:t>22.03.2013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B8348-9D17-4473-AAA5-20096A21CE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BDCFB-64A6-4B6E-B944-459AF6CCBAFC}" type="datetime1">
              <a:rPr lang="ru-RU"/>
              <a:pPr>
                <a:defRPr/>
              </a:pPr>
              <a:t>22.03.2013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CA101-4FF2-4BBF-80EA-0AD1221876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3754F-DEEF-406B-9715-ADA69CFF038C}" type="datetime1">
              <a:rPr lang="ru-RU"/>
              <a:pPr>
                <a:defRPr/>
              </a:pPr>
              <a:t>22.03.2013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169AB-6A0D-434C-B1A6-AA40E38C1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9EC04-9A40-4786-A765-430C0D6A35E5}" type="datetime1">
              <a:rPr lang="ru-RU"/>
              <a:pPr>
                <a:defRPr/>
              </a:pPr>
              <a:t>22.03.2013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3F843-3584-465D-AF10-1EA7BCB84E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88E89-F9EE-45B1-9CD2-079B0E003EB8}" type="datetime1">
              <a:rPr lang="ru-RU"/>
              <a:pPr>
                <a:defRPr/>
              </a:pPr>
              <a:t>22.03.2013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4CAA4-A5C9-4133-AB77-6E1CC23540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7300C-2B21-44DC-8AD5-D5B9D7202A3C}" type="datetime1">
              <a:rPr lang="ru-RU"/>
              <a:pPr>
                <a:defRPr/>
              </a:pPr>
              <a:t>22.03.2013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1C99A-3154-4561-9C58-C7CE12D5F1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59542-2B0E-46BF-B959-A95634E35F1B}" type="datetime1">
              <a:rPr lang="ru-RU"/>
              <a:pPr>
                <a:defRPr/>
              </a:pPr>
              <a:t>22.03.2013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8F804-35C3-4DC1-A175-1F14D8D099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EF1F5-57ED-44F6-A997-A879FE838BC3}" type="datetime1">
              <a:rPr lang="ru-RU"/>
              <a:pPr>
                <a:defRPr/>
              </a:pPr>
              <a:t>22.03.2013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A8C4F-4EC1-4D8D-865D-8EA79DC72A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2CD62-771D-4227-B11E-03363B15CF6F}" type="datetime1">
              <a:rPr lang="ru-RU"/>
              <a:pPr>
                <a:defRPr/>
              </a:pPr>
              <a:t>22.03.2013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B4371-A609-48D4-92F8-5F84BAB22B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E60CA-565C-482A-AC9B-E5CAA9C59EDC}" type="datetime1">
              <a:rPr lang="ru-RU"/>
              <a:pPr>
                <a:defRPr/>
              </a:pPr>
              <a:t>22.03.2013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4ECAE-D940-4D12-9087-1109649B44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42C88A-CBEC-49E5-A911-C52FF278BEA0}" type="datetime1">
              <a:rPr lang="ru-RU"/>
              <a:pPr>
                <a:defRPr/>
              </a:pPr>
              <a:t>22.03.2013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5F2070-DC9E-4EA5-B878-F81D7355A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1190625" y="1412875"/>
            <a:ext cx="7559675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5400">
                <a:solidFill>
                  <a:srgbClr val="FF33CC"/>
                </a:solidFill>
              </a:rPr>
              <a:t>Тема:</a:t>
            </a:r>
            <a:r>
              <a:rPr lang="ru-RU" sz="5400"/>
              <a:t> </a:t>
            </a:r>
            <a:r>
              <a:rPr lang="ru-RU" sz="5400">
                <a:solidFill>
                  <a:schemeClr val="hlink"/>
                </a:solidFill>
              </a:rPr>
              <a:t>«Роль  книги</a:t>
            </a:r>
          </a:p>
          <a:p>
            <a:pPr algn="ctr"/>
            <a:r>
              <a:rPr lang="ru-RU" sz="5400">
                <a:solidFill>
                  <a:schemeClr val="hlink"/>
                </a:solidFill>
              </a:rPr>
              <a:t> в развитии</a:t>
            </a:r>
          </a:p>
          <a:p>
            <a:pPr algn="ctr"/>
            <a:r>
              <a:rPr lang="ru-RU" sz="5400">
                <a:solidFill>
                  <a:schemeClr val="hlink"/>
                </a:solidFill>
              </a:rPr>
              <a:t> интеллектуальных </a:t>
            </a:r>
          </a:p>
          <a:p>
            <a:pPr algn="ctr"/>
            <a:r>
              <a:rPr lang="ru-RU" sz="5400">
                <a:solidFill>
                  <a:schemeClr val="hlink"/>
                </a:solidFill>
              </a:rPr>
              <a:t>умений ребёнка»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DDBA572-343F-4BEF-8739-35464972B543}" type="datetime1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22.03.2013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2E9D4B3-2FBA-4A35-9950-A2FCE47F330C}" type="slidenum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3555" name="Text Box 8"/>
          <p:cNvSpPr txBox="1">
            <a:spLocks noChangeArrowheads="1"/>
          </p:cNvSpPr>
          <p:nvPr/>
        </p:nvSpPr>
        <p:spPr bwMode="auto">
          <a:xfrm>
            <a:off x="2392363" y="417513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600"/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2124075" y="476250"/>
            <a:ext cx="6716713" cy="588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FF0000"/>
                </a:solidFill>
              </a:rPr>
              <a:t>РЕКОМЕНДАЦИИ РОДИТЕЛЯМ ПО РАЗВИТИЮ ЧИТАТЕЛЬСКОГО ИНТЕРЕСА У ДЕТЕЙ</a:t>
            </a:r>
          </a:p>
          <a:p>
            <a:pPr>
              <a:buFontTx/>
              <a:buChar char="•"/>
            </a:pPr>
            <a:r>
              <a:rPr lang="ru-RU" sz="2000"/>
              <a:t>Прививайте ребёнку интерес к чтению с детства</a:t>
            </a:r>
          </a:p>
          <a:p>
            <a:pPr>
              <a:buFontTx/>
              <a:buChar char="•"/>
            </a:pPr>
            <a:r>
              <a:rPr lang="ru-RU" sz="2000"/>
              <a:t>Выбирайте книги интересные по содержанию и яркие по оформлению</a:t>
            </a:r>
          </a:p>
          <a:p>
            <a:pPr>
              <a:buFontTx/>
              <a:buChar char="•"/>
            </a:pPr>
            <a:r>
              <a:rPr lang="ru-RU" sz="2000"/>
              <a:t>Систематически читайте ребёнку – это формирует у него привычку ежедневного общения с книгой</a:t>
            </a:r>
          </a:p>
          <a:p>
            <a:pPr>
              <a:buFontTx/>
              <a:buChar char="•"/>
            </a:pPr>
            <a:r>
              <a:rPr lang="ru-RU" sz="2000"/>
              <a:t>Обсуждайте прочитанную книгу</a:t>
            </a:r>
          </a:p>
          <a:p>
            <a:pPr>
              <a:buFontTx/>
              <a:buChar char="•"/>
            </a:pPr>
            <a:r>
              <a:rPr lang="ru-RU" sz="2000"/>
              <a:t>Рассказывайте ребёнку об авторе</a:t>
            </a:r>
          </a:p>
          <a:p>
            <a:pPr>
              <a:buFontTx/>
              <a:buChar char="•"/>
            </a:pPr>
            <a:r>
              <a:rPr lang="ru-RU" sz="2000"/>
              <a:t>Если вы читаете книгу, старайтесь прервать чтение на самом интересном моменте</a:t>
            </a:r>
          </a:p>
          <a:p>
            <a:pPr>
              <a:buFontTx/>
              <a:buChar char="•"/>
            </a:pPr>
            <a:r>
              <a:rPr lang="ru-RU" sz="2000"/>
              <a:t>Вспоминая с ребёнком ранее прочитанное, намеренно искажайте содержание, чтобы проверить, как он запомнил текст</a:t>
            </a:r>
          </a:p>
          <a:p>
            <a:pPr>
              <a:buFontTx/>
              <a:buChar char="•"/>
            </a:pPr>
            <a:r>
              <a:rPr lang="ru-RU" sz="2000"/>
              <a:t>Воспитывайте бережное отношение к книге</a:t>
            </a:r>
          </a:p>
          <a:p>
            <a:pPr>
              <a:buFontTx/>
              <a:buChar char="•"/>
            </a:pPr>
            <a:r>
              <a:rPr lang="ru-RU" sz="2000"/>
              <a:t>Запишите ребёнка в библиотеку и посещайте еёе вместе с ним, по мере возможности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DDBA572-343F-4BEF-8739-35464972B543}" type="datetime1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22.03.2013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442B2C4-D7A2-4C25-AB89-298827BD03FC}" type="slidenum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4579" name="Text Box 8"/>
          <p:cNvSpPr txBox="1">
            <a:spLocks noChangeArrowheads="1"/>
          </p:cNvSpPr>
          <p:nvPr/>
        </p:nvSpPr>
        <p:spPr bwMode="auto">
          <a:xfrm>
            <a:off x="2392363" y="417513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600"/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1908175" y="476250"/>
            <a:ext cx="6911975" cy="545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chemeClr val="hlink"/>
                </a:solidFill>
              </a:rPr>
              <a:t>Если ребёнок растет и развивается в обстановке, где беседы, слушание, чтение является нормой повседневной жизни, он и в школе будет интересоваться содержательной информацией. Которую можно почерпнуть главным образом из книг.</a:t>
            </a:r>
          </a:p>
          <a:p>
            <a:r>
              <a:rPr lang="ru-RU" sz="3200">
                <a:solidFill>
                  <a:schemeClr val="hlink"/>
                </a:solidFill>
              </a:rPr>
              <a:t>Из него вырастет увлечённый читатель.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DDBA572-343F-4BEF-8739-35464972B543}" type="datetime1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22.03.2013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94390DB-9FAC-4B60-80D1-99C752A266DE}" type="slidenum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5603" name="Text Box 8"/>
          <p:cNvSpPr txBox="1">
            <a:spLocks noChangeArrowheads="1"/>
          </p:cNvSpPr>
          <p:nvPr/>
        </p:nvSpPr>
        <p:spPr bwMode="auto">
          <a:xfrm>
            <a:off x="2392363" y="417513"/>
            <a:ext cx="657225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Конечно всё вышесказанное не означает, что формирование интереса к чтению у ребёнка должно прививаться только в семье.</a:t>
            </a:r>
          </a:p>
          <a:p>
            <a:r>
              <a:rPr lang="ru-RU" sz="2400"/>
              <a:t>Задача школы и учителя научить ребёнка читать</a:t>
            </a:r>
          </a:p>
          <a:p>
            <a:endParaRPr lang="ru-RU" sz="2400"/>
          </a:p>
          <a:p>
            <a:r>
              <a:rPr lang="ru-RU" sz="3600">
                <a:solidFill>
                  <a:srgbClr val="008000"/>
                </a:solidFill>
              </a:rPr>
              <a:t>ОСОЗНАННО</a:t>
            </a:r>
          </a:p>
          <a:p>
            <a:endParaRPr lang="ru-RU" sz="3600">
              <a:solidFill>
                <a:srgbClr val="008000"/>
              </a:solidFill>
            </a:endParaRPr>
          </a:p>
          <a:p>
            <a:r>
              <a:rPr lang="ru-RU" sz="3600">
                <a:solidFill>
                  <a:srgbClr val="FF33CC"/>
                </a:solidFill>
              </a:rPr>
              <a:t>ПРАВИЛЬНО</a:t>
            </a:r>
          </a:p>
          <a:p>
            <a:endParaRPr lang="ru-RU" sz="3600">
              <a:solidFill>
                <a:srgbClr val="FF33CC"/>
              </a:solidFill>
            </a:endParaRPr>
          </a:p>
          <a:p>
            <a:r>
              <a:rPr lang="ru-RU" sz="3600">
                <a:solidFill>
                  <a:schemeClr val="hlink"/>
                </a:solidFill>
              </a:rPr>
              <a:t>БЫСТРО</a:t>
            </a:r>
          </a:p>
          <a:p>
            <a:endParaRPr lang="ru-RU" sz="3600">
              <a:solidFill>
                <a:schemeClr val="hlink"/>
              </a:solidFill>
            </a:endParaRP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1835150" y="476250"/>
            <a:ext cx="71294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200"/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2051050" y="549275"/>
            <a:ext cx="691356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DDBA572-343F-4BEF-8739-35464972B543}" type="datetime1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22.03.2013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8941552-F346-4A52-AA68-9601879014B0}" type="slidenum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6627" name="Text Box 8"/>
          <p:cNvSpPr txBox="1">
            <a:spLocks noChangeArrowheads="1"/>
          </p:cNvSpPr>
          <p:nvPr/>
        </p:nvSpPr>
        <p:spPr bwMode="auto">
          <a:xfrm>
            <a:off x="2392363" y="417513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600"/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2051050" y="1125538"/>
            <a:ext cx="6264275" cy="447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Основным же критерием в оценивании детей по литературе является техника чтения.</a:t>
            </a:r>
          </a:p>
          <a:p>
            <a:r>
              <a:rPr lang="ru-RU" sz="3200"/>
              <a:t>Работа над техникой чтения – процесс достаточно длительный и не всегда привлекательный для детей.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DDBA572-343F-4BEF-8739-35464972B543}" type="datetime1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22.03.2013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83B5EFB-4B8A-4BB6-9BA5-6E454F5356EB}" type="slidenum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7651" name="Text Box 8"/>
          <p:cNvSpPr txBox="1">
            <a:spLocks noChangeArrowheads="1"/>
          </p:cNvSpPr>
          <p:nvPr/>
        </p:nvSpPr>
        <p:spPr bwMode="auto">
          <a:xfrm>
            <a:off x="2392363" y="417513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600"/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1979613" y="557213"/>
            <a:ext cx="67691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2463800" y="539750"/>
            <a:ext cx="62118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200"/>
          </a:p>
        </p:txBody>
      </p:sp>
      <p:sp>
        <p:nvSpPr>
          <p:cNvPr id="27654" name="Text Box 7"/>
          <p:cNvSpPr txBox="1">
            <a:spLocks noChangeArrowheads="1"/>
          </p:cNvSpPr>
          <p:nvPr/>
        </p:nvSpPr>
        <p:spPr bwMode="auto">
          <a:xfrm>
            <a:off x="1908175" y="549275"/>
            <a:ext cx="6861175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Существуют разные точки зрения на необходимую скорость чтения в конце начального обучения. В программе начальных классов она составляет 90-100 слов в минуту.</a:t>
            </a:r>
          </a:p>
          <a:p>
            <a:r>
              <a:rPr lang="ru-RU" sz="3200"/>
              <a:t>Как показывает опыт, большинству учащихся вполне доступна скорость чтения 120 слов в минуту. Как этого добиться?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DDBA572-343F-4BEF-8739-35464972B543}" type="datetime1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22.03.2013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58888C5-1169-4B46-AA5A-412C538E3A1F}" type="slidenum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8675" name="Text Box 8"/>
          <p:cNvSpPr txBox="1">
            <a:spLocks noChangeArrowheads="1"/>
          </p:cNvSpPr>
          <p:nvPr/>
        </p:nvSpPr>
        <p:spPr bwMode="auto">
          <a:xfrm>
            <a:off x="2392363" y="417513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600"/>
          </a:p>
        </p:txBody>
      </p:sp>
      <p:sp>
        <p:nvSpPr>
          <p:cNvPr id="28676" name="Text Box 6"/>
          <p:cNvSpPr txBox="1">
            <a:spLocks noChangeArrowheads="1"/>
          </p:cNvSpPr>
          <p:nvPr/>
        </p:nvSpPr>
        <p:spPr bwMode="auto">
          <a:xfrm>
            <a:off x="1476375" y="333375"/>
            <a:ext cx="7416800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Учитель литературы В. Н. Зайцев, который разработал свою методику обучения детей скоростному чтению даёт следующие рекомендации:</a:t>
            </a:r>
          </a:p>
          <a:p>
            <a:pPr>
              <a:buFontTx/>
              <a:buChar char="•"/>
            </a:pPr>
            <a:r>
              <a:rPr lang="ru-RU" sz="2000">
                <a:solidFill>
                  <a:schemeClr val="hlink"/>
                </a:solidFill>
              </a:rPr>
              <a:t>Если ребёнок не любит читать. То необходим режим щадящего чтения (порционно): 5-7 мин. читает, пересказывает прочитанное, 10-15 мин. Отдыхает и т. д. </a:t>
            </a:r>
          </a:p>
          <a:p>
            <a:pPr>
              <a:buFontTx/>
              <a:buChar char="•"/>
            </a:pPr>
            <a:r>
              <a:rPr lang="ru-RU" sz="2000">
                <a:solidFill>
                  <a:schemeClr val="hlink"/>
                </a:solidFill>
              </a:rPr>
              <a:t>Хорошие результаты даёт чтение перед сном. Дело в том, что последние события дня фиксируются эмоциональной памятью и, когда человек спит, он находится под их впечатлениями</a:t>
            </a:r>
          </a:p>
          <a:p>
            <a:pPr>
              <a:buFontTx/>
              <a:buChar char="•"/>
            </a:pPr>
            <a:r>
              <a:rPr lang="ru-RU" sz="2000">
                <a:solidFill>
                  <a:schemeClr val="hlink"/>
                </a:solidFill>
              </a:rPr>
              <a:t>Для того, чтобы ребёнок видел свой рост в овладении техникой чтения, надо почаще измерять скорость чтения и делать это самым торжественным образом (вооружиться часами с секундной стрелкой, книгой с крупным шрифтом). Пусть ребёнок читает ровно минуту, посчитайте слова. К своему «росту по чтению» ребёнок будет относиться столь же ревностно, как и к меткам своего роста на «Ростомере».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DDBA572-343F-4BEF-8739-35464972B543}" type="datetime1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22.03.2013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0C5FEC0-94F3-46F7-8A18-3D3A1EB509FE}" type="slidenum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9699" name="Text Box 8"/>
          <p:cNvSpPr txBox="1">
            <a:spLocks noChangeArrowheads="1"/>
          </p:cNvSpPr>
          <p:nvPr/>
        </p:nvSpPr>
        <p:spPr bwMode="auto">
          <a:xfrm>
            <a:off x="2392363" y="417513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600"/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2463800" y="412750"/>
            <a:ext cx="1841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827088" y="1844675"/>
            <a:ext cx="7343775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rgbClr val="FF0000"/>
                </a:solidFill>
              </a:rPr>
              <a:t>И поверьте, ребёнок приобщится к чтению, и оно станет для него действительно добровольным, а значит, усовершенствуется его техника.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DDBA572-343F-4BEF-8739-35464972B543}" type="datetime1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22.03.2013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984C7EF-DD95-4091-9C4C-F8B50911E935}" type="slidenum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30723" name="Text Box 8"/>
          <p:cNvSpPr txBox="1">
            <a:spLocks noChangeArrowheads="1"/>
          </p:cNvSpPr>
          <p:nvPr/>
        </p:nvSpPr>
        <p:spPr bwMode="auto">
          <a:xfrm>
            <a:off x="2392363" y="417513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600"/>
          </a:p>
        </p:txBody>
      </p:sp>
      <p:sp>
        <p:nvSpPr>
          <p:cNvPr id="30724" name="WordArt 5"/>
          <p:cNvSpPr>
            <a:spLocks noChangeArrowheads="1" noChangeShapeType="1" noTextEdit="1"/>
          </p:cNvSpPr>
          <p:nvPr/>
        </p:nvSpPr>
        <p:spPr bwMode="auto">
          <a:xfrm>
            <a:off x="900113" y="2786063"/>
            <a:ext cx="734377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Желаю успеха!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DDBA572-343F-4BEF-8739-35464972B543}" type="datetime1">
              <a:rPr lang="ru-RU"/>
              <a:pPr>
                <a:defRPr/>
              </a:pPr>
              <a:t>22.03.2013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2E83F-BBE5-483C-8943-0BEB7843246F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15363" name="Text Box 8"/>
          <p:cNvSpPr txBox="1">
            <a:spLocks noChangeArrowheads="1"/>
          </p:cNvSpPr>
          <p:nvPr/>
        </p:nvSpPr>
        <p:spPr bwMode="auto">
          <a:xfrm>
            <a:off x="2157413" y="1204913"/>
            <a:ext cx="6403975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ru-RU"/>
          </a:p>
          <a:p>
            <a:pPr algn="ctr"/>
            <a:r>
              <a:rPr lang="ru-RU">
                <a:solidFill>
                  <a:srgbClr val="FF33CC"/>
                </a:solidFill>
              </a:rPr>
              <a:t>«Всё, чего я достиг</a:t>
            </a:r>
          </a:p>
          <a:p>
            <a:pPr algn="ctr"/>
            <a:r>
              <a:rPr lang="ru-RU">
                <a:solidFill>
                  <a:srgbClr val="FF33CC"/>
                </a:solidFill>
              </a:rPr>
              <a:t> в жизни, </a:t>
            </a:r>
          </a:p>
          <a:p>
            <a:pPr algn="ctr"/>
            <a:r>
              <a:rPr lang="ru-RU">
                <a:solidFill>
                  <a:srgbClr val="FF33CC"/>
                </a:solidFill>
              </a:rPr>
              <a:t>стало возможным, </a:t>
            </a:r>
          </a:p>
          <a:p>
            <a:pPr algn="ctr"/>
            <a:r>
              <a:rPr lang="ru-RU">
                <a:solidFill>
                  <a:srgbClr val="FF33CC"/>
                </a:solidFill>
              </a:rPr>
              <a:t>благодаря книге».</a:t>
            </a:r>
          </a:p>
          <a:p>
            <a:pPr algn="ctr"/>
            <a:r>
              <a:rPr lang="ru-RU">
                <a:solidFill>
                  <a:srgbClr val="FF33CC"/>
                </a:solidFill>
              </a:rPr>
              <a:t>         Ричард Бах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DDBA572-343F-4BEF-8739-35464972B543}" type="datetime1">
              <a:rPr lang="ru-RU"/>
              <a:pPr>
                <a:defRPr/>
              </a:pPr>
              <a:t>22.03.2013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86A66D-1EB7-4BBF-B508-C1E4AAFA0B7B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16387" name="Text Box 8"/>
          <p:cNvSpPr txBox="1">
            <a:spLocks noChangeArrowheads="1"/>
          </p:cNvSpPr>
          <p:nvPr/>
        </p:nvSpPr>
        <p:spPr bwMode="auto">
          <a:xfrm>
            <a:off x="1042988" y="2133600"/>
            <a:ext cx="7129462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>
                <a:solidFill>
                  <a:srgbClr val="008000"/>
                </a:solidFill>
              </a:rPr>
              <a:t>Значение книги в жизни человека огромно. В век компьютеров и высоких технологий человек не может обойтись без чтения.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DDBA572-343F-4BEF-8739-35464972B543}" type="datetime1">
              <a:rPr lang="ru-RU"/>
              <a:pPr>
                <a:defRPr/>
              </a:pPr>
              <a:t>22.03.2013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07458C-7A72-4531-AC3E-7D5536F8DA4C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17411" name="Text Box 8"/>
          <p:cNvSpPr txBox="1">
            <a:spLocks noChangeArrowheads="1"/>
          </p:cNvSpPr>
          <p:nvPr/>
        </p:nvSpPr>
        <p:spPr bwMode="auto">
          <a:xfrm>
            <a:off x="2392363" y="417513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600"/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1547813" y="404813"/>
            <a:ext cx="7273925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Опыт свидетельствует, что плохо читающие ученики обречены на неуспеваемость в средних и старших классах, где учебный материал увеличивается во много раз. Кроме того, в процессе чтения совершенствуется оперативная память и устойчивость внимания, от которых зависит умственная работоспособность.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DDBA572-343F-4BEF-8739-35464972B543}" type="datetime1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22.03.2013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ECFB44E-0F3E-4F85-BF02-867E8381C15C}" type="slidenum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8435" name="Text Box 8"/>
          <p:cNvSpPr txBox="1">
            <a:spLocks noChangeArrowheads="1"/>
          </p:cNvSpPr>
          <p:nvPr/>
        </p:nvSpPr>
        <p:spPr bwMode="auto">
          <a:xfrm>
            <a:off x="2392363" y="417513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600"/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2751138" y="1116013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200"/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1763713" y="1989138"/>
            <a:ext cx="5995987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chemeClr val="hlink"/>
                </a:solidFill>
              </a:rPr>
              <a:t>Ни для кого не секрет, что желание читать, стойкий интерес к чтению формируется в семье и его основа – привычка ребёнка читать.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DDBA572-343F-4BEF-8739-35464972B543}" type="datetime1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22.03.2013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4D885EC-BBD3-4A20-9D5B-2422A1109FB5}" type="slidenum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9459" name="Text Box 8"/>
          <p:cNvSpPr txBox="1">
            <a:spLocks noChangeArrowheads="1"/>
          </p:cNvSpPr>
          <p:nvPr/>
        </p:nvSpPr>
        <p:spPr bwMode="auto">
          <a:xfrm>
            <a:off x="2392363" y="417513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600"/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2051050" y="9191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/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1958975" y="495300"/>
            <a:ext cx="6934200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indent="-914400" algn="ctr"/>
            <a:r>
              <a:rPr lang="ru-RU" sz="3600">
                <a:solidFill>
                  <a:srgbClr val="FF0000"/>
                </a:solidFill>
              </a:rPr>
              <a:t>Анкета для родителей</a:t>
            </a:r>
          </a:p>
          <a:p>
            <a:pPr marL="914400" indent="-914400" algn="ctr"/>
            <a:endParaRPr lang="ru-RU" sz="2400">
              <a:solidFill>
                <a:srgbClr val="FF0000"/>
              </a:solidFill>
            </a:endParaRPr>
          </a:p>
          <a:p>
            <a:pPr marL="914400" indent="-914400">
              <a:buFontTx/>
              <a:buAutoNum type="arabicPeriod"/>
            </a:pPr>
            <a:r>
              <a:rPr lang="ru-RU" sz="2000"/>
              <a:t>Нравится ли вашему ребёнку читать книги?</a:t>
            </a:r>
          </a:p>
          <a:p>
            <a:pPr marL="914400" indent="-914400">
              <a:buFontTx/>
              <a:buAutoNum type="arabicPeriod"/>
            </a:pPr>
            <a:r>
              <a:rPr lang="ru-RU" sz="2000"/>
              <a:t>Сколько времени он проводит за книгой?</a:t>
            </a:r>
          </a:p>
          <a:p>
            <a:pPr marL="914400" indent="-914400">
              <a:buFontTx/>
              <a:buAutoNum type="arabicPeriod"/>
            </a:pPr>
            <a:r>
              <a:rPr lang="ru-RU" sz="2000"/>
              <a:t>Вы убеждаете ребёнка читать или он делает это добровольно?</a:t>
            </a:r>
          </a:p>
          <a:p>
            <a:pPr marL="914400" indent="-914400">
              <a:buFontTx/>
              <a:buAutoNum type="arabicPeriod"/>
            </a:pPr>
            <a:r>
              <a:rPr lang="ru-RU" sz="2000"/>
              <a:t>Какие книги он предпочитает?</a:t>
            </a:r>
          </a:p>
          <a:p>
            <a:pPr marL="914400" indent="-914400">
              <a:buFontTx/>
              <a:buAutoNum type="arabicPeriod"/>
            </a:pPr>
            <a:r>
              <a:rPr lang="ru-RU" sz="2000"/>
              <a:t>Как вы поощряете его читательские стремления?</a:t>
            </a:r>
          </a:p>
          <a:p>
            <a:pPr marL="914400" indent="-914400">
              <a:buFontTx/>
              <a:buAutoNum type="arabicPeriod"/>
            </a:pPr>
            <a:r>
              <a:rPr lang="ru-RU" sz="2000"/>
              <a:t>Дарите ли вы своему ребёнку книги7</a:t>
            </a:r>
          </a:p>
          <a:p>
            <a:pPr marL="914400" indent="-914400">
              <a:buFontTx/>
              <a:buAutoNum type="arabicPeriod"/>
            </a:pPr>
            <a:r>
              <a:rPr lang="ru-RU" sz="2000"/>
              <a:t>Обсуждаете ли вместе прочитанное?</a:t>
            </a:r>
          </a:p>
          <a:p>
            <a:pPr marL="914400" indent="-914400">
              <a:buFontTx/>
              <a:buAutoNum type="arabicPeriod"/>
            </a:pPr>
            <a:r>
              <a:rPr lang="ru-RU" sz="2000"/>
              <a:t>Считаете ли вы СЕБЯ активным читателем?</a:t>
            </a:r>
          </a:p>
          <a:p>
            <a:pPr marL="914400" indent="-914400">
              <a:buFontTx/>
              <a:buAutoNum type="arabicPeriod"/>
            </a:pPr>
            <a:r>
              <a:rPr lang="ru-RU" sz="2000"/>
              <a:t>Являетесь ли вы для своего ребёнка примером в чтении книг?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DDBA572-343F-4BEF-8739-35464972B543}" type="datetime1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22.03.2013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EDE82F3-00A9-4A79-8C19-7B11A66E2511}" type="slidenum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0483" name="Text Box 8"/>
          <p:cNvSpPr txBox="1">
            <a:spLocks noChangeArrowheads="1"/>
          </p:cNvSpPr>
          <p:nvPr/>
        </p:nvSpPr>
        <p:spPr bwMode="auto">
          <a:xfrm>
            <a:off x="2392363" y="417513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600"/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1476375" y="692150"/>
            <a:ext cx="7158038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indent="-914400"/>
            <a:r>
              <a:rPr lang="ru-RU">
                <a:solidFill>
                  <a:srgbClr val="FF0000"/>
                </a:solidFill>
              </a:rPr>
              <a:t>Анкета для учащихся</a:t>
            </a:r>
          </a:p>
          <a:p>
            <a:pPr marL="914400" indent="-914400"/>
            <a:endParaRPr lang="ru-RU">
              <a:solidFill>
                <a:srgbClr val="FF0000"/>
              </a:solidFill>
            </a:endParaRPr>
          </a:p>
          <a:p>
            <a:pPr marL="914400" indent="-914400">
              <a:buFontTx/>
              <a:buAutoNum type="arabicPeriod"/>
            </a:pPr>
            <a:r>
              <a:rPr lang="ru-RU" sz="2000"/>
              <a:t>Как ты считаешь, может ли человек прожить без книги?</a:t>
            </a:r>
          </a:p>
          <a:p>
            <a:pPr marL="914400" indent="-914400">
              <a:buFontTx/>
              <a:buAutoNum type="arabicPeriod"/>
            </a:pPr>
            <a:r>
              <a:rPr lang="ru-RU" sz="2000"/>
              <a:t>Нравится ли тебе читать книги?</a:t>
            </a:r>
          </a:p>
          <a:p>
            <a:pPr marL="914400" indent="-914400">
              <a:buFontTx/>
              <a:buAutoNum type="arabicPeriod"/>
            </a:pPr>
            <a:r>
              <a:rPr lang="ru-RU" sz="2000"/>
              <a:t>Какие книги ты читаешь с удовольствием?</a:t>
            </a:r>
          </a:p>
          <a:p>
            <a:pPr marL="914400" indent="-914400">
              <a:buFontTx/>
              <a:buAutoNum type="arabicPeriod"/>
            </a:pPr>
            <a:r>
              <a:rPr lang="ru-RU" sz="2000"/>
              <a:t>Нравится ли тебе получать книги в подарок?</a:t>
            </a:r>
          </a:p>
          <a:p>
            <a:pPr marL="914400" indent="-914400">
              <a:buFontTx/>
              <a:buAutoNum type="arabicPeriod"/>
            </a:pPr>
            <a:r>
              <a:rPr lang="ru-RU" sz="2000"/>
              <a:t>Какую книгу ты сейчас читаешь?</a:t>
            </a:r>
          </a:p>
          <a:p>
            <a:pPr marL="914400" indent="-914400">
              <a:buFontTx/>
              <a:buAutoNum type="arabicPeriod"/>
            </a:pPr>
            <a:r>
              <a:rPr lang="ru-RU" sz="2000"/>
              <a:t>Тебе её подарили или ты взял её в библиотеке?</a:t>
            </a:r>
          </a:p>
          <a:p>
            <a:pPr marL="914400" indent="-914400">
              <a:buFontTx/>
              <a:buAutoNum type="arabicPeriod"/>
            </a:pPr>
            <a:r>
              <a:rPr lang="ru-RU" sz="2000"/>
              <a:t>У вас дома много книг?</a:t>
            </a:r>
          </a:p>
          <a:p>
            <a:pPr marL="914400" indent="-914400">
              <a:buFontTx/>
              <a:buAutoNum type="arabicPeriod"/>
            </a:pPr>
            <a:r>
              <a:rPr lang="ru-RU" sz="2000"/>
              <a:t>Какие детские книги есть в вашей домашней библиотеке?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DDBA572-343F-4BEF-8739-35464972B543}" type="datetime1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22.03.2013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C28A145-3A78-4374-96E3-3B9EC7149841}" type="slidenum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1507" name="Text Box 8"/>
          <p:cNvSpPr txBox="1">
            <a:spLocks noChangeArrowheads="1"/>
          </p:cNvSpPr>
          <p:nvPr/>
        </p:nvSpPr>
        <p:spPr bwMode="auto">
          <a:xfrm>
            <a:off x="2392363" y="417513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600"/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2392363" y="495300"/>
            <a:ext cx="6500812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chemeClr val="hlink"/>
                </a:solidFill>
              </a:rPr>
              <a:t>Часто бывает так, что ребёнок знает все буквы, умеет читать, но не хочет. Родители негодуют: «Ты ведь умеешь читать. Неужели тебе не хочется самому прочитать книжку?» </a:t>
            </a:r>
          </a:p>
          <a:p>
            <a:r>
              <a:rPr lang="ru-RU" sz="3200">
                <a:solidFill>
                  <a:schemeClr val="hlink"/>
                </a:solidFill>
              </a:rPr>
              <a:t>И тогда в ход идёт принуждение: «Прочитай ещё хоть строчку», «Пока не дочитаешь страницу, не будешь играть» и т. 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DDBA572-343F-4BEF-8739-35464972B543}" type="datetime1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22.03.2013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F8408F3-610C-4740-8D95-544C5255F33A}" type="slidenum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2531" name="Text Box 8"/>
          <p:cNvSpPr txBox="1">
            <a:spLocks noChangeArrowheads="1"/>
          </p:cNvSpPr>
          <p:nvPr/>
        </p:nvSpPr>
        <p:spPr bwMode="auto">
          <a:xfrm>
            <a:off x="2392363" y="417513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600"/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1908175" y="611188"/>
            <a:ext cx="68405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200"/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1187450" y="981075"/>
            <a:ext cx="7705725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Как же сделать так, чтобы процесс чтения стал для детей личной необходимостью? В этом деле очень полезны игры, в процессе которых обучение чтению идёт непринуждённо и весело. </a:t>
            </a:r>
          </a:p>
          <a:p>
            <a:r>
              <a:rPr lang="ru-RU" sz="2800"/>
              <a:t>Огромную роль играют и вечера семейных чтений, наполненные живым, умным словом. Во время семейного чтения отец и мать сближаются с детьми, открываются для них с другой стороны.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чиняем стих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сочиняем стихи</Template>
  <TotalTime>122</TotalTime>
  <Words>819</Words>
  <Application>Microsoft Office PowerPoint</Application>
  <PresentationFormat>Экран (4:3)</PresentationFormat>
  <Paragraphs>100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сочиняем стихи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Света</dc:creator>
  <dc:description>http://aida.ucoz.ru</dc:description>
  <cp:lastModifiedBy>Windows 7</cp:lastModifiedBy>
  <cp:revision>19</cp:revision>
  <dcterms:created xsi:type="dcterms:W3CDTF">2009-12-22T16:47:59Z</dcterms:created>
  <dcterms:modified xsi:type="dcterms:W3CDTF">2013-03-22T15:03:10Z</dcterms:modified>
  <cp:category>шаблоны к Powerpoint</cp:category>
</cp:coreProperties>
</file>