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81" r:id="rId3"/>
    <p:sldId id="257" r:id="rId4"/>
    <p:sldId id="261" r:id="rId5"/>
    <p:sldId id="263" r:id="rId6"/>
    <p:sldId id="262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5" r:id="rId16"/>
    <p:sldId id="282" r:id="rId17"/>
    <p:sldId id="276" r:id="rId18"/>
    <p:sldId id="277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15" r:id="rId29"/>
    <p:sldId id="290" r:id="rId30"/>
    <p:sldId id="291" r:id="rId31"/>
    <p:sldId id="312" r:id="rId32"/>
    <p:sldId id="313" r:id="rId33"/>
    <p:sldId id="314" r:id="rId34"/>
    <p:sldId id="292" r:id="rId35"/>
    <p:sldId id="293" r:id="rId36"/>
    <p:sldId id="302" r:id="rId37"/>
    <p:sldId id="303" r:id="rId38"/>
    <p:sldId id="316" r:id="rId39"/>
    <p:sldId id="317" r:id="rId40"/>
    <p:sldId id="304" r:id="rId41"/>
    <p:sldId id="305" r:id="rId42"/>
    <p:sldId id="294" r:id="rId43"/>
    <p:sldId id="295" r:id="rId44"/>
    <p:sldId id="296" r:id="rId45"/>
    <p:sldId id="297" r:id="rId46"/>
    <p:sldId id="298" r:id="rId47"/>
    <p:sldId id="258" r:id="rId48"/>
    <p:sldId id="299" r:id="rId49"/>
    <p:sldId id="300" r:id="rId50"/>
    <p:sldId id="301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475F99-EFF5-44C3-AAD1-B197B3487409}">
          <p14:sldIdLst>
            <p14:sldId id="256"/>
            <p14:sldId id="281"/>
            <p14:sldId id="257"/>
            <p14:sldId id="261"/>
            <p14:sldId id="263"/>
            <p14:sldId id="262"/>
            <p14:sldId id="264"/>
            <p14:sldId id="267"/>
            <p14:sldId id="265"/>
            <p14:sldId id="266"/>
            <p14:sldId id="268"/>
            <p14:sldId id="269"/>
            <p14:sldId id="270"/>
            <p14:sldId id="271"/>
            <p14:sldId id="275"/>
            <p14:sldId id="282"/>
            <p14:sldId id="276"/>
            <p14:sldId id="277"/>
            <p14:sldId id="279"/>
            <p14:sldId id="280"/>
            <p14:sldId id="283"/>
            <p14:sldId id="284"/>
            <p14:sldId id="285"/>
            <p14:sldId id="286"/>
            <p14:sldId id="287"/>
            <p14:sldId id="288"/>
            <p14:sldId id="289"/>
            <p14:sldId id="315"/>
            <p14:sldId id="290"/>
            <p14:sldId id="291"/>
            <p14:sldId id="312"/>
            <p14:sldId id="313"/>
            <p14:sldId id="314"/>
            <p14:sldId id="292"/>
            <p14:sldId id="293"/>
            <p14:sldId id="302"/>
            <p14:sldId id="303"/>
            <p14:sldId id="316"/>
            <p14:sldId id="317"/>
            <p14:sldId id="304"/>
            <p14:sldId id="305"/>
            <p14:sldId id="294"/>
            <p14:sldId id="295"/>
            <p14:sldId id="296"/>
            <p14:sldId id="297"/>
            <p14:sldId id="298"/>
            <p14:sldId id="258"/>
            <p14:sldId id="299"/>
            <p14:sldId id="300"/>
            <p14:sldId id="301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6092" autoAdjust="0"/>
  </p:normalViewPr>
  <p:slideViewPr>
    <p:cSldViewPr>
      <p:cViewPr>
        <p:scale>
          <a:sx n="77" d="100"/>
          <a:sy n="77" d="100"/>
        </p:scale>
        <p:origin x="-114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F2B148-5DC4-4753-9958-8D0B4034490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C1C457-C14F-49DC-BEE2-D9F7387D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457-C14F-49DC-BEE2-D9F7387D7F9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457-C14F-49DC-BEE2-D9F7387D7F9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457-C14F-49DC-BEE2-D9F7387D7F9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457-C14F-49DC-BEE2-D9F7387D7F9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858000" y="6357938"/>
            <a:ext cx="9715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dventure" pitchFamily="2" charset="0"/>
              </a:rPr>
              <a:t>FedotoVA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dventur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ACA7-B414-4591-8A21-D12D7DEB94F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78EA-94D7-43CE-BB11-4EEEB5E3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46D6-8B30-481D-9A15-49CDDABC6FC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7157-A249-4ACC-A2E9-8536DDA0C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42B8-BD57-42D2-BAA9-27B7BDBD852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FA20-69BF-48C0-9E54-64F432B7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F21D-A666-474C-B529-5B861E2B9B3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C7B9-D932-4EED-BA7E-012F0F12E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3FE7-F2A8-4734-9856-2A68316EC64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13A5-1A96-4C87-9381-A4271589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C011-A622-4ABA-AB14-8C6156790E7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26E0-0AC8-4A06-89C8-83BFE8CD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0AD1-8CA9-4A0C-B346-1A48CCAD0FD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EADC-7FF2-42AB-8AA6-1AF88A01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9EAD-D5B9-4E9A-A244-23955D51627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F734-F8F2-44EC-AD52-227F1DEC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046F-899F-4305-8609-1C426606284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2EB7-852B-4682-8531-1BDF1B10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F16C-A6AA-4EE8-8605-3ED37ED95D3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E9EF-CD5D-46DE-986D-FAA8EFC2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8528-F6D5-48EE-95A0-0C802425B98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65CF-655F-4EAC-B5B9-5DC01CA7C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6C7F1-2FFC-4FE9-BED4-1DD6DEDE549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98AF8-423A-4C34-9ECE-53792343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llaces.ru/cgi-bin/s2.cgi/sssr/struct/p/bap587.dat" TargetMode="External"/><Relationship Id="rId2" Type="http://schemas.openxmlformats.org/officeDocument/2006/relationships/hyperlink" Target="http://allaces.ru/cgi-bin/s2.cgi/sssr/struct/p/iap586.da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llaces.ru/cgi-bin/s2.cgi/sssr/struct/p/bap588.dat" TargetMode="External"/><Relationship Id="rId4" Type="http://schemas.openxmlformats.org/officeDocument/2006/relationships/hyperlink" Target="http://allaces.ru/cgi-bin/s2.cgi/sssr/struct/p/zap10.da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0%D0%B8%D0%BD%D0%B0_%D0%A0%D0%B0%D1%81%D0%BA%D0%BE%D0%B2%D0%B0" TargetMode="External"/><Relationship Id="rId13" Type="http://schemas.openxmlformats.org/officeDocument/2006/relationships/hyperlink" Target="http://ru.wikipedia.org/wiki/23_%D1%84%D0%B5%D0%B2%D1%80%D0%B0%D0%BB%D1%8F" TargetMode="External"/><Relationship Id="rId18" Type="http://schemas.openxmlformats.org/officeDocument/2006/relationships/hyperlink" Target="http://ru.wikipedia.org/wiki/%D0%90%D1%8D%D1%80%D0%BE%D0%B4%D1%80%D0%BE%D0%BC" TargetMode="External"/><Relationship Id="rId3" Type="http://schemas.openxmlformats.org/officeDocument/2006/relationships/hyperlink" Target="http://ru.wikipedia.org/wiki/1941_%D0%B3%D0%BE%D0%B4" TargetMode="External"/><Relationship Id="rId7" Type="http://schemas.openxmlformats.org/officeDocument/2006/relationships/hyperlink" Target="http://ru.wikipedia.org/wiki/%D0%9D%D0%9A%D0%9E_%D0%A1%D0%A1%D0%A1%D0%A0" TargetMode="External"/><Relationship Id="rId12" Type="http://schemas.openxmlformats.org/officeDocument/2006/relationships/hyperlink" Target="http://ru.wikipedia.org/wiki/%D0%9A%D0%B0%D0%B7%D0%B0%D1%80%D0%B8%D0%BD%D0%BE%D0%B2%D0%B0,_%D0%A2%D0%B0%D0%BC%D0%B0%D1%80%D0%B0_%D0%90%D0%BB%D0%B5%D0%BA%D1%81%D0%B0%D0%BD%D0%B4%D1%80%D0%BE%D0%B2%D0%BD%D0%B0" TargetMode="External"/><Relationship Id="rId17" Type="http://schemas.openxmlformats.org/officeDocument/2006/relationships/hyperlink" Target="http://ru.wikipedia.org/wiki/1942" TargetMode="External"/><Relationship Id="rId2" Type="http://schemas.openxmlformats.org/officeDocument/2006/relationships/hyperlink" Target="http://ru.wikipedia.org/wiki/%D0%9E%D0%BA%D1%82%D1%8F%D0%B1%D1%80%D1%8C" TargetMode="External"/><Relationship Id="rId16" Type="http://schemas.openxmlformats.org/officeDocument/2006/relationships/hyperlink" Target="http://ru.wikipedia.org/wiki/14_%D0%BC%D0%B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F%D0%BE%D0%BB%D0%BA" TargetMode="External"/><Relationship Id="rId11" Type="http://schemas.openxmlformats.org/officeDocument/2006/relationships/hyperlink" Target="http://ru.wikipedia.org/wiki/%D0%9F%D1%80%D0%BE%D1%85%D0%BE%D1%80%D0%BE%D0%B2%D0%B0,_%D0%95%D0%B2%D0%B3%D0%B5%D0%BD%D0%B8%D1%8F_%D0%A4%D0%B8%D0%BB%D0%B8%D0%BF%D0%BF%D0%BE%D0%B2%D0%BD%D0%B0" TargetMode="External"/><Relationship Id="rId5" Type="http://schemas.openxmlformats.org/officeDocument/2006/relationships/hyperlink" Target="http://ru.wikipedia.org/wiki/1942_%D0%B3%D0%BE%D0%B4" TargetMode="External"/><Relationship Id="rId15" Type="http://schemas.openxmlformats.org/officeDocument/2006/relationships/hyperlink" Target="http://ru.wikipedia.org/wiki/%D0%A0%D0%B0%D1%81%D0%BA%D0%BE%D0%B2%D0%B0,_%D0%9C%D0%B0%D1%80%D0%B8%D0%BD%D0%B0_%D0%9C%D0%B8%D1%85%D0%B0%D0%B9%D0%BB%D0%BE%D0%B2%D0%BD%D0%B0" TargetMode="External"/><Relationship Id="rId10" Type="http://schemas.openxmlformats.org/officeDocument/2006/relationships/hyperlink" Target="http://ru.wikipedia.org/wiki/%D0%AF%D0%BA-1" TargetMode="External"/><Relationship Id="rId4" Type="http://schemas.openxmlformats.org/officeDocument/2006/relationships/hyperlink" Target="http://ru.wikipedia.org/wiki/10_%D0%B0%D0%BF%D1%80%D0%B5%D0%BB%D1%8F" TargetMode="External"/><Relationship Id="rId9" Type="http://schemas.openxmlformats.org/officeDocument/2006/relationships/hyperlink" Target="http://ru.wikipedia.org/wiki/9_%D0%B4%D0%B5%D0%BA%D0%B0%D0%B1%D1%80%D1%8F" TargetMode="External"/><Relationship Id="rId14" Type="http://schemas.openxmlformats.org/officeDocument/2006/relationships/hyperlink" Target="http://ru.wikipedia.org/wiki/%D0%A1%D0%B0%D1%80%D0%B0%D1%82%D0%BE%D0%B2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0%B8%D0%BF%D0%B0%D0%B6" TargetMode="External"/><Relationship Id="rId13" Type="http://schemas.openxmlformats.org/officeDocument/2006/relationships/hyperlink" Target="http://ru.wikipedia.org/wiki/%D0%9B%D0%B5%D0%B9%D1%82%D0%B5%D0%BD%D0%B0%D0%BD%D1%82" TargetMode="External"/><Relationship Id="rId18" Type="http://schemas.openxmlformats.org/officeDocument/2006/relationships/hyperlink" Target="http://ru.wikipedia.org/wiki/%D0%9D%D0%B0%D1%80%D0%BE%D0%B4%D0%BD%D1%8B%D0%B9_%D0%BA%D0%BE%D0%BC%D0%B8%D1%81%D1%81%D0%B0%D1%80_%D0%BE%D0%B1%D0%BE%D1%80%D0%BE%D0%BD%D1%8B_%D0%A1%D0%A1%D0%A1%D0%A0" TargetMode="External"/><Relationship Id="rId3" Type="http://schemas.openxmlformats.org/officeDocument/2006/relationships/hyperlink" Target="http://ru.wikipedia.org/wiki/1942" TargetMode="External"/><Relationship Id="rId21" Type="http://schemas.openxmlformats.org/officeDocument/2006/relationships/hyperlink" Target="http://ru.wikipedia.org/wiki/%D0%92%D0%BE%D1%80%D0%BE%D0%BD%D0%B5%D0%B6" TargetMode="External"/><Relationship Id="rId7" Type="http://schemas.openxmlformats.org/officeDocument/2006/relationships/hyperlink" Target="http://ru.wikipedia.org/wiki/10_%D1%81%D0%B5%D0%BD%D1%82%D1%8F%D0%B1%D1%80%D1%8F" TargetMode="External"/><Relationship Id="rId12" Type="http://schemas.openxmlformats.org/officeDocument/2006/relationships/hyperlink" Target="http://ru.wikipedia.org/wiki/24_%D1%81%D0%B5%D0%BD%D1%82%D1%8F%D0%B1%D1%80%D1%8F" TargetMode="External"/><Relationship Id="rId17" Type="http://schemas.openxmlformats.org/officeDocument/2006/relationships/hyperlink" Target="http://ru.wikipedia.org/wiki/9_%D0%BE%D0%BA%D1%82%D1%8F%D0%B1%D1%80%D1%8F" TargetMode="External"/><Relationship Id="rId2" Type="http://schemas.openxmlformats.org/officeDocument/2006/relationships/hyperlink" Target="http://ru.wikipedia.org/wiki/14_%D0%BC%D0%B0%D1%8F" TargetMode="External"/><Relationship Id="rId16" Type="http://schemas.openxmlformats.org/officeDocument/2006/relationships/hyperlink" Target="http://ru.wikipedia.org/wiki/%D0%92%D0%BE%D0%B7%D0%B4%D1%83%D1%88%D0%BD%D1%8B%D0%B9_%D0%B1%D0%BE%D0%B9" TargetMode="External"/><Relationship Id="rId20" Type="http://schemas.openxmlformats.org/officeDocument/2006/relationships/hyperlink" Target="http://ru.wikipedia.org/wiki/%D0%93%D1%80%D0%BE%D0%BC%D0%B0%D0%B4%D0%B8%D0%BD,_%D0%9C%D0%B8%D1%85%D0%B0%D0%B8%D0%BB_%D0%A1%D1%82%D0%B5%D0%BF%D0%B0%D0%BD%D0%BE%D0%B2%D0%B8%D1%8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1%D0%B0%D1%80%D0%B0%D1%82%D0%BE%D0%B2" TargetMode="External"/><Relationship Id="rId11" Type="http://schemas.openxmlformats.org/officeDocument/2006/relationships/hyperlink" Target="http://ru.wikipedia.org/wiki/%D0%A1%D1%82%D0%B0%D0%BB%D0%B8%D0%BD%D0%B3%D1%80%D0%B0%D0%B4" TargetMode="External"/><Relationship Id="rId5" Type="http://schemas.openxmlformats.org/officeDocument/2006/relationships/hyperlink" Target="http://ru.wikipedia.org/wiki/1943" TargetMode="External"/><Relationship Id="rId15" Type="http://schemas.openxmlformats.org/officeDocument/2006/relationships/hyperlink" Target="http://ru.wikipedia.org/wiki/%D0%91%D0%BE%D0%BC%D0%B1%D0%B0%D1%80%D0%B4%D0%B8%D1%80%D0%BE%D0%B2%D1%89%D0%B8%D0%BA" TargetMode="External"/><Relationship Id="rId10" Type="http://schemas.openxmlformats.org/officeDocument/2006/relationships/hyperlink" Target="http://ru.wikipedia.org/wiki/%D0%91%D0%B5%D0%BB%D1%8F%D0%B5%D0%B2%D0%B0,_%D0%A0%D0%B0%D0%B8%D1%81%D0%B0_%D0%92%D0%B0%D1%81%D0%B8%D0%BB%D1%8C%D0%B5%D0%B2%D0%BD%D0%B0" TargetMode="External"/><Relationship Id="rId19" Type="http://schemas.openxmlformats.org/officeDocument/2006/relationships/hyperlink" Target="http://ru.wikipedia.org/wiki/%D0%93%D0%B5%D0%BD%D0%B5%D1%80%D0%B0%D0%BB-%D0%BB%D0%B5%D0%B9%D1%82%D0%B5%D0%BD%D0%B0%D0%BD%D1%82" TargetMode="External"/><Relationship Id="rId4" Type="http://schemas.openxmlformats.org/officeDocument/2006/relationships/hyperlink" Target="http://ru.wikipedia.org/wiki/%D0%A4%D0%B5%D0%B2%D1%80%D0%B0%D0%BB%D1%8C" TargetMode="External"/><Relationship Id="rId9" Type="http://schemas.openxmlformats.org/officeDocument/2006/relationships/hyperlink" Target="http://ru.wikipedia.org/wiki/%D0%AD%D1%81%D0%BA%D0%B0%D0%B4%D1%80%D0%B8%D0%BB%D1%8C%D1%8F" TargetMode="External"/><Relationship Id="rId14" Type="http://schemas.openxmlformats.org/officeDocument/2006/relationships/hyperlink" Target="http://ru.wikipedia.org/wiki/%D0%A5%D0%BE%D0%BC%D1%8F%D0%BA%D0%BE%D0%B2%D0%B0,_%D0%92%D0%B0%D0%BB%D0%B5%D1%80%D0%B8%D1%8F_%D0%98%D0%B2%D0%B0%D0%BD%D0%BE%D0%B2%D0%BD%D0%B0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1%8F%D0%B1%D1%80%D1%8C" TargetMode="External"/><Relationship Id="rId13" Type="http://schemas.openxmlformats.org/officeDocument/2006/relationships/hyperlink" Target="http://ru.wikipedia.org/wiki/%D0%94%D0%BD%D0%B5%D0%BF%D1%80" TargetMode="External"/><Relationship Id="rId3" Type="http://schemas.openxmlformats.org/officeDocument/2006/relationships/hyperlink" Target="http://ru.wikipedia.org/wiki/%D0%A1%D0%B5%D0%BD%D1%82%D1%8F%D0%B1%D1%80%D1%8C" TargetMode="External"/><Relationship Id="rId7" Type="http://schemas.openxmlformats.org/officeDocument/2006/relationships/hyperlink" Target="http://ru.wikipedia.org/wiki/%D0%A1%D1%82%D0%B5%D0%BF%D0%BD%D0%BE%D0%B9_%D1%84%D1%80%D0%BE%D0%BD%D1%82" TargetMode="External"/><Relationship Id="rId12" Type="http://schemas.openxmlformats.org/officeDocument/2006/relationships/hyperlink" Target="http://ru.wikipedia.org/wiki/%D0%9A%D0%B8%D0%B5%D0%B2" TargetMode="External"/><Relationship Id="rId17" Type="http://schemas.openxmlformats.org/officeDocument/2006/relationships/hyperlink" Target="http://ru.wikipedia.org/wiki/Heinkel_He_177" TargetMode="External"/><Relationship Id="rId2" Type="http://schemas.openxmlformats.org/officeDocument/2006/relationships/hyperlink" Target="http://ru.wikipedia.org/wiki/%D0%A4%D0%B5%D0%B2%D1%80%D0%B0%D0%BB%D1%8C" TargetMode="External"/><Relationship Id="rId16" Type="http://schemas.openxmlformats.org/officeDocument/2006/relationships/hyperlink" Target="http://ru.wikipedia.org/wiki/Junkers_Ju_8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Focke-Wulf_Fw_190_Wurger" TargetMode="External"/><Relationship Id="rId11" Type="http://schemas.openxmlformats.org/officeDocument/2006/relationships/hyperlink" Target="http://ru.wikipedia.org/wiki/1944" TargetMode="External"/><Relationship Id="rId5" Type="http://schemas.openxmlformats.org/officeDocument/2006/relationships/hyperlink" Target="http://ru.wikipedia.org/wiki/%D0%A1%D1%82%D0%B0%D0%B2%D0%BA%D0%B0_%D0%92%D0%B5%D1%80%D1%85%D0%BE%D0%B2%D0%BD%D0%BE%D0%B3%D0%BE_%D0%93%D0%BB%D0%B0%D0%B2%D0%BD%D0%BE%D0%BA%D0%BE%D0%BC%D0%B0%D0%BD%D0%B4%D0%BE%D0%B2%D0%B0%D0%BD%D0%B8%D1%8F" TargetMode="External"/><Relationship Id="rId15" Type="http://schemas.openxmlformats.org/officeDocument/2006/relationships/hyperlink" Target="http://ru.wikipedia.org/wiki/%D0%96%D0%B8%D1%82%D0%BE%D0%BC%D0%B8%D1%80" TargetMode="External"/><Relationship Id="rId10" Type="http://schemas.openxmlformats.org/officeDocument/2006/relationships/hyperlink" Target="http://ru.wikipedia.org/wiki/%D0%9C%D0%B0%D1%80%D1%82" TargetMode="External"/><Relationship Id="rId4" Type="http://schemas.openxmlformats.org/officeDocument/2006/relationships/hyperlink" Target="http://ru.wikipedia.org/wiki/1943" TargetMode="External"/><Relationship Id="rId9" Type="http://schemas.openxmlformats.org/officeDocument/2006/relationships/hyperlink" Target="http://ru.wikipedia.org/wiki/%D0%9A%D1%83%D1%80%D1%81%D0%BA%D0%B0%D1%8F_%D0%B1%D0%B8%D1%82%D0%B2%D0%B0" TargetMode="External"/><Relationship Id="rId14" Type="http://schemas.openxmlformats.org/officeDocument/2006/relationships/hyperlink" Target="http://ru.wikipedia.org/wiki/%D0%91%D0%BE%D0%B5%D0%B2%D0%BE%D0%B9_%D0%B2%D1%8B%D0%BB%D0%B5%D1%82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E%D0%BB%D1%8C" TargetMode="External"/><Relationship Id="rId13" Type="http://schemas.openxmlformats.org/officeDocument/2006/relationships/hyperlink" Target="http://ru.wikipedia.org/wiki/%D0%A1%D0%B5%D1%80%D0%B6%D0%B0%D0%BD%D1%82" TargetMode="External"/><Relationship Id="rId18" Type="http://schemas.openxmlformats.org/officeDocument/2006/relationships/hyperlink" Target="http://ru.wikipedia.org/wiki/%D0%9A%D0%B8%D0%B5%D0%B2" TargetMode="External"/><Relationship Id="rId3" Type="http://schemas.openxmlformats.org/officeDocument/2006/relationships/hyperlink" Target="http://ru.wikipedia.org/wiki/1944" TargetMode="External"/><Relationship Id="rId7" Type="http://schemas.openxmlformats.org/officeDocument/2006/relationships/hyperlink" Target="http://ru.wikipedia.org/wiki/2-%D0%B9_%D0%A3%D0%BA%D1%80%D0%B0%D0%B8%D0%BD%D1%81%D0%BA%D0%B8%D0%B9_%D1%84%D1%80%D0%BE%D0%BD%D1%82" TargetMode="External"/><Relationship Id="rId12" Type="http://schemas.openxmlformats.org/officeDocument/2006/relationships/hyperlink" Target="http://ru.wikipedia.org/wiki/%D0%A0%D1%8F%D0%B4%D0%BE%D0%B2%D0%BE%D0%B9" TargetMode="External"/><Relationship Id="rId17" Type="http://schemas.openxmlformats.org/officeDocument/2006/relationships/hyperlink" Target="http://ru.wikipedia.org/wiki/%D0%9D%D0%BE%D1%8F%D0%B1%D1%80%D1%8C" TargetMode="External"/><Relationship Id="rId2" Type="http://schemas.openxmlformats.org/officeDocument/2006/relationships/hyperlink" Target="http://ru.wikipedia.org/wiki/%D0%A1%D0%B5%D0%BD%D1%82%D1%8F%D0%B1%D1%80%D1%8C" TargetMode="External"/><Relationship Id="rId16" Type="http://schemas.openxmlformats.org/officeDocument/2006/relationships/hyperlink" Target="http://ru.wikipedia.org/wiki/%D0%A0%D1%83%D0%BC%D1%8B%D0%BD%D0%B8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4%D0%BD%D0%B5%D1%81%D1%82%D1%80" TargetMode="External"/><Relationship Id="rId11" Type="http://schemas.openxmlformats.org/officeDocument/2006/relationships/hyperlink" Target="http://ru.wikipedia.org/wiki/20_%D0%B8%D1%8E%D0%BB%D1%8F" TargetMode="External"/><Relationship Id="rId5" Type="http://schemas.openxmlformats.org/officeDocument/2006/relationships/hyperlink" Target="http://ru.wikipedia.org/wiki/1945" TargetMode="External"/><Relationship Id="rId15" Type="http://schemas.openxmlformats.org/officeDocument/2006/relationships/hyperlink" Target="http://ru.wikipedia.org/wiki/%D0%92%D0%B5%D0%BD%D0%B0" TargetMode="External"/><Relationship Id="rId10" Type="http://schemas.openxmlformats.org/officeDocument/2006/relationships/hyperlink" Target="http://ru.wikipedia.org/wiki/%D0%91%D1%83%D0%B4%D0%B0%D0%BF%D0%B5%D1%88%D1%82" TargetMode="External"/><Relationship Id="rId19" Type="http://schemas.openxmlformats.org/officeDocument/2006/relationships/hyperlink" Target="http://ru.wikipedia.org/wiki/%D0%91%D0%BE%D0%B5%D0%B2%D0%BE%D0%B9_%D0%B2%D1%8B%D0%BB%D0%B5%D1%82" TargetMode="External"/><Relationship Id="rId4" Type="http://schemas.openxmlformats.org/officeDocument/2006/relationships/hyperlink" Target="http://ru.wikipedia.org/wiki/%D0%A4%D0%B5%D0%B2%D1%80%D0%B0%D0%BB%D1%8C" TargetMode="External"/><Relationship Id="rId9" Type="http://schemas.openxmlformats.org/officeDocument/2006/relationships/hyperlink" Target="http://ru.wikipedia.org/wiki/%D0%92%D0%B5%D0%BD%D0%B3%D1%80%D0%B8%D1%8F" TargetMode="External"/><Relationship Id="rId14" Type="http://schemas.openxmlformats.org/officeDocument/2006/relationships/hyperlink" Target="http://ru.wikipedia.org/wiki/%D0%9E%D1%84%D0%B8%D1%86%D0%B5%D1%8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1%91%D1%82%D1%87%D0%B8%D0%BA" TargetMode="External"/><Relationship Id="rId13" Type="http://schemas.openxmlformats.org/officeDocument/2006/relationships/hyperlink" Target="http://ru.wikipedia.org/w/index.php?title=218-%D1%8F_%D0%BD%D0%BE%D1%87%D0%BD%D0%B0%D1%8F_%D0%B1%D0%BE%D0%BC%D0%B1%D0%B0%D1%80%D0%B4%D0%B8%D1%80%D0%BE%D0%B2%D0%BE%D1%87%D0%BD%D0%B0%D1%8F_%D0%B0%D0%B2%D0%B8%D0%B0%D1%86%D0%B8%D0%BE%D0%BD%D0%BD%D0%B0%D1%8F_%D0%B4%D0%B8%D0%B2%D0%B8%D0%B7%D0%B8%D1%8F&amp;action=edit&amp;redlink=1" TargetMode="External"/><Relationship Id="rId3" Type="http://schemas.openxmlformats.org/officeDocument/2006/relationships/hyperlink" Target="http://ru.wikipedia.org/wiki/%D0%96%D0%B5%D0%BD%D1%81%D0%BA%D0%B8%D0%B9_%D0%B0%D0%B2%D0%B8%D0%B0%D0%BF%D0%BE%D0%BB%D0%BA" TargetMode="External"/><Relationship Id="rId7" Type="http://schemas.openxmlformats.org/officeDocument/2006/relationships/hyperlink" Target="http://ru.wikipedia.org/wiki/%D0%A8%D1%82%D1%83%D1%80%D0%BC%D0%B0%D0%BD" TargetMode="External"/><Relationship Id="rId12" Type="http://schemas.openxmlformats.org/officeDocument/2006/relationships/hyperlink" Target="http://ru.wikipedia.org/wiki/27_%D0%BC%D0%B0%D1%8F" TargetMode="External"/><Relationship Id="rId2" Type="http://schemas.openxmlformats.org/officeDocument/2006/relationships/hyperlink" Target="http://ru.wikipedia.org/wiki/%D0%AD%D0%BD%D0%B3%D0%B5%D0%BB%D1%8C%D1%81_(%D0%B3%D0%BE%D1%80%D0%BE%D0%B4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2%D0%B5%D1%85%D0%BD%D0%B8%D0%BA" TargetMode="External"/><Relationship Id="rId11" Type="http://schemas.openxmlformats.org/officeDocument/2006/relationships/hyperlink" Target="http://ru.wikipedia.org/wiki/%D0%A2%D0%B5%D0%B0%D1%82%D1%80_%D0%B2%D0%BE%D0%B5%D0%BD%D0%BD%D1%8B%D1%85_%D0%B4%D0%B5%D0%B9%D1%81%D1%82%D0%B2%D0%B8%D0%B9" TargetMode="External"/><Relationship Id="rId5" Type="http://schemas.openxmlformats.org/officeDocument/2006/relationships/hyperlink" Target="http://ru.wikipedia.org/wiki/%D0%9C%D0%B5%D1%85%D0%B0%D0%BD%D0%B8%D0%BA" TargetMode="External"/><Relationship Id="rId15" Type="http://schemas.openxmlformats.org/officeDocument/2006/relationships/hyperlink" Target="http://ru.wikipedia.org/wiki/12_%D0%B8%D1%8E%D0%BD%D1%8F" TargetMode="External"/><Relationship Id="rId10" Type="http://schemas.openxmlformats.org/officeDocument/2006/relationships/hyperlink" Target="http://ru.wikipedia.org/wiki/1942_%D0%B3%D0%BE%D0%B4" TargetMode="External"/><Relationship Id="rId4" Type="http://schemas.openxmlformats.org/officeDocument/2006/relationships/hyperlink" Target="http://ru.wikipedia.org/wiki/%D0%94%D0%BE%D0%BB%D0%B6%D0%BD%D0%BE%D1%81%D1%82%D1%8C" TargetMode="External"/><Relationship Id="rId9" Type="http://schemas.openxmlformats.org/officeDocument/2006/relationships/hyperlink" Target="http://ru.wikipedia.org/wiki/23_%D0%BC%D0%B0%D1%8F" TargetMode="External"/><Relationship Id="rId14" Type="http://schemas.openxmlformats.org/officeDocument/2006/relationships/hyperlink" Target="http://ru.wikipedia.org/wiki/%D0%91%D0%BE%D0%B5%D0%B2%D0%BE%D0%B9_%D0%B2%D1%8B%D0%BB%D0%B5%D1%82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2%D0%B5%D1%82%D1%81%D0%BA%D0%B0%D1%8F_%D0%B3%D0%B2%D0%B0%D1%80%D0%B4%D0%B8%D1%8F" TargetMode="External"/><Relationship Id="rId13" Type="http://schemas.openxmlformats.org/officeDocument/2006/relationships/hyperlink" Target="http://ru.wikipedia.org/w/index.php?title=325-%D1%8F_%D0%BD%D0%BE%D1%87%D0%BD%D0%B0%D1%8F_%D0%B1%D0%BE%D0%BC%D0%B1%D0%B0%D1%80%D0%B4%D0%B8%D1%80%D0%BE%D0%B2%D0%BE%D1%87%D0%BD%D0%B0%D1%8F_%D0%B0%D0%B2%D0%B8%D0%B0%D1%86%D0%B8%D0%BE%D0%BD%D0%BD%D0%B0%D1%8F_%D0%B4%D0%B8%D0%B2%D0%B8%D0%B7%D0%B8%D1%8F&amp;action=edit&amp;redlink=1" TargetMode="External"/><Relationship Id="rId18" Type="http://schemas.openxmlformats.org/officeDocument/2006/relationships/hyperlink" Target="http://ru.wikipedia.org/wiki/%D0%94%D0%B5%D0%BC%D0%BE%D0%B1%D0%B8%D0%BB%D0%B8%D0%B7%D0%B0%D1%86%D0%B8%D1%8F" TargetMode="External"/><Relationship Id="rId3" Type="http://schemas.openxmlformats.org/officeDocument/2006/relationships/hyperlink" Target="http://ru.wikipedia.org/wiki/1943_%D0%B3%D0%BE%D0%B4" TargetMode="External"/><Relationship Id="rId7" Type="http://schemas.openxmlformats.org/officeDocument/2006/relationships/hyperlink" Target="http://ru.wikipedia.org/wiki/%D0%93%D0%B2%D0%B0%D1%80%D0%B4%D0%B8%D1%8F" TargetMode="External"/><Relationship Id="rId12" Type="http://schemas.openxmlformats.org/officeDocument/2006/relationships/hyperlink" Target="http://ru.wikipedia.org/wiki/1944_%D0%B3%D0%BE%D0%B4" TargetMode="External"/><Relationship Id="rId17" Type="http://schemas.openxmlformats.org/officeDocument/2006/relationships/hyperlink" Target="http://ru.wikipedia.org/wiki/1945_%D0%B3%D0%BE%D0%B4" TargetMode="External"/><Relationship Id="rId2" Type="http://schemas.openxmlformats.org/officeDocument/2006/relationships/hyperlink" Target="http://ru.wikipedia.org/wiki/8_%D1%84%D0%B5%D0%B2%D1%80%D0%B0%D0%BB%D1%8F" TargetMode="External"/><Relationship Id="rId16" Type="http://schemas.openxmlformats.org/officeDocument/2006/relationships/hyperlink" Target="http://ru.wikipedia.org/wiki/15_%D0%BE%D0%BA%D1%82%D1%8F%D0%B1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F%D0%BE%D1%87%D1%91%D1%82%D0%BD%D0%BE%D0%B5_%D0%B7%D0%B2%D0%B0%D0%BD%D0%B8%D0%B5" TargetMode="External"/><Relationship Id="rId11" Type="http://schemas.openxmlformats.org/officeDocument/2006/relationships/hyperlink" Target="http://ru.wikipedia.org/wiki/15_%D0%BC%D0%B0%D1%8F" TargetMode="External"/><Relationship Id="rId5" Type="http://schemas.openxmlformats.org/officeDocument/2006/relationships/hyperlink" Target="http://ru.wikipedia.org/wiki/%D0%93%D0%B5%D1%80%D0%BE%D0%B8%D0%B7%D0%BC" TargetMode="External"/><Relationship Id="rId15" Type="http://schemas.openxmlformats.org/officeDocument/2006/relationships/hyperlink" Target="http://ru.wikipedia.org/w/index.php?title=2-%D1%8F_%D0%B3%D0%B2%D0%B0%D1%80%D0%B4%D0%B5%D0%B9%D1%81%D0%BA%D0%B0%D1%8F_%D0%BD%D0%BE%D1%87%D0%BD%D0%B0%D1%8F_%D0%B1%D0%BE%D0%BC%D0%B1%D0%B0%D1%80%D0%B4%D0%B8%D1%80%D0%BE%D0%B2%D0%BE%D1%87%D0%BD%D0%B0%D1%8F_%D0%B0%D0%B2%D0%B8%D0%B0%D1%86%D0%B8%D0%BE%D0%BD%D0%BD%D0%B0%D1%8F_%D0%B4%D0%B8%D0%B2%D0%B8%D0%B7%D0%B8%D1%8F&amp;action=edit&amp;redlink=1" TargetMode="External"/><Relationship Id="rId10" Type="http://schemas.openxmlformats.org/officeDocument/2006/relationships/hyperlink" Target="http://ru.wikipedia.org/wiki/%D0%A0%D0%B0%D0%BA%D0%BE%D0%B1%D0%BE%D0%BB%D1%8C%D1%81%D0%BA%D0%B0%D1%8F,_%D0%98%D1%80%D0%B8%D0%BD%D0%B0_%D0%92%D1%8F%D1%87%D0%B5%D1%81%D0%BB%D0%B0%D0%B2%D0%BE%D0%B2%D0%BD%D0%B0" TargetMode="External"/><Relationship Id="rId4" Type="http://schemas.openxmlformats.org/officeDocument/2006/relationships/hyperlink" Target="http://ru.wikipedia.org/wiki/%D0%9C%D1%83%D0%B6%D0%B5%D1%81%D1%82%D0%B2%D0%BE" TargetMode="External"/><Relationship Id="rId9" Type="http://schemas.openxmlformats.org/officeDocument/2006/relationships/hyperlink" Target="http://ru.wikipedia.org/wiki/%D0%A4%D0%BE%D1%80%D1%82%D1%83%D1%81,_%D0%9C%D0%B0%D1%80%D0%B8%D1%8F_%D0%90%D0%BB%D0%B5%D0%BA%D1%81%D0%B0%D0%BD%D0%B4%D1%80%D0%BE%D0%B2%D0%BD%D0%B0" TargetMode="External"/><Relationship Id="rId14" Type="http://schemas.openxmlformats.org/officeDocument/2006/relationships/hyperlink" Target="http://ru.wikipedia.org/wiki/%D0%9A%D1%80%D1%8B%D0%BC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1%D0%BE%D1%80%D0%BE%D0%BD%D0%B0" TargetMode="External"/><Relationship Id="rId13" Type="http://schemas.openxmlformats.org/officeDocument/2006/relationships/hyperlink" Target="http://ru.wikipedia.org/wiki/%D0%94%D0%B5%D1%81%D0%B0%D0%BD%D1%82" TargetMode="External"/><Relationship Id="rId18" Type="http://schemas.openxmlformats.org/officeDocument/2006/relationships/hyperlink" Target="http://ru.wikipedia.org/wiki/%D0%91%D0%A1%D0%A1%D0%A0" TargetMode="External"/><Relationship Id="rId26" Type="http://schemas.openxmlformats.org/officeDocument/2006/relationships/hyperlink" Target="http://ru.wikipedia.org/wiki/%D0%9E%D1%81%D1%82%D1%80%D0%BE%D0%BB%D0%B5%D0%BD%D0%BA%D0%B0" TargetMode="External"/><Relationship Id="rId3" Type="http://schemas.openxmlformats.org/officeDocument/2006/relationships/hyperlink" Target="http://ru.wikipedia.org/wiki/1942_%D0%B3%D0%BE%D0%B4" TargetMode="External"/><Relationship Id="rId21" Type="http://schemas.openxmlformats.org/officeDocument/2006/relationships/hyperlink" Target="http://ru.wikipedia.org/wiki/%D0%9C%D0%B8%D0%BD%D1%81%D0%BA" TargetMode="External"/><Relationship Id="rId7" Type="http://schemas.openxmlformats.org/officeDocument/2006/relationships/hyperlink" Target="http://ru.wikipedia.org/wiki/%D0%A1%D1%82%D0%B0%D0%B2%D1%80%D0%BE%D0%BF%D0%BE%D0%BB%D1%8C" TargetMode="External"/><Relationship Id="rId12" Type="http://schemas.openxmlformats.org/officeDocument/2006/relationships/hyperlink" Target="http://ru.wikipedia.org/wiki/%D0%9D%D0%BE%D0%B2%D0%BE%D1%80%D0%BE%D1%81%D1%81%D0%B8%D0%B9%D1%81%D0%BA" TargetMode="External"/><Relationship Id="rId17" Type="http://schemas.openxmlformats.org/officeDocument/2006/relationships/hyperlink" Target="http://ru.wikipedia.org/wiki/%D0%A1%D0%B5%D0%B2%D0%B0%D1%81%D1%82%D0%BE%D0%BF%D0%BE%D0%BB%D1%8C" TargetMode="External"/><Relationship Id="rId25" Type="http://schemas.openxmlformats.org/officeDocument/2006/relationships/hyperlink" Target="http://ru.wikipedia.org/wiki/%D0%92%D0%B0%D1%80%D1%88%D0%B0%D0%B2%D0%B0" TargetMode="External"/><Relationship Id="rId2" Type="http://schemas.openxmlformats.org/officeDocument/2006/relationships/hyperlink" Target="http://ru.wikipedia.org/wiki/12_%D0%B8%D1%8E%D0%BD%D1%8F" TargetMode="External"/><Relationship Id="rId16" Type="http://schemas.openxmlformats.org/officeDocument/2006/relationships/hyperlink" Target="http://ru.wikipedia.org/wiki/%D0%9A%D1%80%D1%8B%D0%BC%D1%81%D0%BA%D0%B8%D0%B9_%D0%BF%D0%BE%D0%BB%D1%83%D0%BE%D1%81%D1%82%D1%80%D0%BE%D0%B2" TargetMode="External"/><Relationship Id="rId20" Type="http://schemas.openxmlformats.org/officeDocument/2006/relationships/hyperlink" Target="http://ru.wikipedia.org/wiki/%D0%A7%D0%B5%D1%80%D0%B2%D0%B5%D0%BD%D1%8C" TargetMode="External"/><Relationship Id="rId29" Type="http://schemas.openxmlformats.org/officeDocument/2006/relationships/hyperlink" Target="http://ru.wikipedia.org/wiki/%D0%93%D0%B4%D0%B0%D0%BD%D1%8C%D1%81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4%D0%BE%D0%BD" TargetMode="External"/><Relationship Id="rId11" Type="http://schemas.openxmlformats.org/officeDocument/2006/relationships/hyperlink" Target="http://ru.wikipedia.org/wiki/%D0%A2%D0%B0%D0%BC%D0%B0%D0%BD%D1%81%D0%BA%D0%B8%D0%B9_%D0%BF%D0%BE%D0%BB%D1%83%D0%BE%D1%81%D1%82%D1%80%D0%BE%D0%B2" TargetMode="External"/><Relationship Id="rId24" Type="http://schemas.openxmlformats.org/officeDocument/2006/relationships/hyperlink" Target="http://ru.wikipedia.org/wiki/%D0%90%D0%B2%D0%B3%D1%83%D1%81%D1%82%D0%BE%D0%B2" TargetMode="External"/><Relationship Id="rId5" Type="http://schemas.openxmlformats.org/officeDocument/2006/relationships/hyperlink" Target="http://ru.wikipedia.org/wiki/%D0%9C%D0%B8%D1%83%D1%81" TargetMode="External"/><Relationship Id="rId15" Type="http://schemas.openxmlformats.org/officeDocument/2006/relationships/hyperlink" Target="http://ru.wikipedia.org/wiki/%D0%AD%D0%BB%D1%8C%D1%82%D0%B8%D0%B3%D0%B5%D0%BD" TargetMode="External"/><Relationship Id="rId23" Type="http://schemas.openxmlformats.org/officeDocument/2006/relationships/hyperlink" Target="http://ru.wikipedia.org/wiki/%D0%9F%D0%BE%D0%BB%D1%8C%D1%88%D0%B0" TargetMode="External"/><Relationship Id="rId28" Type="http://schemas.openxmlformats.org/officeDocument/2006/relationships/hyperlink" Target="http://ru.wikipedia.org/wiki/%D0%93%D0%B4%D1%8B%D0%BD%D1%8F" TargetMode="External"/><Relationship Id="rId10" Type="http://schemas.openxmlformats.org/officeDocument/2006/relationships/hyperlink" Target="http://ru.wikipedia.org/wiki/%D0%9F%D1%80%D0%BE%D1%80%D1%8B%D0%B2_(%D0%B2%D0%BE%D0%B5%D0%BD%D0%BD%D0%BE%D0%B5_%D0%B4%D0%B5%D0%BB%D0%BE)" TargetMode="External"/><Relationship Id="rId19" Type="http://schemas.openxmlformats.org/officeDocument/2006/relationships/hyperlink" Target="http://ru.wikipedia.org/wiki/%D0%9C%D0%BE%D0%B3%D0%B8%D0%BB%D1%91%D0%B2" TargetMode="External"/><Relationship Id="rId4" Type="http://schemas.openxmlformats.org/officeDocument/2006/relationships/hyperlink" Target="http://ru.wikipedia.org/wiki/%D0%A1%D0%B0%D0%BB_(%D1%80%D0%B5%D0%BA%D0%B0)" TargetMode="External"/><Relationship Id="rId9" Type="http://schemas.openxmlformats.org/officeDocument/2006/relationships/hyperlink" Target="http://ru.wikipedia.org/wiki/%D0%92%D0%BB%D0%B0%D0%B4%D0%B8%D0%BA%D0%B0%D0%B2%D0%BA%D0%B0%D0%B7" TargetMode="External"/><Relationship Id="rId14" Type="http://schemas.openxmlformats.org/officeDocument/2006/relationships/hyperlink" Target="http://ru.wikipedia.org/wiki/%D0%9A%D0%B5%D1%80%D1%87%D0%B5%D0%BD%D1%81%D0%BA%D0%B8%D0%B9_%D0%BF%D0%BE%D0%BB%D1%83%D0%BE%D1%81%D1%82%D1%80%D0%BE%D0%B2" TargetMode="External"/><Relationship Id="rId22" Type="http://schemas.openxmlformats.org/officeDocument/2006/relationships/hyperlink" Target="http://ru.wikipedia.org/wiki/%D0%91%D0%B5%D0%BB%D0%BE%D1%81%D1%82%D0%BE%D0%BA" TargetMode="External"/><Relationship Id="rId27" Type="http://schemas.openxmlformats.org/officeDocument/2006/relationships/hyperlink" Target="http://ru.wikipedia.org/wiki/%D0%92%D0%BE%D1%81%D1%82%D0%BE%D1%87%D0%BD%D0%B0%D1%8F_%D0%9F%D1%80%D1%83%D1%81%D1%81%D0%B8%D1%8F" TargetMode="External"/><Relationship Id="rId30" Type="http://schemas.openxmlformats.org/officeDocument/2006/relationships/hyperlink" Target="http://ru.wikipedia.org/wiki/%D0%9E%D0%B4%D0%B5%D1%8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tamanskipolk46.narod.ru/p6aa1.html" TargetMode="External"/><Relationship Id="rId13" Type="http://schemas.openxmlformats.org/officeDocument/2006/relationships/hyperlink" Target="http://tamanskipolk46.narod.ru/p5aa1.html" TargetMode="External"/><Relationship Id="rId18" Type="http://schemas.openxmlformats.org/officeDocument/2006/relationships/hyperlink" Target="http://tamanskipolk46.narod.ru/p11aa1.html" TargetMode="External"/><Relationship Id="rId26" Type="http://schemas.openxmlformats.org/officeDocument/2006/relationships/hyperlink" Target="http://tamanskipolk46.narod.ru/p16aa1.html" TargetMode="External"/><Relationship Id="rId3" Type="http://schemas.openxmlformats.org/officeDocument/2006/relationships/hyperlink" Target="http://tamanskipolk46.narod.ru/p19aa1.html" TargetMode="External"/><Relationship Id="rId21" Type="http://schemas.openxmlformats.org/officeDocument/2006/relationships/hyperlink" Target="http://tamanskipolk46.narod.ru/p60aa1.html" TargetMode="External"/><Relationship Id="rId7" Type="http://schemas.openxmlformats.org/officeDocument/2006/relationships/hyperlink" Target="http://tamanskipolk46.narod.ru/p3aa1.html" TargetMode="External"/><Relationship Id="rId12" Type="http://schemas.openxmlformats.org/officeDocument/2006/relationships/hyperlink" Target="http://tamanskipolk46.narod.ru/p72aa1.html" TargetMode="External"/><Relationship Id="rId17" Type="http://schemas.openxmlformats.org/officeDocument/2006/relationships/hyperlink" Target="http://tamanskipolk46.narod.ru/p46aa1.html" TargetMode="External"/><Relationship Id="rId25" Type="http://schemas.openxmlformats.org/officeDocument/2006/relationships/hyperlink" Target="http://tamanskipolk46.narod.ru/p61aa1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tamanskipolk46.narod.ru/p18aa1.html" TargetMode="External"/><Relationship Id="rId20" Type="http://schemas.openxmlformats.org/officeDocument/2006/relationships/hyperlink" Target="http://tamanskipolk46.narod.ru/p17aa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amanskipolk46.narod.ru/p62aa1.html" TargetMode="External"/><Relationship Id="rId11" Type="http://schemas.openxmlformats.org/officeDocument/2006/relationships/hyperlink" Target="http://tamanskipolk46.narod.ru/p36aa1.html" TargetMode="External"/><Relationship Id="rId24" Type="http://schemas.openxmlformats.org/officeDocument/2006/relationships/hyperlink" Target="http://tamanskipolk46.narod.ru/p12aa1.html" TargetMode="External"/><Relationship Id="rId5" Type="http://schemas.openxmlformats.org/officeDocument/2006/relationships/hyperlink" Target="http://tamanskipolk46.narod.ru/p67aa1.html" TargetMode="External"/><Relationship Id="rId15" Type="http://schemas.openxmlformats.org/officeDocument/2006/relationships/hyperlink" Target="http://tamanskipolk46.narod.ru/p7aa1.html" TargetMode="External"/><Relationship Id="rId23" Type="http://schemas.openxmlformats.org/officeDocument/2006/relationships/hyperlink" Target="http://tamanskipolk46.narod.ru/p10aa1.html" TargetMode="External"/><Relationship Id="rId28" Type="http://schemas.openxmlformats.org/officeDocument/2006/relationships/image" Target="../media/image50.jpeg"/><Relationship Id="rId10" Type="http://schemas.openxmlformats.org/officeDocument/2006/relationships/hyperlink" Target="http://tamanskipolk46.narod.ru/p8aa1.html" TargetMode="External"/><Relationship Id="rId19" Type="http://schemas.openxmlformats.org/officeDocument/2006/relationships/hyperlink" Target="http://tamanskipolk46.narod.ru/p64aa1.html" TargetMode="External"/><Relationship Id="rId4" Type="http://schemas.openxmlformats.org/officeDocument/2006/relationships/hyperlink" Target="http://tamanskipolk46.narod.ru/p4aa1.html" TargetMode="External"/><Relationship Id="rId9" Type="http://schemas.openxmlformats.org/officeDocument/2006/relationships/hyperlink" Target="http://tamanskipolk46.narod.ru/p9aa1.html" TargetMode="External"/><Relationship Id="rId14" Type="http://schemas.openxmlformats.org/officeDocument/2006/relationships/hyperlink" Target="http://tamanskipolk46.narod.ru/p15aa1.html" TargetMode="External"/><Relationship Id="rId22" Type="http://schemas.openxmlformats.org/officeDocument/2006/relationships/hyperlink" Target="http://tamanskipolk46.narod.ru/p162aa1.html" TargetMode="External"/><Relationship Id="rId27" Type="http://schemas.openxmlformats.org/officeDocument/2006/relationships/hyperlink" Target="http://tamanskipolk46.narod.ru/p230aa1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фото женщин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87" y="764704"/>
            <a:ext cx="4460513" cy="25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764704"/>
            <a:ext cx="72437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588-</a:t>
            </a:r>
            <a:r>
              <a:rPr lang="ru-RU" dirty="0" smtClean="0">
                <a:solidFill>
                  <a:schemeClr val="accent2"/>
                </a:solidFill>
              </a:rPr>
              <a:t>й ночной </a:t>
            </a:r>
            <a:r>
              <a:rPr lang="ru-RU" dirty="0" err="1" smtClean="0">
                <a:solidFill>
                  <a:schemeClr val="accent2"/>
                </a:solidFill>
              </a:rPr>
              <a:t>лёгкобомбардировочный</a:t>
            </a:r>
            <a:r>
              <a:rPr lang="ru-RU" dirty="0" smtClean="0">
                <a:solidFill>
                  <a:schemeClr val="accent2"/>
                </a:solidFill>
              </a:rPr>
              <a:t> авиаполк имел учебно-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тренировочные самолёты У-2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переоборудованные для </a:t>
            </a:r>
            <a:r>
              <a:rPr lang="ru-RU" dirty="0" err="1" smtClean="0">
                <a:solidFill>
                  <a:schemeClr val="accent2"/>
                </a:solidFill>
              </a:rPr>
              <a:t>бомбо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метания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 этими самолётами лётчицы познакомились в </a:t>
            </a:r>
            <a:r>
              <a:rPr lang="ru-RU" dirty="0" err="1" smtClean="0">
                <a:solidFill>
                  <a:schemeClr val="accent2"/>
                </a:solidFill>
              </a:rPr>
              <a:t>аэро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клубах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Он имел скорость 120 км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ru-RU" dirty="0" smtClean="0">
                <a:solidFill>
                  <a:schemeClr val="accent2"/>
                </a:solidFill>
              </a:rPr>
              <a:t>час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мог летать в любую погоду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приземлялся даже на лесных полянах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5124" name="Picture 4" descr="C:\Users\12\Desktop\фото женщин\popn_p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73" y="2564904"/>
            <a:ext cx="69056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76672"/>
            <a:ext cx="71150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 апреле 1942 года в составе 144-й </a:t>
            </a:r>
            <a:r>
              <a:rPr lang="ru-RU" dirty="0" err="1" smtClean="0">
                <a:solidFill>
                  <a:schemeClr val="accent2"/>
                </a:solidFill>
              </a:rPr>
              <a:t>авиадевизии</a:t>
            </a:r>
            <a:r>
              <a:rPr lang="ru-RU" dirty="0" smtClean="0">
                <a:solidFill>
                  <a:schemeClr val="accent2"/>
                </a:solidFill>
              </a:rPr>
              <a:t> начал службу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586-й авиаполк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Он прикрывал Саратов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железнодорожные </a:t>
            </a:r>
            <a:r>
              <a:rPr lang="ru-RU" dirty="0" err="1" smtClean="0">
                <a:solidFill>
                  <a:schemeClr val="accent2"/>
                </a:solidFill>
              </a:rPr>
              <a:t>мос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ты через Волгу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Особенно напряжённая пора в жизни лётчиц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наступила после того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 как немецкие войска подошли к Сталин-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граду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Лётчицы 586-го авиаполка совершили 509 вылетов</a:t>
            </a:r>
            <a:r>
              <a:rPr lang="en-US" dirty="0" smtClean="0">
                <a:solidFill>
                  <a:schemeClr val="accent2"/>
                </a:solidFill>
              </a:rPr>
              <a:t>,  </a:t>
            </a:r>
            <a:r>
              <a:rPr lang="ru-RU" dirty="0" smtClean="0">
                <a:solidFill>
                  <a:schemeClr val="accent2"/>
                </a:solidFill>
              </a:rPr>
              <a:t>из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них 32 – ночью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На своих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Яках</a:t>
            </a:r>
            <a:r>
              <a:rPr lang="en-US" dirty="0" smtClean="0">
                <a:solidFill>
                  <a:schemeClr val="accent2"/>
                </a:solidFill>
              </a:rPr>
              <a:t>” </a:t>
            </a:r>
            <a:r>
              <a:rPr lang="ru-RU" dirty="0" smtClean="0">
                <a:solidFill>
                  <a:schemeClr val="accent2"/>
                </a:solidFill>
              </a:rPr>
              <a:t>отважные лётчицы отражали налёты на Курск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Воронеж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Киев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Житомир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на посты через Дон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Днепр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Днестр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 июле 1943 года полк прикрывал переброску войск Степного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фронта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готовившихся к участию в Курской битве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147" name="Picture 3" descr="C:\Users\12\Desktop\фото женщин\litvy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7513141" cy="27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836712"/>
            <a:ext cx="72882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Около 9000 вылетов произвели за время войны на своих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истребителях лётчицы 586-го полка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Из них 4419 – боевые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задания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в том числе – 1159 – для прикрытия важных </a:t>
            </a:r>
            <a:r>
              <a:rPr lang="ru-RU" dirty="0" err="1" smtClean="0">
                <a:solidFill>
                  <a:schemeClr val="accent2"/>
                </a:solidFill>
              </a:rPr>
              <a:t>промыш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ленных объектов</a:t>
            </a:r>
            <a:r>
              <a:rPr lang="en-US" dirty="0" smtClean="0">
                <a:solidFill>
                  <a:schemeClr val="accent2"/>
                </a:solidFill>
              </a:rPr>
              <a:t>,  310 – </a:t>
            </a:r>
            <a:r>
              <a:rPr lang="ru-RU" dirty="0" smtClean="0">
                <a:solidFill>
                  <a:schemeClr val="accent2"/>
                </a:solidFill>
              </a:rPr>
              <a:t>для прикрытия боевых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наземных войск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2073 – для выполне</a:t>
            </a:r>
            <a:r>
              <a:rPr lang="ru-RU" dirty="0">
                <a:solidFill>
                  <a:schemeClr val="accent2"/>
                </a:solidFill>
              </a:rPr>
              <a:t>н</a:t>
            </a:r>
            <a:r>
              <a:rPr lang="ru-RU" dirty="0" smtClean="0">
                <a:solidFill>
                  <a:schemeClr val="accent2"/>
                </a:solidFill>
              </a:rPr>
              <a:t>ия других боевых заданий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Более 5300 часов находились лётчицы в воздухе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провели 125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воздушных боёв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сбили 38 самолётов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уничтожили на земле 2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самолёта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4 танка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1 автоцистерну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1 легковую и 19 грузовых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машин</a:t>
            </a:r>
            <a:r>
              <a:rPr lang="en-US" dirty="0" smtClean="0">
                <a:solidFill>
                  <a:schemeClr val="accent2"/>
                </a:solidFill>
              </a:rPr>
              <a:t>, 10 </a:t>
            </a:r>
            <a:r>
              <a:rPr lang="ru-RU" dirty="0" smtClean="0">
                <a:solidFill>
                  <a:schemeClr val="accent2"/>
                </a:solidFill>
              </a:rPr>
              <a:t>конных повозок 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подавили 2 батареи зенитной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артиллерии и 1 зенитно-пулемётную точку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1" y="4221089"/>
            <a:ext cx="8368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Отважные лётчицы 588 ночного </a:t>
            </a:r>
            <a:r>
              <a:rPr lang="ru-RU" dirty="0" err="1" smtClean="0">
                <a:solidFill>
                  <a:schemeClr val="accent2"/>
                </a:solidFill>
              </a:rPr>
              <a:t>лёгкобомбардировочного</a:t>
            </a:r>
            <a:r>
              <a:rPr lang="ru-RU" dirty="0" smtClean="0">
                <a:solidFill>
                  <a:schemeClr val="accent2"/>
                </a:solidFill>
              </a:rPr>
              <a:t> авиаполка не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отставали от своих боевых подруг других полков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Каждую ночь до конца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войны 588-й полк обрушивал на врага бомбы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Отважные лётчицы </a:t>
            </a:r>
            <a:r>
              <a:rPr lang="ru-RU" dirty="0" err="1" smtClean="0">
                <a:solidFill>
                  <a:schemeClr val="accent2"/>
                </a:solidFill>
              </a:rPr>
              <a:t>участво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вали в операциях по освобождению Северного Кавказа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Крымского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полуострова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Севастополя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err="1" smtClean="0">
                <a:solidFill>
                  <a:schemeClr val="accent2"/>
                </a:solidFill>
              </a:rPr>
              <a:t>Могилёва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err="1" smtClean="0">
                <a:solidFill>
                  <a:schemeClr val="accent2"/>
                </a:solidFill>
              </a:rPr>
              <a:t>Белостокавы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Варшавы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Полк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Получил название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Таманский</a:t>
            </a:r>
            <a:r>
              <a:rPr lang="en-US" dirty="0" smtClean="0">
                <a:solidFill>
                  <a:schemeClr val="accent2"/>
                </a:solidFill>
              </a:rPr>
              <a:t>” </a:t>
            </a:r>
            <a:r>
              <a:rPr lang="ru-RU" dirty="0" smtClean="0">
                <a:solidFill>
                  <a:schemeClr val="accent2"/>
                </a:solidFill>
              </a:rPr>
              <a:t>и был награждён орденом Красного </a:t>
            </a:r>
            <a:r>
              <a:rPr lang="ru-RU" dirty="0" err="1" smtClean="0">
                <a:solidFill>
                  <a:schemeClr val="accent2"/>
                </a:solidFill>
              </a:rPr>
              <a:t>Знаме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орденом Суворова 3-й степени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фото женщин\litv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68" y="360637"/>
            <a:ext cx="3163557" cy="38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908720"/>
            <a:ext cx="43070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Литвяк</a:t>
            </a:r>
            <a:r>
              <a:rPr lang="ru-RU" dirty="0" smtClean="0">
                <a:solidFill>
                  <a:schemeClr val="accent2"/>
                </a:solidFill>
              </a:rPr>
              <a:t> Лидия Владимировна-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самая результативная женщина-</a:t>
            </a:r>
            <a:r>
              <a:rPr lang="ru-RU" dirty="0" err="1" smtClean="0">
                <a:solidFill>
                  <a:schemeClr val="accent2"/>
                </a:solidFill>
              </a:rPr>
              <a:t>ави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  </a:t>
            </a:r>
            <a:r>
              <a:rPr lang="ru-RU" dirty="0" err="1" smtClean="0">
                <a:solidFill>
                  <a:schemeClr val="accent2"/>
                </a:solidFill>
              </a:rPr>
              <a:t>атор</a:t>
            </a:r>
            <a:r>
              <a:rPr lang="ru-RU" dirty="0" smtClean="0">
                <a:solidFill>
                  <a:schemeClr val="accent2"/>
                </a:solidFill>
              </a:rPr>
              <a:t> 2-й Мировой войны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Она воевала в составе 586-го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437-го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9-</a:t>
            </a:r>
            <a:r>
              <a:rPr lang="ru-RU" dirty="0" err="1" smtClean="0">
                <a:solidFill>
                  <a:schemeClr val="accent2"/>
                </a:solidFill>
              </a:rPr>
              <a:t>го</a:t>
            </a:r>
            <a:r>
              <a:rPr lang="ru-RU" dirty="0" smtClean="0">
                <a:solidFill>
                  <a:schemeClr val="accent2"/>
                </a:solidFill>
              </a:rPr>
              <a:t> Гвардейского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296-го истреби-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тельного полков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Совершила около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150 боевых вылетов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сбила 6 само-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лётов</a:t>
            </a:r>
            <a:r>
              <a:rPr lang="ru-RU" dirty="0" smtClean="0">
                <a:solidFill>
                  <a:schemeClr val="accent2"/>
                </a:solidFill>
              </a:rPr>
              <a:t> и 1 аэростат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 </a:t>
            </a:r>
            <a:r>
              <a:rPr lang="ru-RU" dirty="0" smtClean="0">
                <a:solidFill>
                  <a:schemeClr val="accent2"/>
                </a:solidFill>
              </a:rPr>
              <a:t>августа 1943 года погибла в </a:t>
            </a:r>
            <a:r>
              <a:rPr lang="ru-RU" dirty="0" err="1" smtClean="0">
                <a:solidFill>
                  <a:schemeClr val="accent2"/>
                </a:solidFill>
              </a:rPr>
              <a:t>воздуш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ном бою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Её останки были найдены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лишь в 1979 году и захоронены в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братской могиле возле деревни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Дмитриевка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Указом президента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СССР от 5 мая 1990 года </a:t>
            </a:r>
            <a:r>
              <a:rPr lang="ru-RU" dirty="0" err="1" smtClean="0">
                <a:solidFill>
                  <a:schemeClr val="accent2"/>
                </a:solidFill>
              </a:rPr>
              <a:t>Литвяк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посмертно удостоена звания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Героя 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фото женщин\niku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8659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844824"/>
            <a:ext cx="4293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Никулина Евдокия Андреевна –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Герой 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Гвардии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майор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Окончила </a:t>
            </a:r>
            <a:r>
              <a:rPr lang="ru-RU" dirty="0" err="1" smtClean="0">
                <a:solidFill>
                  <a:schemeClr val="accent2"/>
                </a:solidFill>
              </a:rPr>
              <a:t>Болашовскую</a:t>
            </a:r>
            <a:r>
              <a:rPr lang="ru-RU" dirty="0" smtClean="0">
                <a:solidFill>
                  <a:schemeClr val="accent2"/>
                </a:solidFill>
              </a:rPr>
              <a:t> авиа-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школу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Работала пилотом в </a:t>
            </a:r>
            <a:r>
              <a:rPr lang="ru-RU" dirty="0" err="1" smtClean="0">
                <a:solidFill>
                  <a:schemeClr val="accent2"/>
                </a:solidFill>
              </a:rPr>
              <a:t>Смоленс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ком отряде ГВФ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Участница ВОВ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 июня 1941 года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Воевала в составе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588 НБАП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 была командиром </a:t>
            </a:r>
            <a:r>
              <a:rPr lang="ru-RU" dirty="0" err="1" smtClean="0">
                <a:solidFill>
                  <a:schemeClr val="accent2"/>
                </a:solidFill>
              </a:rPr>
              <a:t>эскад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Совершила 774 ночных бое-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вых</a:t>
            </a:r>
            <a:r>
              <a:rPr lang="ru-RU" dirty="0" smtClean="0">
                <a:solidFill>
                  <a:schemeClr val="accent2"/>
                </a:solidFill>
              </a:rPr>
              <a:t> вылета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фото женщин\nosal_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21" y="1052736"/>
            <a:ext cx="24858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73060"/>
            <a:ext cx="5076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Носаль</a:t>
            </a:r>
            <a:r>
              <a:rPr lang="ru-RU" dirty="0" smtClean="0">
                <a:solidFill>
                  <a:schemeClr val="accent2"/>
                </a:solidFill>
              </a:rPr>
              <a:t> Евдокия Ивановна – младший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лейтенант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До войны работала инструктором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 аэроклубе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Участница войны с мая 1942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года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Начала войну рядовым пилотом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потом стала командиром звена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затем –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заместителем командира эскадрильи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За 20 боевых ночей совершила 95 боевых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вылетов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За эти подвиги Дусю наградили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орденом Красной Звезды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После первой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награды она выполнила еще 120 боевых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вылетов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За мужество и отвагу Дусю </a:t>
            </a:r>
            <a:r>
              <a:rPr lang="ru-RU" dirty="0" err="1" smtClean="0">
                <a:solidFill>
                  <a:schemeClr val="accent2"/>
                </a:solidFill>
              </a:rPr>
              <a:t>Носаль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</a:t>
            </a:r>
            <a:r>
              <a:rPr lang="ru-RU" dirty="0" smtClean="0">
                <a:solidFill>
                  <a:schemeClr val="accent2"/>
                </a:solidFill>
              </a:rPr>
              <a:t>аградили </a:t>
            </a:r>
            <a:r>
              <a:rPr lang="ru-RU" dirty="0" smtClean="0">
                <a:solidFill>
                  <a:schemeClr val="accent2"/>
                </a:solidFill>
              </a:rPr>
              <a:t>вторым орденом – Красного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Знамени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Всего она совершила 354 боевых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вылета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ночь на 23 апреля 1943 года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Носаль</a:t>
            </a:r>
            <a:r>
              <a:rPr lang="ru-RU" dirty="0" smtClean="0">
                <a:solidFill>
                  <a:schemeClr val="accent2"/>
                </a:solidFill>
              </a:rPr>
              <a:t> в 354 раз поднялась в небо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Она бомбила противника юго-западнее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Новороссийска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На обратном пути её     атаковал вражеский ночной истребитель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Осколком снаряда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 разорвавшимся прямо в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кабине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Дуся была убита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Первой Евдокия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Носаль</a:t>
            </a:r>
            <a:r>
              <a:rPr lang="ru-RU" dirty="0" smtClean="0">
                <a:solidFill>
                  <a:schemeClr val="accent2"/>
                </a:solidFill>
              </a:rPr>
              <a:t> была удостоена звания Героя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фото женщин\popova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112"/>
            <a:ext cx="2929285" cy="4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76672"/>
            <a:ext cx="42469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Попова Надежда Васильевна –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Гвардии капитан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работник культуры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РСФСР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Была инструктором в Херсон-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ской</a:t>
            </a:r>
            <a:r>
              <a:rPr lang="ru-RU" dirty="0" smtClean="0">
                <a:solidFill>
                  <a:schemeClr val="accent2"/>
                </a:solidFill>
              </a:rPr>
              <a:t> авиашколе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Участница ВОВ с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мая 1942 года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Воевала в составе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588-го (46-го Гвардейского) </a:t>
            </a:r>
            <a:r>
              <a:rPr lang="ru-RU" dirty="0" err="1" smtClean="0">
                <a:solidFill>
                  <a:schemeClr val="accent2"/>
                </a:solidFill>
              </a:rPr>
              <a:t>Таманс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кого НБАП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была заместителем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командира эскадрильи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Совершила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852 успешных ночных боевых </a:t>
            </a:r>
            <a:r>
              <a:rPr lang="ru-RU" dirty="0" err="1" smtClean="0">
                <a:solidFill>
                  <a:schemeClr val="accent2"/>
                </a:solidFill>
              </a:rPr>
              <a:t>выле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После войны до 1952 года служи-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ла в ВВС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Почётный гражданин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Донецка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7295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Лётчицы 46-го Гвардейского Таманского ордена Красного </a:t>
            </a:r>
            <a:r>
              <a:rPr lang="ru-RU" dirty="0" err="1" smtClean="0">
                <a:solidFill>
                  <a:schemeClr val="accent2"/>
                </a:solidFill>
              </a:rPr>
              <a:t>знаме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ни и Суворова 3-й степени полка лёгких ночных </a:t>
            </a:r>
            <a:r>
              <a:rPr lang="ru-RU" dirty="0" err="1" smtClean="0">
                <a:solidFill>
                  <a:schemeClr val="accent2"/>
                </a:solidFill>
              </a:rPr>
              <a:t>бомбардировщи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ков произвели 23 672 боевых вылета и сбросили на врага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2 902 980 кг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Бомб и 26 000 ампул с горючей жидкостью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err="1" smtClean="0">
                <a:solidFill>
                  <a:schemeClr val="accent2"/>
                </a:solidFill>
              </a:rPr>
              <a:t>Самолё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ты полка находились в боевых полётах 28 676 часов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068960"/>
            <a:ext cx="77260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Боевая деятельность 587-го бомбардировочного авиаполка началась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 завершающем этапе Сталинградской битвы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но уже  без его пер-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вого</a:t>
            </a:r>
            <a:r>
              <a:rPr lang="ru-RU" dirty="0" smtClean="0">
                <a:solidFill>
                  <a:schemeClr val="accent2"/>
                </a:solidFill>
              </a:rPr>
              <a:t> командира</a:t>
            </a:r>
            <a:r>
              <a:rPr lang="en-US" dirty="0" smtClean="0">
                <a:solidFill>
                  <a:schemeClr val="accent2"/>
                </a:solidFill>
              </a:rPr>
              <a:t>. 4 </a:t>
            </a:r>
            <a:r>
              <a:rPr lang="ru-RU" dirty="0" smtClean="0">
                <a:solidFill>
                  <a:schemeClr val="accent2"/>
                </a:solidFill>
              </a:rPr>
              <a:t>января 1943 года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при перелёте в сложных </a:t>
            </a:r>
            <a:r>
              <a:rPr lang="ru-RU" dirty="0" err="1" smtClean="0">
                <a:solidFill>
                  <a:schemeClr val="accent2"/>
                </a:solidFill>
              </a:rPr>
              <a:t>метео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условиях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Герой Советского Союза 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Раскова погибла в </a:t>
            </a:r>
            <a:r>
              <a:rPr lang="ru-RU" dirty="0" err="1" smtClean="0">
                <a:solidFill>
                  <a:schemeClr val="accent2"/>
                </a:solidFill>
              </a:rPr>
              <a:t>авиацион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ной катастрофе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Её имя было присвоено полку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 28 </a:t>
            </a:r>
            <a:r>
              <a:rPr lang="ru-RU" dirty="0" smtClean="0">
                <a:solidFill>
                  <a:schemeClr val="accent2"/>
                </a:solidFill>
              </a:rPr>
              <a:t>января по 1 февраля 1943 года 587-й авиаполк наносил удары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 оборонительным сооружениям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живой силе и огневым точкам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врага в районе Сталинградского тракторного завода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Выполняя эту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задачу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он произвёл 50 вылетов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сбросил на противника около 15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тонн бомб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esktop\фото женщин\Fedutenko_N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79"/>
            <a:ext cx="2376264" cy="35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764704"/>
            <a:ext cx="45616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Федутенко</a:t>
            </a:r>
            <a:r>
              <a:rPr lang="ru-RU" dirty="0" smtClean="0">
                <a:solidFill>
                  <a:schemeClr val="accent2"/>
                </a:solidFill>
              </a:rPr>
              <a:t> Надежда </a:t>
            </a:r>
            <a:r>
              <a:rPr lang="ru-RU" dirty="0" smtClean="0">
                <a:solidFill>
                  <a:schemeClr val="accent2"/>
                </a:solidFill>
              </a:rPr>
              <a:t>Никифоровна </a:t>
            </a:r>
            <a:r>
              <a:rPr lang="ru-RU" dirty="0" smtClean="0">
                <a:solidFill>
                  <a:schemeClr val="accent2"/>
                </a:solidFill>
              </a:rPr>
              <a:t>–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до войны окончила школу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затем Там-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бовскую</a:t>
            </a:r>
            <a:r>
              <a:rPr lang="ru-RU" dirty="0" smtClean="0">
                <a:solidFill>
                  <a:schemeClr val="accent2"/>
                </a:solidFill>
              </a:rPr>
              <a:t> лётную школу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Гражданского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Воздушного Флота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работала авиа-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инструктором и лётчиком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Красной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Армии с первых дней  войны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октябре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1941 года вступила в авиагруппу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Расковой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Была назначена </a:t>
            </a:r>
            <a:r>
              <a:rPr lang="ru-RU" dirty="0" err="1" smtClean="0">
                <a:solidFill>
                  <a:schemeClr val="accent2"/>
                </a:solidFill>
              </a:rPr>
              <a:t>коман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диром</a:t>
            </a:r>
            <a:r>
              <a:rPr lang="ru-RU" dirty="0" smtClean="0">
                <a:solidFill>
                  <a:schemeClr val="accent2"/>
                </a:solidFill>
              </a:rPr>
              <a:t> эскадрильи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26 мая 1943 года возглавила звено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Бомбардировщиков в строю девятки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 получившей задание уничтожить </a:t>
            </a:r>
            <a:r>
              <a:rPr lang="ru-RU" dirty="0" err="1" smtClean="0">
                <a:solidFill>
                  <a:schemeClr val="accent2"/>
                </a:solidFill>
              </a:rPr>
              <a:t>артил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лерийские</a:t>
            </a:r>
            <a:r>
              <a:rPr lang="ru-RU" dirty="0" smtClean="0">
                <a:solidFill>
                  <a:schemeClr val="accent2"/>
                </a:solidFill>
              </a:rPr>
              <a:t> батареи и живую силу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противника на окраине станции </a:t>
            </a:r>
            <a:r>
              <a:rPr lang="ru-RU" dirty="0" err="1" smtClean="0">
                <a:solidFill>
                  <a:schemeClr val="accent2"/>
                </a:solidFill>
              </a:rPr>
              <a:t>Киевс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кая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этом бою её ранило в голову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но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289019"/>
            <a:ext cx="764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мужественная лётчица сумела применить противозенитный манёвр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и без потерь привела звено на аэродром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фото женщин\image0207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2536676" cy="36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836712"/>
            <a:ext cx="453419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Клавдия Яковлевна Фомичёва- </a:t>
            </a:r>
            <a:r>
              <a:rPr lang="ru-RU" dirty="0" err="1" smtClean="0">
                <a:solidFill>
                  <a:schemeClr val="accent2"/>
                </a:solidFill>
              </a:rPr>
              <a:t>коман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дир</a:t>
            </a:r>
            <a:r>
              <a:rPr lang="ru-RU" dirty="0" smtClean="0">
                <a:solidFill>
                  <a:schemeClr val="accent2"/>
                </a:solidFill>
              </a:rPr>
              <a:t> эскадрильи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боях с противником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дважды горела в воздухе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но вылечи-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валась</a:t>
            </a:r>
            <a:r>
              <a:rPr lang="ru-RU" dirty="0" smtClean="0">
                <a:solidFill>
                  <a:schemeClr val="accent2"/>
                </a:solidFill>
              </a:rPr>
              <a:t> и возвращалась в строй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17 </a:t>
            </a:r>
            <a:r>
              <a:rPr lang="ru-RU" dirty="0" err="1" smtClean="0">
                <a:solidFill>
                  <a:schemeClr val="accent2"/>
                </a:solidFill>
              </a:rPr>
              <a:t>ав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густа 1943 года Клавдия Яковлевна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 качестве заместителя ведущего де-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вятки Пе-2 бомбила противника под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городом Ельней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Лётчицы совершили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почти невозможное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ru-RU" dirty="0" smtClean="0">
                <a:solidFill>
                  <a:schemeClr val="accent2"/>
                </a:solidFill>
              </a:rPr>
              <a:t>прорвались к цели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выполнили задание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но осколок сна-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ряда пробил на самолёте Фомичёвой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бензобак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осколком её повредило лицо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Ценой огромных усилий она дотянула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до ближайшего аэродрома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но там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посадочная полоса оказалась занята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Фомичёва взяла левее и попала в во-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ронку</a:t>
            </a:r>
            <a:r>
              <a:rPr lang="ru-RU" dirty="0" smtClean="0">
                <a:solidFill>
                  <a:schemeClr val="accent2"/>
                </a:solidFill>
              </a:rPr>
              <a:t> снаряда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Самолёт загорелся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877272"/>
            <a:ext cx="742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экипаж спасли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23 июня 1944 года в составе сборной дивизионной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колонны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Фомичёва вела в бой Пе-2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52736"/>
            <a:ext cx="6678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 </a:t>
            </a:r>
          </a:p>
          <a:p>
            <a:r>
              <a:rPr lang="ru-RU" dirty="0">
                <a:solidFill>
                  <a:schemeClr val="accent2"/>
                </a:solidFill>
              </a:rPr>
              <a:t>	</a:t>
            </a:r>
          </a:p>
          <a:p>
            <a:r>
              <a:rPr lang="ru-RU" dirty="0">
                <a:solidFill>
                  <a:schemeClr val="accent2"/>
                </a:solidFill>
              </a:rPr>
              <a:t>	Война – дело не женское. Тем не менее, в период Великой Отечественной войны 1941-1945 года, женщины сами добровольно участвовали в боевых действиях, не только в качестве медицинского персонала, но и с оружием в руках.  Они сражались против немецких захватчиков на земле и в воздухе, при этом не уступая в отваге  мужчинам. Женщины летали на истребителях и бомбардировщиках. Таранили, уничтожали вражеские самолеты и наземные цели. За это, как и мужчины, получали воинские звания, ордена, медали, звания Героев Советского Союза, иногда и посмертно...</a:t>
            </a:r>
          </a:p>
        </p:txBody>
      </p:sp>
    </p:spTree>
    <p:extLst>
      <p:ext uri="{BB962C8B-B14F-4D97-AF65-F5344CB8AC3E}">
        <p14:creationId xmlns:p14="http://schemas.microsoft.com/office/powerpoint/2010/main" val="40498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фото женщин\pe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836712"/>
            <a:ext cx="42766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933056"/>
            <a:ext cx="78202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На подходе к цели прямым попаданием зенитного снаряда её машина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была подбита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лётчица получила ранение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И всё-таки она прорвалась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 цели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сбросила бомбы на врага и повела машину обратно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Только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перетянув через линию фронта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экипаж покинул горящий самолёт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Последней </a:t>
            </a:r>
            <a:r>
              <a:rPr lang="ru-RU" dirty="0" err="1" smtClean="0">
                <a:solidFill>
                  <a:schemeClr val="accent2"/>
                </a:solidFill>
              </a:rPr>
              <a:t>авиамашину</a:t>
            </a:r>
            <a:r>
              <a:rPr lang="ru-RU" dirty="0" smtClean="0">
                <a:solidFill>
                  <a:schemeClr val="accent2"/>
                </a:solidFill>
              </a:rPr>
              <a:t> оставила командир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965" y="764704"/>
            <a:ext cx="6712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Некоторые женщины сражались в составе обычных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мужских</a:t>
            </a:r>
            <a:r>
              <a:rPr lang="en-US" dirty="0" smtClean="0">
                <a:solidFill>
                  <a:schemeClr val="accent2"/>
                </a:solidFill>
              </a:rPr>
              <a:t>” </a:t>
            </a:r>
            <a:r>
              <a:rPr lang="ru-RU" dirty="0" smtClean="0">
                <a:solidFill>
                  <a:schemeClr val="accent2"/>
                </a:solidFill>
              </a:rPr>
              <a:t>авиаполков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Герой Советского Союза Тамара Фёдоровна Константинова-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12\Desktop\фото женщин\kons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4526"/>
            <a:ext cx="2592288" cy="39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3" y="2348880"/>
            <a:ext cx="353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 999 штурмовом авиаполке</a:t>
            </a:r>
            <a:r>
              <a:rPr lang="en-US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фото женщин\timof_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2448272" cy="34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124744"/>
            <a:ext cx="45000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Анна Александровна Тимофеева –стар-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ший</a:t>
            </a:r>
            <a:r>
              <a:rPr lang="ru-RU" dirty="0" smtClean="0">
                <a:solidFill>
                  <a:schemeClr val="accent2"/>
                </a:solidFill>
              </a:rPr>
              <a:t> лейтенант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Воевала в составе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805-го штурмового авиаполка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Была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инструктором Калининского аэроклуба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Участница ВОВ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Воевала в составе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сначала 130-й отдельной авиационной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эскадрильи связи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затем – 805-го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штурмового полка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Совершила 277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боевых вылета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20 августа 1944 года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 воздушном бою была сбита и взята в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плен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Уже после войны 6 мая 1965 </a:t>
            </a:r>
            <a:r>
              <a:rPr lang="ru-RU" dirty="0" err="1" smtClean="0">
                <a:solidFill>
                  <a:schemeClr val="accent2"/>
                </a:solidFill>
              </a:rPr>
              <a:t>го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да ей было присвоено звание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Герой 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7392" y="4869159"/>
            <a:ext cx="775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Автор книг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Держись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сестрёнка</a:t>
            </a:r>
            <a:r>
              <a:rPr lang="en-US" dirty="0" smtClean="0">
                <a:solidFill>
                  <a:schemeClr val="accent2"/>
                </a:solidFill>
              </a:rPr>
              <a:t>!”.., “</a:t>
            </a:r>
            <a:r>
              <a:rPr lang="ru-RU" dirty="0" smtClean="0">
                <a:solidFill>
                  <a:schemeClr val="accent2"/>
                </a:solidFill>
              </a:rPr>
              <a:t>Я –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Берёза</a:t>
            </a:r>
            <a:r>
              <a:rPr lang="en-US" dirty="0" smtClean="0">
                <a:solidFill>
                  <a:schemeClr val="accent2"/>
                </a:solidFill>
              </a:rPr>
              <a:t>”. </a:t>
            </a:r>
            <a:r>
              <a:rPr lang="ru-RU" dirty="0" smtClean="0">
                <a:solidFill>
                  <a:schemeClr val="accent2"/>
                </a:solidFill>
              </a:rPr>
              <a:t>Как слышите меня</a:t>
            </a:r>
            <a:r>
              <a:rPr lang="en-US" dirty="0" smtClean="0">
                <a:solidFill>
                  <a:schemeClr val="accent2"/>
                </a:solidFill>
              </a:rPr>
              <a:t>?”.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esktop\фото женщин\bli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2463577" cy="37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908720"/>
            <a:ext cx="47464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Клавдия Михайловна </a:t>
            </a:r>
            <a:r>
              <a:rPr lang="ru-RU" dirty="0" err="1" smtClean="0">
                <a:solidFill>
                  <a:schemeClr val="accent2"/>
                </a:solidFill>
              </a:rPr>
              <a:t>Блинова</a:t>
            </a:r>
            <a:r>
              <a:rPr lang="ru-RU" dirty="0" smtClean="0">
                <a:solidFill>
                  <a:schemeClr val="accent2"/>
                </a:solidFill>
              </a:rPr>
              <a:t> (её </a:t>
            </a:r>
            <a:r>
              <a:rPr lang="ru-RU" dirty="0" err="1" smtClean="0">
                <a:solidFill>
                  <a:schemeClr val="accent2"/>
                </a:solidFill>
              </a:rPr>
              <a:t>судь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ба очень похожа на судьбу 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err="1" smtClean="0">
                <a:solidFill>
                  <a:schemeClr val="accent2"/>
                </a:solidFill>
              </a:rPr>
              <a:t>Тимофе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евой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одном из боёв она была сбита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попала в плен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Вскоре бежала и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успешно добралась до своих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затем си-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дела уже в советском лагере для быв-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ших</a:t>
            </a:r>
            <a:r>
              <a:rPr lang="ru-RU" dirty="0" smtClean="0">
                <a:solidFill>
                  <a:schemeClr val="accent2"/>
                </a:solidFill>
              </a:rPr>
              <a:t> военнопленных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После войны Клав –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дия</a:t>
            </a:r>
            <a:r>
              <a:rPr lang="ru-RU" dirty="0" smtClean="0">
                <a:solidFill>
                  <a:schemeClr val="accent2"/>
                </a:solidFill>
              </a:rPr>
              <a:t> Михайловна работала старшей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стюардессой в Киевском аэропорту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фото женщин\bud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48" y="620688"/>
            <a:ext cx="22706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908720"/>
            <a:ext cx="49023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Буданова Екатерина Васильевна –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Гвардии старший лейтенант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Участник ВОВ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Воевала в составе 586-го авиаполка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была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командиром звена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Совершила 266 бое-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вых</a:t>
            </a:r>
            <a:r>
              <a:rPr lang="ru-RU" dirty="0" smtClean="0">
                <a:solidFill>
                  <a:schemeClr val="accent2"/>
                </a:solidFill>
              </a:rPr>
              <a:t> вылетов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лично сбила 6 самолётов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19 </a:t>
            </a:r>
            <a:r>
              <a:rPr lang="ru-RU" dirty="0" smtClean="0">
                <a:solidFill>
                  <a:schemeClr val="accent2"/>
                </a:solidFill>
              </a:rPr>
              <a:t>июля 1943 года погибла в воздушном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бою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 октябре 1993 года Е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Будановой было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посмертно присвоено звание Героя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Российской Федерации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В Москве одна из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улиц названа её именем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фото женщин\lisi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2304256" cy="38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124744"/>
            <a:ext cx="46274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Лисикова</a:t>
            </a:r>
            <a:r>
              <a:rPr lang="ru-RU" dirty="0" smtClean="0">
                <a:solidFill>
                  <a:schemeClr val="accent2"/>
                </a:solidFill>
              </a:rPr>
              <a:t> Ольга Михайловна –окончила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Батайскую</a:t>
            </a:r>
            <a:r>
              <a:rPr lang="ru-RU" dirty="0" smtClean="0">
                <a:solidFill>
                  <a:schemeClr val="accent2"/>
                </a:solidFill>
              </a:rPr>
              <a:t> лётную школу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Участница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войны с белофиннами 1939-1940 годов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 начала ВОВ летала на связных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самолётах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перевозила раненых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err="1" smtClean="0">
                <a:solidFill>
                  <a:schemeClr val="accent2"/>
                </a:solidFill>
              </a:rPr>
              <a:t>дос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тавляла</a:t>
            </a:r>
            <a:r>
              <a:rPr lang="ru-RU" dirty="0" smtClean="0">
                <a:solidFill>
                  <a:schemeClr val="accent2"/>
                </a:solidFill>
              </a:rPr>
              <a:t> медикаменты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кровь для пере-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ливания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Была единственной </a:t>
            </a:r>
            <a:r>
              <a:rPr lang="ru-RU" dirty="0" err="1" smtClean="0">
                <a:solidFill>
                  <a:schemeClr val="accent2"/>
                </a:solidFill>
              </a:rPr>
              <a:t>женщи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ной в СССР – командиром транспортно-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го</a:t>
            </a:r>
            <a:r>
              <a:rPr lang="ru-RU" dirty="0" smtClean="0">
                <a:solidFill>
                  <a:schemeClr val="accent2"/>
                </a:solidFill>
              </a:rPr>
              <a:t> самолёта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Летала в осаждённый </a:t>
            </a:r>
            <a:r>
              <a:rPr lang="ru-RU" dirty="0" err="1" smtClean="0">
                <a:solidFill>
                  <a:schemeClr val="accent2"/>
                </a:solidFill>
              </a:rPr>
              <a:t>Ле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нинград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Награждена </a:t>
            </a:r>
            <a:r>
              <a:rPr lang="ru-RU" dirty="0">
                <a:solidFill>
                  <a:schemeClr val="accent2"/>
                </a:solidFill>
              </a:rPr>
              <a:t>о</a:t>
            </a:r>
            <a:r>
              <a:rPr lang="ru-RU" dirty="0" smtClean="0">
                <a:solidFill>
                  <a:schemeClr val="accent2"/>
                </a:solidFill>
              </a:rPr>
              <a:t>рденом Красного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Знамени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фото женщин\zelenk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52657"/>
            <a:ext cx="2978761" cy="39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1196752"/>
            <a:ext cx="42418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Зеленко Екатерина Ивановна – стар-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ший</a:t>
            </a:r>
            <a:r>
              <a:rPr lang="ru-RU" dirty="0" smtClean="0">
                <a:solidFill>
                  <a:schemeClr val="accent2"/>
                </a:solidFill>
              </a:rPr>
              <a:t> лейтенант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За участие в </a:t>
            </a:r>
            <a:r>
              <a:rPr lang="ru-RU" dirty="0" err="1" smtClean="0">
                <a:solidFill>
                  <a:schemeClr val="accent2"/>
                </a:solidFill>
              </a:rPr>
              <a:t>Советс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ко-Финляндской войне награждена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орденом Красного Знамени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err="1" smtClean="0">
                <a:solidFill>
                  <a:schemeClr val="accent2"/>
                </a:solidFill>
              </a:rPr>
              <a:t>Участ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вовала</a:t>
            </a:r>
            <a:r>
              <a:rPr lang="ru-RU" dirty="0" smtClean="0">
                <a:solidFill>
                  <a:schemeClr val="accent2"/>
                </a:solidFill>
              </a:rPr>
              <a:t> в войсковых испытаниях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Су-2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На фронтах ВОВ с первого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дня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Была заместителем командира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эскадрильи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Совершила 40 боевых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вылетов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провела 12 воздушных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боёв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12 сентября 1941 года погибла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при таране вражеского истребителя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Её именем названа малая планета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Солнечной системы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поставлены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памятники в городе Курск и селе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Берестовка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93221"/>
            <a:ext cx="6907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История создания бом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б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ардировочных</a:t>
            </a:r>
          </a:p>
          <a:p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авиаполков </a:t>
            </a: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ночных ведьм</a:t>
            </a: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”.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1770493"/>
            <a:ext cx="6948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"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Жили-были девчонки...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Смешливые и серьезные, бойкие и застенчивые, московские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и калужские, сибирские и уральские. Почти взрослые, почти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eaLnBrk="0" hangingPunct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самостоятельные, они мечтали о большой, яркой, интересной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жизни, готовились стать инженерами и артистками, учить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и строить заводы, путешествовать и выводить новые сорта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пшеницы. Но пришел час испытаний — на родную землю ступил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кованый сапог врага. В лихую годину мать Родина позвала их —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и они надели солдатские шинели, стали санитарками, строителями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 укреплений, зенитчицами, связистами, летчиками.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На истребителях и бомбардировщиках они, ни в чем не уступая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мужчинам, громили врага. И оказалось, что у советских девушек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железный характер, твердая рука, меткий глаз.“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Маресьев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Герой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СоветскогоСоюза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-17598"/>
            <a:ext cx="8676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Приказ НКО СССР 0099 от 08.10.41 г.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О сформировании женских авиационных полков ВВС Красной Армии</a:t>
            </a:r>
          </a:p>
          <a:p>
            <a:r>
              <a:rPr lang="ru-RU" dirty="0">
                <a:solidFill>
                  <a:schemeClr val="tx2"/>
                </a:solidFill>
              </a:rPr>
              <a:t>В целях использования женских летно-технических кадров приказываю к 1 декабря 1941 г. сформировать и подготовить к боевой работе:</a:t>
            </a:r>
          </a:p>
          <a:p>
            <a:r>
              <a:rPr lang="ru-RU" dirty="0">
                <a:solidFill>
                  <a:schemeClr val="tx2"/>
                </a:solidFill>
              </a:rPr>
              <a:t>1. </a:t>
            </a:r>
            <a:r>
              <a:rPr lang="ru-RU" dirty="0">
                <a:solidFill>
                  <a:schemeClr val="tx2"/>
                </a:solidFill>
                <a:hlinkClick r:id="rId2"/>
              </a:rPr>
              <a:t>586-й истребительный авиационный полк</a:t>
            </a:r>
            <a:r>
              <a:rPr lang="ru-RU" dirty="0">
                <a:solidFill>
                  <a:schemeClr val="tx2"/>
                </a:solidFill>
              </a:rPr>
              <a:t> на самолетах Як-1 по штату </a:t>
            </a:r>
            <a:r>
              <a:rPr lang="ru-RU" dirty="0" err="1">
                <a:solidFill>
                  <a:schemeClr val="tx2"/>
                </a:solidFill>
              </a:rPr>
              <a:t>No</a:t>
            </a:r>
            <a:r>
              <a:rPr lang="ru-RU" dirty="0">
                <a:solidFill>
                  <a:schemeClr val="tx2"/>
                </a:solidFill>
              </a:rPr>
              <a:t>. 015/174, дислокация г. Энгельс.</a:t>
            </a:r>
          </a:p>
          <a:p>
            <a:r>
              <a:rPr lang="ru-RU" dirty="0">
                <a:solidFill>
                  <a:schemeClr val="tx2"/>
                </a:solidFill>
              </a:rPr>
              <a:t>2. </a:t>
            </a:r>
            <a:r>
              <a:rPr lang="ru-RU" dirty="0">
                <a:solidFill>
                  <a:schemeClr val="tx2"/>
                </a:solidFill>
                <a:hlinkClick r:id="rId3"/>
              </a:rPr>
              <a:t>587-й авиационный полк ББ</a:t>
            </a:r>
            <a:r>
              <a:rPr lang="ru-RU" dirty="0">
                <a:solidFill>
                  <a:schemeClr val="tx2"/>
                </a:solidFill>
              </a:rPr>
              <a:t> на самолетах Су-2 по штату </a:t>
            </a:r>
            <a:r>
              <a:rPr lang="ru-RU" dirty="0" err="1">
                <a:solidFill>
                  <a:schemeClr val="tx2"/>
                </a:solidFill>
              </a:rPr>
              <a:t>No</a:t>
            </a:r>
            <a:r>
              <a:rPr lang="ru-RU" dirty="0">
                <a:solidFill>
                  <a:schemeClr val="tx2"/>
                </a:solidFill>
              </a:rPr>
              <a:t>. 015/159. Формирование полка произвести при </a:t>
            </a:r>
            <a:r>
              <a:rPr lang="ru-RU" dirty="0">
                <a:solidFill>
                  <a:schemeClr val="tx2"/>
                </a:solidFill>
                <a:hlinkClick r:id="rId4"/>
              </a:rPr>
              <a:t>10-м запасном авиаполку</a:t>
            </a:r>
            <a:r>
              <a:rPr lang="ru-RU" dirty="0">
                <a:solidFill>
                  <a:schemeClr val="tx2"/>
                </a:solidFill>
              </a:rPr>
              <a:t> — Каменка.</a:t>
            </a:r>
          </a:p>
          <a:p>
            <a:r>
              <a:rPr lang="ru-RU" dirty="0">
                <a:solidFill>
                  <a:schemeClr val="tx2"/>
                </a:solidFill>
              </a:rPr>
              <a:t>3. </a:t>
            </a:r>
            <a:r>
              <a:rPr lang="ru-RU" dirty="0">
                <a:solidFill>
                  <a:schemeClr val="tx2"/>
                </a:solidFill>
                <a:hlinkClick r:id="rId5"/>
              </a:rPr>
              <a:t>588-й ночной авиационный полк</a:t>
            </a:r>
            <a:r>
              <a:rPr lang="ru-RU" dirty="0">
                <a:solidFill>
                  <a:schemeClr val="tx2"/>
                </a:solidFill>
              </a:rPr>
              <a:t> на самолетах У-2 по штату </a:t>
            </a:r>
            <a:r>
              <a:rPr lang="ru-RU" dirty="0" err="1">
                <a:solidFill>
                  <a:schemeClr val="tx2"/>
                </a:solidFill>
              </a:rPr>
              <a:t>No</a:t>
            </a:r>
            <a:r>
              <a:rPr lang="ru-RU" dirty="0">
                <a:solidFill>
                  <a:schemeClr val="tx2"/>
                </a:solidFill>
              </a:rPr>
              <a:t>. 015/186, дислокация — г. Энгельс.</a:t>
            </a:r>
          </a:p>
          <a:p>
            <a:r>
              <a:rPr lang="ru-RU" dirty="0">
                <a:solidFill>
                  <a:schemeClr val="tx2"/>
                </a:solidFill>
              </a:rPr>
              <a:t>4. Командующему ВВС Красной Армии укомплектовать формируемые авиаполки самолетами и летно-техническим составом из числа женщин кадра ВВС КА, ГВФ и </a:t>
            </a:r>
            <a:r>
              <a:rPr lang="ru-RU" dirty="0" err="1">
                <a:solidFill>
                  <a:schemeClr val="tx2"/>
                </a:solidFill>
              </a:rPr>
              <a:t>Осоавиахима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5. Переподготовку личного состава на новой материальной части организовать и проводить:</a:t>
            </a:r>
          </a:p>
          <a:p>
            <a:r>
              <a:rPr lang="ru-RU" dirty="0">
                <a:solidFill>
                  <a:schemeClr val="tx2"/>
                </a:solidFill>
              </a:rPr>
              <a:t>летного состава — в пунктах формирования авиаполков;</a:t>
            </a:r>
          </a:p>
          <a:p>
            <a:r>
              <a:rPr lang="ru-RU" dirty="0">
                <a:solidFill>
                  <a:schemeClr val="tx2"/>
                </a:solidFill>
              </a:rPr>
              <a:t>технического состава — при пункте сбора летно-технического состава — г. Москва;</a:t>
            </a:r>
          </a:p>
          <a:p>
            <a:r>
              <a:rPr lang="ru-RU" dirty="0">
                <a:solidFill>
                  <a:schemeClr val="tx2"/>
                </a:solidFill>
              </a:rPr>
              <a:t>штурманского состава и штабных командиров — при 2-й Ивановской высшей школе штурманов ВВС КА.</a:t>
            </a:r>
          </a:p>
          <a:p>
            <a:r>
              <a:rPr lang="ru-RU" dirty="0">
                <a:solidFill>
                  <a:schemeClr val="tx2"/>
                </a:solidFill>
              </a:rPr>
              <a:t>6. Главному интенданту Красной Армии и начальникам центральных управлений НКО СССР обеспечить формируемые авиаполки всеми видами положенного довольствия.</a:t>
            </a:r>
          </a:p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r>
              <a:rPr lang="ru-RU" dirty="0">
                <a:solidFill>
                  <a:schemeClr val="tx2"/>
                </a:solidFill>
              </a:rPr>
              <a:t>Народный комиссар обороны </a:t>
            </a:r>
            <a:r>
              <a:rPr lang="ru-RU" dirty="0" smtClean="0">
                <a:solidFill>
                  <a:schemeClr val="tx2"/>
                </a:solidFill>
              </a:rPr>
              <a:t>СССР</a:t>
            </a: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ru-RU" dirty="0" smtClean="0">
                <a:solidFill>
                  <a:schemeClr val="tx2"/>
                </a:solidFill>
              </a:rPr>
              <a:t>И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Сталин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7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фото женщин\586_i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7837"/>
            <a:ext cx="7727119" cy="63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58505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                     Боевой путь 586-го авиаполка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4082" y="908720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Александр Лесин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Мы ничего не позабыли и не забудем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Никогда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Как в сорок первом отходили и как обратно в города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Врывались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атакуя сходу и умирая на ходу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Четыре года – долгих года – одолевали мы беду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одолели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Нашей силе - народной силе – не перечь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Что может быть грозней России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когда Россия держит меч</a:t>
            </a:r>
            <a:r>
              <a:rPr lang="en-US" dirty="0" smtClean="0">
                <a:solidFill>
                  <a:schemeClr val="accent2"/>
                </a:solidFill>
              </a:rPr>
              <a:t>?!”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437112"/>
            <a:ext cx="7523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 годы войны в рядах Красной Армии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наравне с мужчинами </a:t>
            </a:r>
            <a:r>
              <a:rPr lang="ru-RU" dirty="0" err="1" smtClean="0">
                <a:solidFill>
                  <a:schemeClr val="accent2"/>
                </a:solidFill>
              </a:rPr>
              <a:t>сража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лось около 600 000 женщин! Свыше 90 были удостоены звания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Героя 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более 100 000 награждены медалями и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Орденами 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ru-RU" sz="1600" b="1" i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Боевой </a:t>
            </a:r>
            <a:r>
              <a:rPr lang="ru-RU" sz="1600" b="1" i="1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путь </a:t>
            </a:r>
            <a:r>
              <a:rPr lang="ru-RU" sz="1600" b="1" i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586-го истребительного авиационного полка </a:t>
            </a:r>
            <a:r>
              <a:rPr lang="ru-RU" sz="1400" b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пролегал от берегов Волги до Вены.</a:t>
            </a:r>
          </a:p>
          <a:p>
            <a:pPr indent="304800" algn="just"/>
            <a:r>
              <a:rPr lang="ru-RU" sz="1400" b="1" dirty="0" smtClean="0">
                <a:solidFill>
                  <a:srgbClr val="000055"/>
                </a:solidFill>
                <a:latin typeface="Arial Black" pitchFamily="34" charset="0"/>
                <a:ea typeface="Times New Roman"/>
              </a:rPr>
              <a:t>.</a:t>
            </a:r>
            <a:endParaRPr lang="ru-RU" sz="14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4784" y="836712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hlinkClick r:id="rId2" tooltip="Октябрь"/>
              </a:rPr>
              <a:t>Октябрь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1 год"/>
              </a:rPr>
              <a:t>1941 года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4" tooltip="10 апреля"/>
              </a:rPr>
              <a:t>10 апреля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2 год"/>
              </a:rPr>
              <a:t>1942 года</a:t>
            </a:r>
            <a:r>
              <a:rPr lang="ru-RU" dirty="0">
                <a:solidFill>
                  <a:schemeClr val="tx2"/>
                </a:solidFill>
              </a:rPr>
              <a:t>. </a:t>
            </a:r>
            <a:r>
              <a:rPr lang="ru-RU" dirty="0">
                <a:solidFill>
                  <a:schemeClr val="tx2"/>
                </a:solidFill>
                <a:hlinkClick r:id="rId6" tooltip="Полк"/>
              </a:rPr>
              <a:t>Полк</a:t>
            </a:r>
            <a:r>
              <a:rPr lang="ru-RU" dirty="0">
                <a:solidFill>
                  <a:schemeClr val="tx2"/>
                </a:solidFill>
              </a:rPr>
              <a:t> был сформирован по приказу </a:t>
            </a:r>
            <a:r>
              <a:rPr lang="ru-RU" dirty="0">
                <a:solidFill>
                  <a:schemeClr val="tx2"/>
                </a:solidFill>
                <a:hlinkClick r:id="rId7" tooltip="НКО СССР"/>
              </a:rPr>
              <a:t>НКО СССР</a:t>
            </a:r>
            <a:r>
              <a:rPr lang="ru-RU" dirty="0">
                <a:solidFill>
                  <a:schemeClr val="tx2"/>
                </a:solidFill>
              </a:rPr>
              <a:t> № 0099 от 08.10.41 «О сформировании женских авиационных полков ВВС Красной Армии» 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baseline="30000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Руководила </a:t>
            </a:r>
            <a:r>
              <a:rPr lang="ru-RU" dirty="0">
                <a:solidFill>
                  <a:schemeClr val="tx2"/>
                </a:solidFill>
              </a:rPr>
              <a:t>сформированием </a:t>
            </a:r>
            <a:r>
              <a:rPr lang="ru-RU" dirty="0">
                <a:solidFill>
                  <a:schemeClr val="tx2"/>
                </a:solidFill>
                <a:hlinkClick r:id="rId8" tooltip="Марина Раскова"/>
              </a:rPr>
              <a:t>Марина Раскова</a:t>
            </a:r>
            <a:r>
              <a:rPr lang="ru-RU" dirty="0">
                <a:solidFill>
                  <a:schemeClr val="tx2"/>
                </a:solidFill>
              </a:rPr>
              <a:t>. К </a:t>
            </a:r>
            <a:r>
              <a:rPr lang="ru-RU" dirty="0">
                <a:solidFill>
                  <a:schemeClr val="tx2"/>
                </a:solidFill>
                <a:hlinkClick r:id="rId9" tooltip="9 декабря"/>
              </a:rPr>
              <a:t>9 декабря</a:t>
            </a:r>
            <a:r>
              <a:rPr lang="ru-RU" dirty="0">
                <a:solidFill>
                  <a:schemeClr val="tx2"/>
                </a:solidFill>
              </a:rPr>
              <a:t> 1941 года двадцать пять пилотов, назначенных в 586иап, сдали все экзамены по новейшей материальной части на одноместном фронтовом истребителе</a:t>
            </a:r>
            <a:r>
              <a:rPr lang="ru-RU" dirty="0">
                <a:solidFill>
                  <a:schemeClr val="tx2"/>
                </a:solidFill>
                <a:hlinkClick r:id="rId10" tooltip="Як-1"/>
              </a:rPr>
              <a:t>Як-1</a:t>
            </a:r>
            <a:r>
              <a:rPr lang="ru-RU" dirty="0">
                <a:solidFill>
                  <a:schemeClr val="tx2"/>
                </a:solidFill>
              </a:rPr>
              <a:t>. Лётчица </a:t>
            </a:r>
            <a:r>
              <a:rPr lang="ru-RU" dirty="0">
                <a:solidFill>
                  <a:schemeClr val="tx2"/>
                </a:solidFill>
                <a:hlinkClick r:id="rId11" tooltip="Прохорова, Евгения Филипповна"/>
              </a:rPr>
              <a:t>Прохорова, Евгения Филипповна</a:t>
            </a:r>
            <a:r>
              <a:rPr lang="ru-RU" dirty="0">
                <a:solidFill>
                  <a:schemeClr val="tx2"/>
                </a:solidFill>
              </a:rPr>
              <a:t>  с декабря 1941-го по март 1942 года исполняла обязанности командира 586иап. По штатно-должностному списку командир 586иап </a:t>
            </a:r>
            <a:r>
              <a:rPr lang="ru-RU" dirty="0">
                <a:solidFill>
                  <a:schemeClr val="tx2"/>
                </a:solidFill>
                <a:hlinkClick r:id="rId12" tooltip="Казаринова, Тамара Александровна"/>
              </a:rPr>
              <a:t>Тамара Казаринова</a:t>
            </a:r>
            <a:r>
              <a:rPr lang="ru-RU" dirty="0">
                <a:solidFill>
                  <a:schemeClr val="tx2"/>
                </a:solidFill>
              </a:rPr>
              <a:t> прибыла в полк только </a:t>
            </a:r>
            <a:r>
              <a:rPr lang="ru-RU" dirty="0">
                <a:solidFill>
                  <a:schemeClr val="tx2"/>
                </a:solidFill>
                <a:hlinkClick r:id="rId13" tooltip="23 февраля"/>
              </a:rPr>
              <a:t>23 февраля</a:t>
            </a:r>
            <a:r>
              <a:rPr lang="ru-RU" dirty="0">
                <a:solidFill>
                  <a:schemeClr val="tx2"/>
                </a:solidFill>
              </a:rPr>
              <a:t> 1942 года.</a:t>
            </a:r>
          </a:p>
          <a:p>
            <a:r>
              <a:rPr lang="ru-RU" dirty="0">
                <a:solidFill>
                  <a:schemeClr val="tx2"/>
                </a:solidFill>
                <a:hlinkClick r:id="rId13" tooltip="23 февраля"/>
              </a:rPr>
              <a:t>23 февраля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2 год"/>
              </a:rPr>
              <a:t>1942 года</a:t>
            </a:r>
            <a:r>
              <a:rPr lang="ru-RU" dirty="0">
                <a:solidFill>
                  <a:schemeClr val="tx2"/>
                </a:solidFill>
              </a:rPr>
              <a:t> — первое дежурство на обороне железнодорожного моста через Волгу в </a:t>
            </a:r>
            <a:r>
              <a:rPr lang="ru-RU" dirty="0">
                <a:solidFill>
                  <a:schemeClr val="tx2"/>
                </a:solidFill>
                <a:hlinkClick r:id="rId14" tooltip="Саратов"/>
              </a:rPr>
              <a:t>Саратове</a:t>
            </a:r>
            <a:r>
              <a:rPr lang="ru-RU" dirty="0">
                <a:solidFill>
                  <a:schemeClr val="tx2"/>
                </a:solidFill>
              </a:rPr>
              <a:t>, патрулирование над важными военными объектами. </a:t>
            </a:r>
            <a:r>
              <a:rPr lang="ru-RU" dirty="0">
                <a:solidFill>
                  <a:schemeClr val="tx2"/>
                </a:solidFill>
                <a:hlinkClick r:id="rId15" tooltip="Раскова, Марина Михайловна"/>
              </a:rPr>
              <a:t>Раскова М. М.</a:t>
            </a:r>
            <a:r>
              <a:rPr lang="ru-RU" dirty="0">
                <a:solidFill>
                  <a:schemeClr val="tx2"/>
                </a:solidFill>
              </a:rPr>
              <a:t> привезла приказ о присвоении званий.</a:t>
            </a:r>
          </a:p>
          <a:p>
            <a:r>
              <a:rPr lang="ru-RU" dirty="0">
                <a:solidFill>
                  <a:schemeClr val="tx2"/>
                </a:solidFill>
                <a:hlinkClick r:id="rId4" tooltip="10 апреля"/>
              </a:rPr>
              <a:t>10 апреля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16" tooltip="14 мая"/>
              </a:rPr>
              <a:t>14 мая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7" tooltip="1942"/>
              </a:rPr>
              <a:t>1942</a:t>
            </a:r>
            <a:r>
              <a:rPr lang="ru-RU" dirty="0">
                <a:solidFill>
                  <a:schemeClr val="tx2"/>
                </a:solidFill>
              </a:rPr>
              <a:t>. Промежуточный </a:t>
            </a:r>
            <a:r>
              <a:rPr lang="ru-RU" dirty="0">
                <a:solidFill>
                  <a:schemeClr val="tx2"/>
                </a:solidFill>
                <a:hlinkClick r:id="rId18" tooltip="Аэродром"/>
              </a:rPr>
              <a:t>аэродром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Разбойщина</a:t>
            </a:r>
            <a:r>
              <a:rPr lang="ru-RU" dirty="0">
                <a:solidFill>
                  <a:schemeClr val="tx2"/>
                </a:solidFill>
              </a:rPr>
              <a:t> (ныне п. </a:t>
            </a:r>
            <a:r>
              <a:rPr lang="ru-RU" dirty="0" err="1">
                <a:solidFill>
                  <a:schemeClr val="tx2"/>
                </a:solidFill>
              </a:rPr>
              <a:t>Жасминка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41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6804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hlinkClick r:id="rId2" tooltip="14 мая"/>
              </a:rPr>
              <a:t>14 мая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2"/>
              </a:rPr>
              <a:t>1942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4" tooltip="Февраль"/>
              </a:rPr>
              <a:t>февраль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3"/>
              </a:rPr>
              <a:t>1943</a:t>
            </a:r>
            <a:r>
              <a:rPr lang="ru-RU" dirty="0">
                <a:solidFill>
                  <a:schemeClr val="tx2"/>
                </a:solidFill>
              </a:rPr>
              <a:t>. Приказом фронта полк остаётся на обороне </a:t>
            </a:r>
            <a:r>
              <a:rPr lang="ru-RU" dirty="0">
                <a:solidFill>
                  <a:schemeClr val="tx2"/>
                </a:solidFill>
                <a:hlinkClick r:id="rId6" tooltip="Саратов"/>
              </a:rPr>
              <a:t>Саратове</a:t>
            </a:r>
            <a:r>
              <a:rPr lang="ru-RU" dirty="0">
                <a:solidFill>
                  <a:schemeClr val="tx2"/>
                </a:solidFill>
              </a:rPr>
              <a:t>, аэродром Анисовка, подчинение 144иад ПВО.</a:t>
            </a:r>
          </a:p>
          <a:p>
            <a:r>
              <a:rPr lang="ru-RU" dirty="0">
                <a:solidFill>
                  <a:schemeClr val="tx2"/>
                </a:solidFill>
                <a:hlinkClick r:id="rId7" tooltip="10 сентября"/>
              </a:rPr>
              <a:t>10 сентября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2"/>
              </a:rPr>
              <a:t>1942</a:t>
            </a:r>
            <a:r>
              <a:rPr lang="ru-RU" dirty="0">
                <a:solidFill>
                  <a:schemeClr val="tx2"/>
                </a:solidFill>
              </a:rPr>
              <a:t> восемь </a:t>
            </a:r>
            <a:r>
              <a:rPr lang="ru-RU" dirty="0">
                <a:solidFill>
                  <a:schemeClr val="tx2"/>
                </a:solidFill>
                <a:hlinkClick r:id="rId8" tooltip="Экипаж"/>
              </a:rPr>
              <a:t>экипажей</a:t>
            </a:r>
            <a:r>
              <a:rPr lang="ru-RU" dirty="0">
                <a:solidFill>
                  <a:schemeClr val="tx2"/>
                </a:solidFill>
              </a:rPr>
              <a:t> первой </a:t>
            </a:r>
            <a:r>
              <a:rPr lang="ru-RU" dirty="0">
                <a:solidFill>
                  <a:schemeClr val="tx2"/>
                </a:solidFill>
                <a:hlinkClick r:id="rId9" tooltip="Эскадрилья"/>
              </a:rPr>
              <a:t>эскадрильи</a:t>
            </a:r>
            <a:r>
              <a:rPr lang="ru-RU" dirty="0">
                <a:solidFill>
                  <a:schemeClr val="tx2"/>
                </a:solidFill>
              </a:rPr>
              <a:t> под командованием </a:t>
            </a:r>
            <a:r>
              <a:rPr lang="ru-RU" dirty="0">
                <a:solidFill>
                  <a:schemeClr val="tx2"/>
                </a:solidFill>
                <a:hlinkClick r:id="rId10" tooltip="Беляева, Раиса Васильевна"/>
              </a:rPr>
              <a:t>Раисы </a:t>
            </a:r>
            <a:r>
              <a:rPr lang="ru-RU" dirty="0" smtClean="0">
                <a:solidFill>
                  <a:schemeClr val="tx2"/>
                </a:solidFill>
                <a:hlinkClick r:id="rId10" tooltip="Беляева, Раиса Васильевна"/>
              </a:rPr>
              <a:t>Беляевой</a:t>
            </a:r>
            <a:r>
              <a:rPr lang="ru-RU" dirty="0">
                <a:solidFill>
                  <a:schemeClr val="tx2"/>
                </a:solidFill>
              </a:rPr>
              <a:t> убыли под </a:t>
            </a:r>
            <a:r>
              <a:rPr lang="ru-RU" dirty="0">
                <a:solidFill>
                  <a:schemeClr val="tx2"/>
                </a:solidFill>
                <a:hlinkClick r:id="rId11" tooltip="Сталинград"/>
              </a:rPr>
              <a:t>Сталинград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hlinkClick r:id="rId12" tooltip="24 сентября"/>
              </a:rPr>
              <a:t>24 сентября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2"/>
              </a:rPr>
              <a:t>1942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3" tooltip="Лейтенант"/>
              </a:rPr>
              <a:t>лейтенант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4" tooltip="Хомякова, Валерия Ивановна"/>
              </a:rPr>
              <a:t>Валерия </a:t>
            </a:r>
            <a:r>
              <a:rPr lang="ru-RU" dirty="0" smtClean="0">
                <a:solidFill>
                  <a:schemeClr val="tx2"/>
                </a:solidFill>
                <a:hlinkClick r:id="rId14" tooltip="Хомякова, Валерия Ивановна"/>
              </a:rPr>
              <a:t>Хомякова</a:t>
            </a:r>
            <a:r>
              <a:rPr lang="ru-RU" dirty="0">
                <a:solidFill>
                  <a:schemeClr val="tx2"/>
                </a:solidFill>
              </a:rPr>
              <a:t> в ночном бою над Саратовом сбила немецкий </a:t>
            </a:r>
            <a:r>
              <a:rPr lang="ru-RU" dirty="0">
                <a:solidFill>
                  <a:schemeClr val="tx2"/>
                </a:solidFill>
                <a:hlinkClick r:id="rId15" tooltip="Бомбардировщик"/>
              </a:rPr>
              <a:t>бомбардировщик</a:t>
            </a:r>
            <a:r>
              <a:rPr lang="ru-RU" dirty="0">
                <a:solidFill>
                  <a:schemeClr val="tx2"/>
                </a:solidFill>
              </a:rPr>
              <a:t>. Это была первая победа женского авиаполка и первый случай ночного </a:t>
            </a:r>
            <a:r>
              <a:rPr lang="ru-RU" dirty="0">
                <a:solidFill>
                  <a:schemeClr val="tx2"/>
                </a:solidFill>
                <a:hlinkClick r:id="rId16" tooltip="Воздушный бой"/>
              </a:rPr>
              <a:t>воздушного боя</a:t>
            </a:r>
            <a:r>
              <a:rPr lang="ru-RU" dirty="0">
                <a:solidFill>
                  <a:schemeClr val="tx2"/>
                </a:solidFill>
              </a:rPr>
              <a:t> лётчицы.</a:t>
            </a:r>
          </a:p>
          <a:p>
            <a:r>
              <a:rPr lang="ru-RU" dirty="0">
                <a:solidFill>
                  <a:schemeClr val="tx2"/>
                </a:solidFill>
                <a:hlinkClick r:id="rId17" tooltip="9 октября"/>
              </a:rPr>
              <a:t>9 октября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2"/>
              </a:rPr>
              <a:t>1942</a:t>
            </a:r>
            <a:r>
              <a:rPr lang="ru-RU" dirty="0">
                <a:solidFill>
                  <a:schemeClr val="tx2"/>
                </a:solidFill>
              </a:rPr>
              <a:t> заместитель </a:t>
            </a:r>
            <a:r>
              <a:rPr lang="ru-RU" dirty="0">
                <a:solidFill>
                  <a:schemeClr val="tx2"/>
                </a:solidFill>
                <a:hlinkClick r:id="rId18" tooltip="Народный комиссар обороны СССР"/>
              </a:rPr>
              <a:t>Народного комиссара обороны СССР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9" tooltip="Генерал-лейтенант"/>
              </a:rPr>
              <a:t>генерал-лейтенант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20" tooltip="Громадин, Михаил Степанович"/>
              </a:rPr>
              <a:t>Громадин</a:t>
            </a:r>
            <a:r>
              <a:rPr lang="ru-RU" dirty="0">
                <a:solidFill>
                  <a:schemeClr val="tx2"/>
                </a:solidFill>
              </a:rPr>
              <a:t> отстранил от должности командира полка Т. А. Казаринову.</a:t>
            </a:r>
          </a:p>
          <a:p>
            <a:r>
              <a:rPr lang="ru-RU" dirty="0">
                <a:solidFill>
                  <a:schemeClr val="tx2"/>
                </a:solidFill>
              </a:rPr>
              <a:t>Временно исполняли обязанности командира 586иап Сергей Савенков, Виталий Беляков. Последние два с половиной года войны и после ВОВ (с 22.10.1942 по 18.06.1945) командиром полка был Александр Васильевич Гриднев. С ним полк и перебазировался </a:t>
            </a:r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  <a:hlinkClick r:id="rId21" tooltip="Воронеж"/>
              </a:rPr>
              <a:t>Воронеж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268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56"/>
            <a:ext cx="781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hlinkClick r:id="rId2" tooltip="Февраль"/>
              </a:rPr>
              <a:t>Февраль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3" tooltip="Сентябрь"/>
              </a:rPr>
              <a:t>сентябрь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4" tooltip="1943"/>
              </a:rPr>
              <a:t>1943</a:t>
            </a:r>
            <a:r>
              <a:rPr lang="ru-RU" dirty="0">
                <a:solidFill>
                  <a:schemeClr val="tx2"/>
                </a:solidFill>
              </a:rPr>
              <a:t>. С аэродрома Придача (Воронеж) полк выполнял особо важные задания </a:t>
            </a:r>
            <a:r>
              <a:rPr lang="ru-RU" dirty="0">
                <a:solidFill>
                  <a:schemeClr val="tx2"/>
                </a:solidFill>
                <a:hlinkClick r:id="rId5" tooltip="Ставка Верховного Главнокомандования"/>
              </a:rPr>
              <a:t>Ставки Верховного Главнокомандования</a:t>
            </a:r>
            <a:r>
              <a:rPr lang="ru-RU" dirty="0">
                <a:solidFill>
                  <a:schemeClr val="tx2"/>
                </a:solidFill>
              </a:rPr>
              <a:t>. Произведено 934 </a:t>
            </a:r>
            <a:r>
              <a:rPr lang="ru-RU" dirty="0" err="1">
                <a:solidFill>
                  <a:schemeClr val="tx2"/>
                </a:solidFill>
              </a:rPr>
              <a:t>самолёто</a:t>
            </a:r>
            <a:r>
              <a:rPr lang="ru-RU" dirty="0">
                <a:solidFill>
                  <a:schemeClr val="tx2"/>
                </a:solidFill>
              </a:rPr>
              <a:t>-вылета, сбито семь «Юнкерс-88» и три «</a:t>
            </a:r>
            <a:r>
              <a:rPr lang="ru-RU" dirty="0">
                <a:solidFill>
                  <a:schemeClr val="tx2"/>
                </a:solidFill>
                <a:hlinkClick r:id="rId6" tooltip="Focke-Wulf Fw 190 Wurger"/>
              </a:rPr>
              <a:t>Фокке-Вульф-190</a:t>
            </a:r>
            <a:r>
              <a:rPr lang="ru-RU" dirty="0">
                <a:solidFill>
                  <a:schemeClr val="tx2"/>
                </a:solidFill>
              </a:rPr>
              <a:t>». Полк обеспечивал безопасность переброски наземных войск </a:t>
            </a:r>
            <a:r>
              <a:rPr lang="ru-RU" dirty="0">
                <a:solidFill>
                  <a:schemeClr val="tx2"/>
                </a:solidFill>
                <a:hlinkClick r:id="rId7" tooltip="Степной фронт"/>
              </a:rPr>
              <a:t>Степного фронта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hlinkClick r:id="rId3" tooltip="Сентябрь"/>
              </a:rPr>
              <a:t>Сентябрь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8" tooltip="Ноябрь"/>
              </a:rPr>
              <a:t>ноябрь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4" tooltip="1943"/>
              </a:rPr>
              <a:t>1943</a:t>
            </a:r>
            <a:r>
              <a:rPr lang="ru-RU" dirty="0">
                <a:solidFill>
                  <a:schemeClr val="tx2"/>
                </a:solidFill>
              </a:rPr>
              <a:t>. Эскадрильи полка вели боевую работу с аэродромов: </a:t>
            </a:r>
            <a:r>
              <a:rPr lang="ru-RU" dirty="0" err="1">
                <a:solidFill>
                  <a:schemeClr val="tx2"/>
                </a:solidFill>
              </a:rPr>
              <a:t>Касторное</a:t>
            </a:r>
            <a:r>
              <a:rPr lang="ru-RU" dirty="0">
                <a:solidFill>
                  <a:schemeClr val="tx2"/>
                </a:solidFill>
              </a:rPr>
              <a:t>, Солнцево, Щигры, Курск — Восточный. Лётчики участвовали в ожесточённых воздушных сражениях во время великой битвы на </a:t>
            </a:r>
            <a:r>
              <a:rPr lang="ru-RU" dirty="0">
                <a:solidFill>
                  <a:schemeClr val="tx2"/>
                </a:solidFill>
                <a:hlinkClick r:id="rId9" tooltip="Курская битва"/>
              </a:rPr>
              <a:t>Курской дуге</a:t>
            </a:r>
            <a:r>
              <a:rPr lang="ru-RU" dirty="0">
                <a:solidFill>
                  <a:schemeClr val="tx2"/>
                </a:solidFill>
              </a:rPr>
              <a:t>. Произведён 261 вылет, охраняемые объекты от налётов противника не пострадали.</a:t>
            </a:r>
          </a:p>
          <a:p>
            <a:r>
              <a:rPr lang="ru-RU" dirty="0">
                <a:solidFill>
                  <a:schemeClr val="tx2"/>
                </a:solidFill>
                <a:hlinkClick r:id="rId8" tooltip="Ноябрь"/>
              </a:rPr>
              <a:t>Ноябрь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4" tooltip="1943"/>
              </a:rPr>
              <a:t>1943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10" tooltip="Март"/>
              </a:rPr>
              <a:t>март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1" tooltip="1944"/>
              </a:rPr>
              <a:t>1944</a:t>
            </a:r>
            <a:r>
              <a:rPr lang="ru-RU" dirty="0">
                <a:solidFill>
                  <a:schemeClr val="tx2"/>
                </a:solidFill>
              </a:rPr>
              <a:t>. Базируясь на </a:t>
            </a:r>
            <a:r>
              <a:rPr lang="ru-RU" dirty="0">
                <a:solidFill>
                  <a:schemeClr val="tx2"/>
                </a:solidFill>
                <a:hlinkClick r:id="rId12" tooltip="Киев"/>
              </a:rPr>
              <a:t>киевском</a:t>
            </a:r>
            <a:r>
              <a:rPr lang="ru-RU" dirty="0">
                <a:solidFill>
                  <a:schemeClr val="tx2"/>
                </a:solidFill>
              </a:rPr>
              <a:t> аэродроме </a:t>
            </a:r>
            <a:r>
              <a:rPr lang="ru-RU" dirty="0" err="1">
                <a:solidFill>
                  <a:schemeClr val="tx2"/>
                </a:solidFill>
              </a:rPr>
              <a:t>Жуляны</a:t>
            </a:r>
            <a:r>
              <a:rPr lang="ru-RU" dirty="0">
                <a:solidFill>
                  <a:schemeClr val="tx2"/>
                </a:solidFill>
              </a:rPr>
              <a:t>, полк ведёт напряжённую работу по охране переправы через р. </a:t>
            </a:r>
            <a:r>
              <a:rPr lang="ru-RU" dirty="0">
                <a:solidFill>
                  <a:schemeClr val="tx2"/>
                </a:solidFill>
                <a:hlinkClick r:id="rId13" tooltip="Днепр"/>
              </a:rPr>
              <a:t>Днепр</a:t>
            </a:r>
            <a:r>
              <a:rPr lang="ru-RU" dirty="0">
                <a:solidFill>
                  <a:schemeClr val="tx2"/>
                </a:solidFill>
              </a:rPr>
              <a:t>. Лётчики, сменяя друг друга в воздухе, не оставляют ни на секунду охраняемые объекты, ведут непрерывную работу по перехвату разведчиков противника, штурмуют наземные войска окружённых частей врага Корсунь-Шевченковской группировки. Произведено 279 </a:t>
            </a:r>
            <a:r>
              <a:rPr lang="ru-RU" dirty="0">
                <a:solidFill>
                  <a:schemeClr val="tx2"/>
                </a:solidFill>
                <a:hlinkClick r:id="rId14" tooltip="Боевой вылет"/>
              </a:rPr>
              <a:t>вылетов</a:t>
            </a:r>
            <a:r>
              <a:rPr lang="ru-RU" dirty="0">
                <a:solidFill>
                  <a:schemeClr val="tx2"/>
                </a:solidFill>
              </a:rPr>
              <a:t>, уничтожено шесть самолётов противника.</a:t>
            </a:r>
          </a:p>
          <a:p>
            <a:r>
              <a:rPr lang="ru-RU" dirty="0">
                <a:solidFill>
                  <a:schemeClr val="tx2"/>
                </a:solidFill>
                <a:hlinkClick r:id="rId10" tooltip="Март"/>
              </a:rPr>
              <a:t>Март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3" tooltip="Сентябрь"/>
              </a:rPr>
              <a:t>сентябрь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1" tooltip="1944"/>
              </a:rPr>
              <a:t>1944</a:t>
            </a:r>
            <a:r>
              <a:rPr lang="ru-RU" dirty="0">
                <a:solidFill>
                  <a:schemeClr val="tx2"/>
                </a:solidFill>
              </a:rPr>
              <a:t>. С аэродрома Скоморохи (</a:t>
            </a:r>
            <a:r>
              <a:rPr lang="ru-RU" dirty="0">
                <a:solidFill>
                  <a:schemeClr val="tx2"/>
                </a:solidFill>
                <a:hlinkClick r:id="rId15" tooltip="Житомир"/>
              </a:rPr>
              <a:t>Житомир</a:t>
            </a:r>
            <a:r>
              <a:rPr lang="ru-RU" dirty="0">
                <a:solidFill>
                  <a:schemeClr val="tx2"/>
                </a:solidFill>
              </a:rPr>
              <a:t>) полк прикрывал движение воинских эшелонов на железнодорожных участках: Житомир — Фастов, Житомир — Коростень, Житомир — Новгород — Волынский, Житомир — </a:t>
            </a:r>
            <a:r>
              <a:rPr lang="ru-RU" dirty="0" err="1">
                <a:solidFill>
                  <a:schemeClr val="tx2"/>
                </a:solidFill>
              </a:rPr>
              <a:t>Горбаши</a:t>
            </a:r>
            <a:r>
              <a:rPr lang="ru-RU" dirty="0">
                <a:solidFill>
                  <a:schemeClr val="tx2"/>
                </a:solidFill>
              </a:rPr>
              <a:t>, Житомир — Бердичев-2. Произведено 611 вылетов, семь воздушных боёв днём и восемь — ночью. Сбито два «</a:t>
            </a:r>
            <a:r>
              <a:rPr lang="ru-RU" dirty="0">
                <a:solidFill>
                  <a:schemeClr val="tx2"/>
                </a:solidFill>
                <a:hlinkClick r:id="rId16" tooltip="Junkers Ju 88"/>
              </a:rPr>
              <a:t>Юнкерс-88</a:t>
            </a:r>
            <a:r>
              <a:rPr lang="ru-RU" dirty="0">
                <a:solidFill>
                  <a:schemeClr val="tx2"/>
                </a:solidFill>
              </a:rPr>
              <a:t>» и один «</a:t>
            </a:r>
            <a:r>
              <a:rPr lang="ru-RU" dirty="0">
                <a:solidFill>
                  <a:schemeClr val="tx2"/>
                </a:solidFill>
                <a:hlinkClick r:id="rId17" tooltip="Heinkel He 177"/>
              </a:rPr>
              <a:t>Хенкель-177</a:t>
            </a:r>
            <a:r>
              <a:rPr lang="ru-RU" dirty="0">
                <a:solidFill>
                  <a:schemeClr val="tx2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5508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380"/>
            <a:ext cx="7488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hlinkClick r:id="rId2" tooltip="Сентябрь"/>
              </a:rPr>
              <a:t>Сентябрь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4"/>
              </a:rPr>
              <a:t>1944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4" tooltip="Февраль"/>
              </a:rPr>
              <a:t>февраль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5"/>
              </a:rPr>
              <a:t>1945</a:t>
            </a:r>
            <a:r>
              <a:rPr lang="ru-RU" dirty="0">
                <a:solidFill>
                  <a:schemeClr val="tx2"/>
                </a:solidFill>
              </a:rPr>
              <a:t>. С аэродромов Котовск и Бельцы полк нёс охрану промышленных городов, железнодорожных узлов: Обходное, Слободка, </a:t>
            </a:r>
            <a:r>
              <a:rPr lang="ru-RU" dirty="0" err="1">
                <a:solidFill>
                  <a:schemeClr val="tx2"/>
                </a:solidFill>
              </a:rPr>
              <a:t>Петелюхи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Гура</a:t>
            </a:r>
            <a:r>
              <a:rPr lang="ru-RU" dirty="0">
                <a:solidFill>
                  <a:schemeClr val="tx2"/>
                </a:solidFill>
              </a:rPr>
              <a:t>-Каменка; мостов и переправ через р. Прут в районе </a:t>
            </a:r>
            <a:r>
              <a:rPr lang="ru-RU" dirty="0" err="1">
                <a:solidFill>
                  <a:schemeClr val="tx2"/>
                </a:solidFill>
              </a:rPr>
              <a:t>Броништа</a:t>
            </a:r>
            <a:r>
              <a:rPr lang="ru-RU" dirty="0">
                <a:solidFill>
                  <a:schemeClr val="tx2"/>
                </a:solidFill>
              </a:rPr>
              <a:t> и через р. </a:t>
            </a:r>
            <a:r>
              <a:rPr lang="ru-RU" dirty="0">
                <a:solidFill>
                  <a:schemeClr val="tx2"/>
                </a:solidFill>
                <a:hlinkClick r:id="rId6" tooltip="Днестр"/>
              </a:rPr>
              <a:t>Днестр</a:t>
            </a:r>
            <a:r>
              <a:rPr lang="ru-RU" dirty="0">
                <a:solidFill>
                  <a:schemeClr val="tx2"/>
                </a:solidFill>
              </a:rPr>
              <a:t> в районе Каменка, Рыбница; шоссейных коммуникаций войск </a:t>
            </a:r>
            <a:r>
              <a:rPr lang="ru-RU" dirty="0">
                <a:solidFill>
                  <a:schemeClr val="tx2"/>
                </a:solidFill>
                <a:hlinkClick r:id="rId7" tooltip="2-й Украинский фронт"/>
              </a:rPr>
              <a:t>2-го Украинского фронта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hlinkClick r:id="rId4" tooltip="Февраль"/>
              </a:rPr>
              <a:t>Февраль</a:t>
            </a:r>
            <a:r>
              <a:rPr lang="ru-RU" dirty="0">
                <a:solidFill>
                  <a:schemeClr val="tx2"/>
                </a:solidFill>
              </a:rPr>
              <a:t> — </a:t>
            </a:r>
            <a:r>
              <a:rPr lang="ru-RU" dirty="0">
                <a:solidFill>
                  <a:schemeClr val="tx2"/>
                </a:solidFill>
                <a:hlinkClick r:id="rId8" tooltip="Июль"/>
              </a:rPr>
              <a:t>июль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5"/>
              </a:rPr>
              <a:t>1945</a:t>
            </a:r>
            <a:r>
              <a:rPr lang="ru-RU" dirty="0">
                <a:solidFill>
                  <a:schemeClr val="tx2"/>
                </a:solidFill>
              </a:rPr>
              <a:t>. В боях за освобождение </a:t>
            </a:r>
            <a:r>
              <a:rPr lang="ru-RU" dirty="0">
                <a:solidFill>
                  <a:schemeClr val="tx2"/>
                </a:solidFill>
                <a:hlinkClick r:id="rId9" tooltip="Венгрия"/>
              </a:rPr>
              <a:t>Венгрии</a:t>
            </a:r>
            <a:r>
              <a:rPr lang="ru-RU" dirty="0">
                <a:solidFill>
                  <a:schemeClr val="tx2"/>
                </a:solidFill>
              </a:rPr>
              <a:t> с аэродромов Дебрецен и </a:t>
            </a:r>
            <a:r>
              <a:rPr lang="ru-RU" dirty="0" err="1">
                <a:solidFill>
                  <a:schemeClr val="tx2"/>
                </a:solidFill>
              </a:rPr>
              <a:t>Цинкота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>
                <a:solidFill>
                  <a:schemeClr val="tx2"/>
                </a:solidFill>
                <a:hlinkClick r:id="rId10" tooltip="Будапешт"/>
              </a:rPr>
              <a:t>Будапешт</a:t>
            </a:r>
            <a:r>
              <a:rPr lang="ru-RU" dirty="0">
                <a:solidFill>
                  <a:schemeClr val="tx2"/>
                </a:solidFill>
              </a:rPr>
              <a:t>) полк оборонял от авиации противника железнодорожные узлы: Дебрецен — </a:t>
            </a:r>
            <a:r>
              <a:rPr lang="ru-RU" dirty="0" err="1">
                <a:solidFill>
                  <a:schemeClr val="tx2"/>
                </a:solidFill>
              </a:rPr>
              <a:t>Ньиредь</a:t>
            </a:r>
            <a:r>
              <a:rPr lang="ru-RU" dirty="0">
                <a:solidFill>
                  <a:schemeClr val="tx2"/>
                </a:solidFill>
              </a:rPr>
              <a:t> — Хаза, Дебрецен — </a:t>
            </a:r>
            <a:r>
              <a:rPr lang="ru-RU" dirty="0" err="1">
                <a:solidFill>
                  <a:schemeClr val="tx2"/>
                </a:solidFill>
              </a:rPr>
              <a:t>Орадеа</a:t>
            </a:r>
            <a:r>
              <a:rPr lang="ru-RU" dirty="0">
                <a:solidFill>
                  <a:schemeClr val="tx2"/>
                </a:solidFill>
              </a:rPr>
              <a:t> Маре, Дебрецен — </a:t>
            </a:r>
            <a:r>
              <a:rPr lang="ru-RU" dirty="0" err="1">
                <a:solidFill>
                  <a:schemeClr val="tx2"/>
                </a:solidFill>
              </a:rPr>
              <a:t>Валеа</a:t>
            </a:r>
            <a:r>
              <a:rPr lang="ru-RU" dirty="0">
                <a:solidFill>
                  <a:schemeClr val="tx2"/>
                </a:solidFill>
              </a:rPr>
              <a:t> — </a:t>
            </a:r>
            <a:r>
              <a:rPr lang="ru-RU" dirty="0" err="1">
                <a:solidFill>
                  <a:schemeClr val="tx2"/>
                </a:solidFill>
              </a:rPr>
              <a:t>Луй</a:t>
            </a:r>
            <a:r>
              <a:rPr lang="ru-RU" dirty="0">
                <a:solidFill>
                  <a:schemeClr val="tx2"/>
                </a:solidFill>
              </a:rPr>
              <a:t> — </a:t>
            </a:r>
            <a:r>
              <a:rPr lang="ru-RU" dirty="0" err="1">
                <a:solidFill>
                  <a:schemeClr val="tx2"/>
                </a:solidFill>
              </a:rPr>
              <a:t>Михай</a:t>
            </a:r>
            <a:r>
              <a:rPr lang="ru-RU" dirty="0">
                <a:solidFill>
                  <a:schemeClr val="tx2"/>
                </a:solidFill>
              </a:rPr>
              <a:t>. Охранял военно-промышленные объекты Будапешта, переправу через р. Дунай на участках: Будапешт — </a:t>
            </a:r>
            <a:r>
              <a:rPr lang="ru-RU" dirty="0" err="1">
                <a:solidFill>
                  <a:schemeClr val="tx2"/>
                </a:solidFill>
              </a:rPr>
              <a:t>Бер</a:t>
            </a:r>
            <a:r>
              <a:rPr lang="ru-RU" dirty="0">
                <a:solidFill>
                  <a:schemeClr val="tx2"/>
                </a:solidFill>
              </a:rPr>
              <a:t>, Будапешт — </a:t>
            </a:r>
            <a:r>
              <a:rPr lang="ru-RU" dirty="0" err="1">
                <a:solidFill>
                  <a:schemeClr val="tx2"/>
                </a:solidFill>
              </a:rPr>
              <a:t>Эстергом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Н.Замки</a:t>
            </a:r>
            <a:r>
              <a:rPr lang="ru-RU" dirty="0">
                <a:solidFill>
                  <a:schemeClr val="tx2"/>
                </a:solidFill>
              </a:rPr>
              <a:t>, Будапешт — </a:t>
            </a:r>
            <a:r>
              <a:rPr lang="ru-RU" dirty="0" err="1">
                <a:solidFill>
                  <a:schemeClr val="tx2"/>
                </a:solidFill>
              </a:rPr>
              <a:t>Кишбер</a:t>
            </a:r>
            <a:r>
              <a:rPr lang="ru-RU" dirty="0">
                <a:solidFill>
                  <a:schemeClr val="tx2"/>
                </a:solidFill>
              </a:rPr>
              <a:t>, Будапешт — Шахты, Будапешт — </a:t>
            </a:r>
            <a:r>
              <a:rPr lang="ru-RU" dirty="0" err="1">
                <a:solidFill>
                  <a:schemeClr val="tx2"/>
                </a:solidFill>
              </a:rPr>
              <a:t>Хатван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hlinkClick r:id="rId11" tooltip="20 июля"/>
              </a:rPr>
              <a:t>20 июля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5"/>
              </a:rPr>
              <a:t>1945</a:t>
            </a:r>
            <a:r>
              <a:rPr lang="ru-RU" dirty="0">
                <a:solidFill>
                  <a:schemeClr val="tx2"/>
                </a:solidFill>
              </a:rPr>
              <a:t> демобилизован </a:t>
            </a:r>
            <a:r>
              <a:rPr lang="ru-RU" dirty="0">
                <a:solidFill>
                  <a:schemeClr val="tx2"/>
                </a:solidFill>
                <a:hlinkClick r:id="rId12" tooltip="Рядовой"/>
              </a:rPr>
              <a:t>рядовой</a:t>
            </a:r>
            <a:r>
              <a:rPr lang="ru-RU" dirty="0">
                <a:solidFill>
                  <a:schemeClr val="tx2"/>
                </a:solidFill>
              </a:rPr>
              <a:t> и </a:t>
            </a:r>
            <a:r>
              <a:rPr lang="ru-RU" dirty="0">
                <a:solidFill>
                  <a:schemeClr val="tx2"/>
                </a:solidFill>
                <a:hlinkClick r:id="rId13" tooltip="Сержант"/>
              </a:rPr>
              <a:t>сержантский</a:t>
            </a:r>
            <a:r>
              <a:rPr lang="ru-RU" dirty="0">
                <a:solidFill>
                  <a:schemeClr val="tx2"/>
                </a:solidFill>
              </a:rPr>
              <a:t> состав полка (аэродром </a:t>
            </a:r>
            <a:r>
              <a:rPr lang="ru-RU" dirty="0" err="1">
                <a:solidFill>
                  <a:schemeClr val="tx2"/>
                </a:solidFill>
              </a:rPr>
              <a:t>Цинкота</a:t>
            </a:r>
            <a:r>
              <a:rPr lang="ru-RU" dirty="0">
                <a:solidFill>
                  <a:schemeClr val="tx2"/>
                </a:solidFill>
              </a:rPr>
              <a:t>, Будапешт). </a:t>
            </a:r>
            <a:r>
              <a:rPr lang="ru-RU" dirty="0">
                <a:solidFill>
                  <a:schemeClr val="tx2"/>
                </a:solidFill>
                <a:hlinkClick r:id="rId14" tooltip="Офицер"/>
              </a:rPr>
              <a:t>Офицерский</a:t>
            </a:r>
            <a:r>
              <a:rPr lang="ru-RU" dirty="0">
                <a:solidFill>
                  <a:schemeClr val="tx2"/>
                </a:solidFill>
              </a:rPr>
              <a:t> состав перебазировался в </a:t>
            </a:r>
            <a:r>
              <a:rPr lang="ru-RU" dirty="0">
                <a:solidFill>
                  <a:schemeClr val="tx2"/>
                </a:solidFill>
                <a:hlinkClick r:id="rId15" tooltip="Вена"/>
              </a:rPr>
              <a:t>Вену</a:t>
            </a:r>
            <a:r>
              <a:rPr lang="ru-RU" dirty="0">
                <a:solidFill>
                  <a:schemeClr val="tx2"/>
                </a:solidFill>
              </a:rPr>
              <a:t>, затем (сентябрь </a:t>
            </a:r>
            <a:r>
              <a:rPr lang="ru-RU" dirty="0">
                <a:solidFill>
                  <a:schemeClr val="tx2"/>
                </a:solidFill>
                <a:hlinkClick r:id="rId5" tooltip="1945"/>
              </a:rPr>
              <a:t>1945</a:t>
            </a:r>
            <a:r>
              <a:rPr lang="ru-RU" dirty="0">
                <a:solidFill>
                  <a:schemeClr val="tx2"/>
                </a:solidFill>
              </a:rPr>
              <a:t>) — в </a:t>
            </a:r>
            <a:r>
              <a:rPr lang="ru-RU" dirty="0" err="1">
                <a:solidFill>
                  <a:schemeClr val="tx2"/>
                </a:solidFill>
              </a:rPr>
              <a:t>Яссы,</a:t>
            </a:r>
            <a:r>
              <a:rPr lang="ru-RU" dirty="0" err="1">
                <a:solidFill>
                  <a:schemeClr val="tx2"/>
                </a:solidFill>
                <a:hlinkClick r:id="rId16" tooltip="Румыния"/>
              </a:rPr>
              <a:t>Румыния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 </a:t>
            </a:r>
            <a:r>
              <a:rPr lang="ru-RU" dirty="0">
                <a:solidFill>
                  <a:schemeClr val="tx2"/>
                </a:solidFill>
                <a:hlinkClick r:id="rId17" tooltip="Ноябрь"/>
              </a:rPr>
              <a:t>ноябре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5" tooltip="1945"/>
              </a:rPr>
              <a:t>1945</a:t>
            </a:r>
            <a:r>
              <a:rPr lang="ru-RU" dirty="0">
                <a:solidFill>
                  <a:schemeClr val="tx2"/>
                </a:solidFill>
              </a:rPr>
              <a:t> демобилизовали и офицеров-женщин. Командир полка А. В. Гриднев переведён в </a:t>
            </a:r>
            <a:r>
              <a:rPr lang="ru-RU" dirty="0">
                <a:solidFill>
                  <a:schemeClr val="tx2"/>
                </a:solidFill>
                <a:hlinkClick r:id="rId18" tooltip="Киев"/>
              </a:rPr>
              <a:t>Киев</a:t>
            </a:r>
            <a:r>
              <a:rPr lang="ru-RU" dirty="0">
                <a:solidFill>
                  <a:schemeClr val="tx2"/>
                </a:solidFill>
              </a:rPr>
              <a:t>, в 39-й гвардейский истребительный авиаполк. С ним перешли многие мужчины-лётчики и технический состав переставшего существовать 586-го истребительного авиаполка.</a:t>
            </a:r>
          </a:p>
          <a:p>
            <a:r>
              <a:rPr lang="ru-RU" dirty="0">
                <a:solidFill>
                  <a:schemeClr val="tx2"/>
                </a:solidFill>
              </a:rPr>
              <a:t>Всего лётчики полка произвели 4419 </a:t>
            </a:r>
            <a:r>
              <a:rPr lang="ru-RU" dirty="0">
                <a:solidFill>
                  <a:schemeClr val="tx2"/>
                </a:solidFill>
                <a:hlinkClick r:id="rId19" tooltip="Боевой вылет"/>
              </a:rPr>
              <a:t>боевых вылетов</a:t>
            </a:r>
            <a:r>
              <a:rPr lang="ru-RU" dirty="0">
                <a:solidFill>
                  <a:schemeClr val="tx2"/>
                </a:solidFill>
              </a:rPr>
              <a:t>, провели 125 воздушных боёв, сбили 38 самолётов противника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19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фото женщин\necha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11" y="548680"/>
            <a:ext cx="14438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2409" y="270892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Клавдия Нечаева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12\Desktop\фото женщин\kazari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953"/>
            <a:ext cx="1296144" cy="19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2420888"/>
            <a:ext cx="23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Тамара Казаринова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6" name="Picture 4" descr="C:\Users\12\Desktop\фото женщин\l_litv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27" y="548680"/>
            <a:ext cx="1432095" cy="22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3284984"/>
            <a:ext cx="16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Лидия </a:t>
            </a:r>
            <a:r>
              <a:rPr lang="ru-RU" dirty="0" err="1" smtClean="0">
                <a:solidFill>
                  <a:schemeClr val="tx2"/>
                </a:solidFill>
              </a:rPr>
              <a:t>Литвяк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7" name="Picture 5" descr="C:\Users\12\Desktop\фото женщин\gvozdik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1" y="3014816"/>
            <a:ext cx="1582811" cy="22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01" y="5673943"/>
            <a:ext cx="199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Валя </a:t>
            </a:r>
            <a:r>
              <a:rPr lang="ru-RU" dirty="0" err="1" smtClean="0">
                <a:solidFill>
                  <a:schemeClr val="tx2"/>
                </a:solidFill>
              </a:rPr>
              <a:t>Гвоздикова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8" name="Picture 6" descr="C:\Users\12\Desktop\фото женщин\polyns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43" y="3014816"/>
            <a:ext cx="1379853" cy="19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5273448"/>
            <a:ext cx="20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Агния </a:t>
            </a:r>
            <a:r>
              <a:rPr lang="ru-RU" dirty="0" err="1" smtClean="0">
                <a:solidFill>
                  <a:schemeClr val="tx2"/>
                </a:solidFill>
              </a:rPr>
              <a:t>Полянцева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9" name="Picture 7" descr="C:\Users\12\Desktop\фото женщин\tihom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32881"/>
            <a:ext cx="3101565" cy="18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5917922"/>
            <a:ext cx="27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Валентина Тихомирова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фото женщин\wo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412">
            <a:off x="700695" y="404664"/>
            <a:ext cx="30595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\Desktop\фото женщин\wom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93"/>
            <a:ext cx="2519462" cy="21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\Desktop\фото женщин\woma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192">
            <a:off x="6436470" y="519950"/>
            <a:ext cx="2528489" cy="18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\Desktop\фото женщин\woman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7" y="2881586"/>
            <a:ext cx="2879176" cy="19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2\Desktop\фото женщин\woman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34" y="2348880"/>
            <a:ext cx="2826618" cy="18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2\Desktop\фото женщин\woman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189" flipH="1">
            <a:off x="6151603" y="3640629"/>
            <a:ext cx="2664296" cy="21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2\Desktop\фото женщин\woman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440">
            <a:off x="2627784" y="4873911"/>
            <a:ext cx="3081175" cy="17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Боевой путь 587-го авиаполка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12\Desktop\фото женщин\125gb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3"/>
            <a:ext cx="87174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125-й женский Гвардейский бомбардировочный авиационный </a:t>
            </a:r>
            <a:r>
              <a:rPr lang="ru-RU" i="1" dirty="0" err="1" smtClean="0">
                <a:solidFill>
                  <a:schemeClr val="tx2"/>
                </a:solidFill>
                <a:latin typeface="Arial Black" pitchFamily="34" charset="0"/>
              </a:rPr>
              <a:t>Борисовский</a:t>
            </a:r>
            <a:r>
              <a:rPr lang="ru-RU" i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полк имени Героя Советского Союза Марины Расковой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прошёл славный боевой путь от Волги до берегов Балтийского моря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200329"/>
            <a:ext cx="5868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Формирование, обучение и </a:t>
            </a:r>
            <a:r>
              <a:rPr lang="ru-RU" dirty="0" err="1">
                <a:solidFill>
                  <a:schemeClr val="tx2"/>
                </a:solidFill>
              </a:rPr>
              <a:t>слаживание</a:t>
            </a:r>
            <a:r>
              <a:rPr lang="ru-RU" dirty="0">
                <a:solidFill>
                  <a:schemeClr val="tx2"/>
                </a:solidFill>
              </a:rPr>
              <a:t> полка проводилось в городе </a:t>
            </a:r>
            <a:r>
              <a:rPr lang="ru-RU" dirty="0">
                <a:solidFill>
                  <a:schemeClr val="tx2"/>
                </a:solidFill>
                <a:hlinkClick r:id="rId2" tooltip="Энгельс (город)"/>
              </a:rPr>
              <a:t>Энгельс</a:t>
            </a:r>
            <a:r>
              <a:rPr lang="ru-RU" dirty="0">
                <a:solidFill>
                  <a:schemeClr val="tx2"/>
                </a:solidFill>
              </a:rPr>
              <a:t>. Авиаполк отличался от прочих формирований тем, что был полностью женским. Созданные согласно тому же приказу два других </a:t>
            </a:r>
            <a:r>
              <a:rPr lang="ru-RU" dirty="0">
                <a:solidFill>
                  <a:schemeClr val="tx2"/>
                </a:solidFill>
                <a:hlinkClick r:id="rId3" tooltip="Женский авиаполк"/>
              </a:rPr>
              <a:t>женских авиаполка</a:t>
            </a:r>
            <a:r>
              <a:rPr lang="ru-RU" dirty="0">
                <a:solidFill>
                  <a:schemeClr val="tx2"/>
                </a:solidFill>
              </a:rPr>
              <a:t> в ходе войны стали смешанными, но 588-й авиаполк до своего расформирования остался полностью женским: только женщины занимали все </a:t>
            </a:r>
            <a:r>
              <a:rPr lang="ru-RU" dirty="0">
                <a:solidFill>
                  <a:schemeClr val="tx2"/>
                </a:solidFill>
                <a:hlinkClick r:id="rId4" tooltip="Должность"/>
              </a:rPr>
              <a:t>должности</a:t>
            </a:r>
            <a:r>
              <a:rPr lang="ru-RU" dirty="0">
                <a:solidFill>
                  <a:schemeClr val="tx2"/>
                </a:solidFill>
              </a:rPr>
              <a:t> в полку от </a:t>
            </a:r>
            <a:r>
              <a:rPr lang="ru-RU" dirty="0">
                <a:solidFill>
                  <a:schemeClr val="tx2"/>
                </a:solidFill>
                <a:hlinkClick r:id="rId5" tooltip="Механик"/>
              </a:rPr>
              <a:t>механиков</a:t>
            </a:r>
            <a:r>
              <a:rPr lang="ru-RU" dirty="0">
                <a:solidFill>
                  <a:schemeClr val="tx2"/>
                </a:solidFill>
              </a:rPr>
              <a:t> и </a:t>
            </a:r>
            <a:r>
              <a:rPr lang="ru-RU" dirty="0">
                <a:solidFill>
                  <a:schemeClr val="tx2"/>
                </a:solidFill>
                <a:hlinkClick r:id="rId6" tooltip="Техник"/>
              </a:rPr>
              <a:t>техников</a:t>
            </a:r>
            <a:r>
              <a:rPr lang="ru-RU" dirty="0">
                <a:solidFill>
                  <a:schemeClr val="tx2"/>
                </a:solidFill>
              </a:rPr>
              <a:t> до </a:t>
            </a:r>
            <a:r>
              <a:rPr lang="ru-RU" dirty="0">
                <a:solidFill>
                  <a:schemeClr val="tx2"/>
                </a:solidFill>
                <a:hlinkClick r:id="rId7" tooltip="Штурман"/>
              </a:rPr>
              <a:t>штурманов</a:t>
            </a:r>
            <a:r>
              <a:rPr lang="ru-RU" dirty="0">
                <a:solidFill>
                  <a:schemeClr val="tx2"/>
                </a:solidFill>
              </a:rPr>
              <a:t> и </a:t>
            </a:r>
            <a:r>
              <a:rPr lang="ru-RU" dirty="0">
                <a:solidFill>
                  <a:schemeClr val="tx2"/>
                </a:solidFill>
                <a:hlinkClick r:id="rId8" tooltip="Лётчик"/>
              </a:rPr>
              <a:t>пилотов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hlinkClick r:id="rId9" tooltip="23 мая"/>
              </a:rPr>
              <a:t>23 мая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0" tooltip="1942 год"/>
              </a:rPr>
              <a:t>1942 года</a:t>
            </a:r>
            <a:r>
              <a:rPr lang="ru-RU" dirty="0">
                <a:solidFill>
                  <a:schemeClr val="tx2"/>
                </a:solidFill>
              </a:rPr>
              <a:t> полк вылетел </a:t>
            </a:r>
            <a:r>
              <a:rPr lang="ru-RU" dirty="0">
                <a:solidFill>
                  <a:schemeClr val="tx2"/>
                </a:solidFill>
                <a:hlinkClick r:id="rId11" tooltip="Театр военных действий"/>
              </a:rPr>
              <a:t>на фронт</a:t>
            </a:r>
            <a:r>
              <a:rPr lang="ru-RU" dirty="0">
                <a:solidFill>
                  <a:schemeClr val="tx2"/>
                </a:solidFill>
              </a:rPr>
              <a:t>, куда и прибыл </a:t>
            </a:r>
            <a:r>
              <a:rPr lang="ru-RU" dirty="0">
                <a:solidFill>
                  <a:schemeClr val="tx2"/>
                </a:solidFill>
                <a:hlinkClick r:id="rId12" tooltip="27 мая"/>
              </a:rPr>
              <a:t>27 мая</a:t>
            </a:r>
            <a:r>
              <a:rPr lang="ru-RU" dirty="0">
                <a:solidFill>
                  <a:schemeClr val="tx2"/>
                </a:solidFill>
              </a:rPr>
              <a:t>. Тогда его численность составляла 115 человек — большинство в возрасте от 17 до 22 лет. Полк вошёл в состав </a:t>
            </a:r>
            <a:r>
              <a:rPr lang="ru-RU" dirty="0">
                <a:solidFill>
                  <a:schemeClr val="tx2"/>
                </a:solidFill>
                <a:hlinkClick r:id="rId13" tooltip="218-я ночная бомбардировочная авиационная дивизия (страница отсутствует)"/>
              </a:rPr>
              <a:t>218-й ночной бомбардировочной авиадивизии</a:t>
            </a:r>
            <a:r>
              <a:rPr lang="ru-RU" dirty="0">
                <a:solidFill>
                  <a:schemeClr val="tx2"/>
                </a:solidFill>
              </a:rPr>
              <a:t>. Первый </a:t>
            </a:r>
            <a:r>
              <a:rPr lang="ru-RU" dirty="0">
                <a:solidFill>
                  <a:schemeClr val="tx2"/>
                </a:solidFill>
                <a:hlinkClick r:id="rId14" tooltip="Боевой вылет"/>
              </a:rPr>
              <a:t>боевой вылет</a:t>
            </a:r>
            <a:r>
              <a:rPr lang="ru-RU" dirty="0">
                <a:solidFill>
                  <a:schemeClr val="tx2"/>
                </a:solidFill>
              </a:rPr>
              <a:t> состоялся </a:t>
            </a:r>
            <a:r>
              <a:rPr lang="ru-RU" dirty="0">
                <a:solidFill>
                  <a:schemeClr val="tx2"/>
                </a:solidFill>
                <a:hlinkClick r:id="rId15" tooltip="12 июня"/>
              </a:rPr>
              <a:t>12 июня</a:t>
            </a:r>
            <a:r>
              <a:rPr lang="ru-RU" dirty="0">
                <a:solidFill>
                  <a:schemeClr val="tx2"/>
                </a:solidFill>
              </a:rPr>
              <a:t> 1942 года.</a:t>
            </a:r>
          </a:p>
        </p:txBody>
      </p:sp>
    </p:spTree>
    <p:extLst>
      <p:ext uri="{BB962C8B-B14F-4D97-AF65-F5344CB8AC3E}">
        <p14:creationId xmlns:p14="http://schemas.microsoft.com/office/powerpoint/2010/main" val="22804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60648"/>
            <a:ext cx="57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Приказом НКО СССР № 64 от </a:t>
            </a:r>
            <a:r>
              <a:rPr lang="ru-RU" dirty="0">
                <a:solidFill>
                  <a:schemeClr val="tx2"/>
                </a:solidFill>
                <a:hlinkClick r:id="rId2" tooltip="8 февраля"/>
              </a:rPr>
              <a:t>8 февраля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3 год"/>
              </a:rPr>
              <a:t>1943 года</a:t>
            </a:r>
            <a:r>
              <a:rPr lang="ru-RU" dirty="0">
                <a:solidFill>
                  <a:schemeClr val="tx2"/>
                </a:solidFill>
              </a:rPr>
              <a:t>, за </a:t>
            </a:r>
            <a:r>
              <a:rPr lang="ru-RU" dirty="0">
                <a:solidFill>
                  <a:schemeClr val="tx2"/>
                </a:solidFill>
                <a:hlinkClick r:id="rId4" tooltip="Мужество"/>
              </a:rPr>
              <a:t>мужество</a:t>
            </a:r>
            <a:r>
              <a:rPr lang="ru-RU" dirty="0">
                <a:solidFill>
                  <a:schemeClr val="tx2"/>
                </a:solidFill>
              </a:rPr>
              <a:t> и </a:t>
            </a:r>
            <a:r>
              <a:rPr lang="ru-RU" dirty="0">
                <a:solidFill>
                  <a:schemeClr val="tx2"/>
                </a:solidFill>
                <a:hlinkClick r:id="rId5" tooltip="Героизм"/>
              </a:rPr>
              <a:t>героизм</a:t>
            </a:r>
            <a:r>
              <a:rPr lang="ru-RU" dirty="0">
                <a:solidFill>
                  <a:schemeClr val="tx2"/>
                </a:solidFill>
              </a:rPr>
              <a:t> личного состава, проявленные в боях с немецко-фашистскими захватчиками, полку было </a:t>
            </a:r>
            <a:r>
              <a:rPr lang="ru-RU" dirty="0" smtClean="0">
                <a:solidFill>
                  <a:schemeClr val="tx2"/>
                </a:solidFill>
              </a:rPr>
              <a:t>присвоено </a:t>
            </a:r>
            <a:r>
              <a:rPr lang="ru-RU" dirty="0" smtClean="0">
                <a:solidFill>
                  <a:schemeClr val="tx2"/>
                </a:solidFill>
                <a:hlinkClick r:id="rId6" tooltip="Почётное звание"/>
              </a:rPr>
              <a:t>почётное </a:t>
            </a:r>
            <a:r>
              <a:rPr lang="ru-RU" dirty="0">
                <a:solidFill>
                  <a:schemeClr val="tx2"/>
                </a:solidFill>
                <a:hlinkClick r:id="rId6" tooltip="Почётное звание"/>
              </a:rPr>
              <a:t>звание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7" tooltip="Гвардия"/>
              </a:rPr>
              <a:t>«Гвардейский»</a:t>
            </a:r>
            <a:r>
              <a:rPr lang="ru-RU" dirty="0">
                <a:solidFill>
                  <a:schemeClr val="tx2"/>
                </a:solidFill>
              </a:rPr>
              <a:t> и он был преобразован в 46-й </a:t>
            </a:r>
            <a:r>
              <a:rPr lang="ru-RU" dirty="0">
                <a:solidFill>
                  <a:schemeClr val="tx2"/>
                </a:solidFill>
                <a:hlinkClick r:id="rId8" tooltip="Советская гвардия"/>
              </a:rPr>
              <a:t>гвардейский</a:t>
            </a:r>
            <a:r>
              <a:rPr lang="ru-RU" dirty="0">
                <a:solidFill>
                  <a:schemeClr val="tx2"/>
                </a:solidFill>
              </a:rPr>
              <a:t> ночной бомбардировочный авиационный полк. Некоторое время начальником штаба полка была </a:t>
            </a:r>
            <a:r>
              <a:rPr lang="ru-RU" dirty="0" err="1">
                <a:solidFill>
                  <a:schemeClr val="tx2"/>
                </a:solidFill>
                <a:hlinkClick r:id="rId9" tooltip="Фортус, Мария Александровна"/>
              </a:rPr>
              <a:t>Фортус</a:t>
            </a:r>
            <a:r>
              <a:rPr lang="ru-RU" dirty="0">
                <a:solidFill>
                  <a:schemeClr val="tx2"/>
                </a:solidFill>
                <a:hlinkClick r:id="rId9" tooltip="Фортус, Мария Александровна"/>
              </a:rPr>
              <a:t>, Мария Александровна</a:t>
            </a:r>
            <a:r>
              <a:rPr lang="ru-RU" dirty="0">
                <a:solidFill>
                  <a:schemeClr val="tx2"/>
                </a:solidFill>
              </a:rPr>
              <a:t>, затем — </a:t>
            </a:r>
            <a:r>
              <a:rPr lang="ru-RU" dirty="0" err="1">
                <a:solidFill>
                  <a:schemeClr val="tx2"/>
                </a:solidFill>
                <a:hlinkClick r:id="rId10" tooltip="Ракобольская, Ирина Вячеславовна"/>
              </a:rPr>
              <a:t>Ракобольская</a:t>
            </a:r>
            <a:r>
              <a:rPr lang="ru-RU" dirty="0">
                <a:solidFill>
                  <a:schemeClr val="tx2"/>
                </a:solidFill>
                <a:hlinkClick r:id="rId10" tooltip="Ракобольская, Ирина Вячеславовна"/>
              </a:rPr>
              <a:t>, Ирина Вячеславовна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С </a:t>
            </a:r>
            <a:r>
              <a:rPr lang="ru-RU" dirty="0">
                <a:solidFill>
                  <a:schemeClr val="tx2"/>
                </a:solidFill>
                <a:hlinkClick r:id="rId11" tooltip="15 мая"/>
              </a:rPr>
              <a:t>15 мая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2" tooltip="1944 год"/>
              </a:rPr>
              <a:t>1944 года</a:t>
            </a:r>
            <a:r>
              <a:rPr lang="ru-RU" dirty="0">
                <a:solidFill>
                  <a:schemeClr val="tx2"/>
                </a:solidFill>
              </a:rPr>
              <a:t> входил в состав </a:t>
            </a:r>
            <a:r>
              <a:rPr lang="ru-RU" dirty="0">
                <a:solidFill>
                  <a:schemeClr val="tx2"/>
                </a:solidFill>
                <a:hlinkClick r:id="rId13" tooltip="325-я ночная бомбардировочная авиационная дивизия (страница отсутствует)"/>
              </a:rPr>
              <a:t>325-й ночной бомбардировочной авиадивизии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ходе освобождения </a:t>
            </a:r>
            <a:r>
              <a:rPr lang="ru-RU" dirty="0">
                <a:solidFill>
                  <a:schemeClr val="tx2"/>
                </a:solidFill>
                <a:hlinkClick r:id="rId14" tooltip="Крым"/>
              </a:rPr>
              <a:t>Крыма</a:t>
            </a:r>
            <a:r>
              <a:rPr lang="ru-RU" dirty="0">
                <a:solidFill>
                  <a:schemeClr val="tx2"/>
                </a:solidFill>
              </a:rPr>
              <a:t> в мае 1944 года полк временно входил в состав </a:t>
            </a:r>
            <a:r>
              <a:rPr lang="ru-RU" dirty="0">
                <a:solidFill>
                  <a:schemeClr val="tx2"/>
                </a:solidFill>
                <a:hlinkClick r:id="rId15" tooltip="2-я гвардейская ночная бомбардировочная авиационная дивизия (страница отсутствует)"/>
              </a:rPr>
              <a:t>2-й гвардейской ночной бомбардировочной авиадивизии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За бесстрашие и мастерство немцы прозвали лётчиц полка «ночными ведьмами».</a:t>
            </a:r>
          </a:p>
          <a:p>
            <a:r>
              <a:rPr lang="ru-RU" dirty="0">
                <a:solidFill>
                  <a:schemeClr val="tx2"/>
                </a:solidFill>
                <a:hlinkClick r:id="rId16" tooltip="15 октября"/>
              </a:rPr>
              <a:t>15 октября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17" tooltip="1945 год"/>
              </a:rPr>
              <a:t>1945 года</a:t>
            </a:r>
            <a:r>
              <a:rPr lang="ru-RU" dirty="0">
                <a:solidFill>
                  <a:schemeClr val="tx2"/>
                </a:solidFill>
              </a:rPr>
              <a:t> полк был расформирован, а большинство лётчиц </a:t>
            </a:r>
            <a:r>
              <a:rPr lang="ru-RU" dirty="0">
                <a:solidFill>
                  <a:schemeClr val="tx2"/>
                </a:solidFill>
                <a:hlinkClick r:id="rId18" tooltip="Демобилизация"/>
              </a:rPr>
              <a:t>демобилизовано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813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-17658"/>
            <a:ext cx="8280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Боевой путь</a:t>
            </a:r>
          </a:p>
          <a:p>
            <a:r>
              <a:rPr lang="ru-RU" dirty="0">
                <a:solidFill>
                  <a:schemeClr val="tx2"/>
                </a:solidFill>
                <a:hlinkClick r:id="rId2" tooltip="12 июня"/>
              </a:rPr>
              <a:t>12 июня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3" tooltip="1942 год"/>
              </a:rPr>
              <a:t>1942 года</a:t>
            </a:r>
            <a:r>
              <a:rPr lang="ru-RU" dirty="0">
                <a:solidFill>
                  <a:schemeClr val="tx2"/>
                </a:solidFill>
              </a:rPr>
              <a:t> состоялся первый боевой вылет полка. Тогда это была территория </a:t>
            </a:r>
            <a:r>
              <a:rPr lang="ru-RU" dirty="0" err="1">
                <a:solidFill>
                  <a:schemeClr val="tx2"/>
                </a:solidFill>
                <a:hlinkClick r:id="rId4" tooltip="Сал (река)"/>
              </a:rPr>
              <a:t>Сальских</a:t>
            </a:r>
            <a:r>
              <a:rPr lang="ru-RU" dirty="0">
                <a:solidFill>
                  <a:schemeClr val="tx2"/>
                </a:solidFill>
                <a:hlinkClick r:id="rId4" tooltip="Сал (река)"/>
              </a:rPr>
              <a:t> степей</a:t>
            </a:r>
            <a:r>
              <a:rPr lang="ru-RU" dirty="0">
                <a:solidFill>
                  <a:schemeClr val="tx2"/>
                </a:solidFill>
              </a:rPr>
              <a:t>. Тогда же полк понёс первые потери.</a:t>
            </a:r>
          </a:p>
          <a:p>
            <a:r>
              <a:rPr lang="ru-RU" dirty="0">
                <a:solidFill>
                  <a:schemeClr val="tx2"/>
                </a:solidFill>
              </a:rPr>
              <a:t>До августа 1942 года полк сражался на реках </a:t>
            </a:r>
            <a:r>
              <a:rPr lang="ru-RU" dirty="0" err="1">
                <a:solidFill>
                  <a:schemeClr val="tx2"/>
                </a:solidFill>
                <a:hlinkClick r:id="rId5" tooltip="Миус"/>
              </a:rPr>
              <a:t>Миус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>
                <a:solidFill>
                  <a:schemeClr val="tx2"/>
                </a:solidFill>
                <a:hlinkClick r:id="rId6" tooltip="Дон"/>
              </a:rPr>
              <a:t>Дон</a:t>
            </a:r>
            <a:r>
              <a:rPr lang="ru-RU" dirty="0">
                <a:solidFill>
                  <a:schemeClr val="tx2"/>
                </a:solidFill>
              </a:rPr>
              <a:t> и в пригородах </a:t>
            </a:r>
            <a:r>
              <a:rPr lang="ru-RU" dirty="0">
                <a:solidFill>
                  <a:schemeClr val="tx2"/>
                </a:solidFill>
                <a:hlinkClick r:id="rId7" tooltip="Ставрополь"/>
              </a:rPr>
              <a:t>Ставрополя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С августа по декабрь 1942 года полк участвовал в </a:t>
            </a:r>
            <a:r>
              <a:rPr lang="ru-RU" dirty="0">
                <a:solidFill>
                  <a:schemeClr val="tx2"/>
                </a:solidFill>
                <a:hlinkClick r:id="rId8" tooltip="Оборона"/>
              </a:rPr>
              <a:t>обороне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  <a:hlinkClick r:id="rId9" tooltip="Владикавказ"/>
              </a:rPr>
              <a:t>Владикавказа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январе 1943 года полк принимал участие в </a:t>
            </a:r>
            <a:r>
              <a:rPr lang="ru-RU" dirty="0">
                <a:solidFill>
                  <a:schemeClr val="tx2"/>
                </a:solidFill>
                <a:hlinkClick r:id="rId10" tooltip="Прорыв (военное дело)"/>
              </a:rPr>
              <a:t>прорыве</a:t>
            </a:r>
            <a:r>
              <a:rPr lang="ru-RU" dirty="0">
                <a:solidFill>
                  <a:schemeClr val="tx2"/>
                </a:solidFill>
              </a:rPr>
              <a:t> оборонительных линий противника.</a:t>
            </a:r>
          </a:p>
          <a:p>
            <a:r>
              <a:rPr lang="ru-RU" dirty="0">
                <a:solidFill>
                  <a:schemeClr val="tx2"/>
                </a:solidFill>
              </a:rPr>
              <a:t>С марта по сентябрь 1943 года лётчицы полка участвовали в прорыве обороны «Голубой линии» на </a:t>
            </a:r>
            <a:r>
              <a:rPr lang="ru-RU" dirty="0">
                <a:solidFill>
                  <a:schemeClr val="tx2"/>
                </a:solidFill>
                <a:hlinkClick r:id="rId11" tooltip="Таманский полуостров"/>
              </a:rPr>
              <a:t>Таманском полуострове</a:t>
            </a:r>
            <a:r>
              <a:rPr lang="ru-RU" dirty="0">
                <a:solidFill>
                  <a:schemeClr val="tx2"/>
                </a:solidFill>
              </a:rPr>
              <a:t> и освобождении </a:t>
            </a:r>
            <a:r>
              <a:rPr lang="ru-RU" dirty="0">
                <a:solidFill>
                  <a:schemeClr val="tx2"/>
                </a:solidFill>
                <a:hlinkClick r:id="rId12" tooltip="Новороссийск"/>
              </a:rPr>
              <a:t>Новороссийска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С ноября 1943 по 1944 года полк поддерживал высадки </a:t>
            </a:r>
            <a:r>
              <a:rPr lang="ru-RU" dirty="0">
                <a:solidFill>
                  <a:schemeClr val="tx2"/>
                </a:solidFill>
                <a:hlinkClick r:id="rId13" tooltip="Десант"/>
              </a:rPr>
              <a:t>десантов</a:t>
            </a:r>
            <a:r>
              <a:rPr lang="ru-RU" dirty="0">
                <a:solidFill>
                  <a:schemeClr val="tx2"/>
                </a:solidFill>
              </a:rPr>
              <a:t> на </a:t>
            </a:r>
            <a:r>
              <a:rPr lang="ru-RU" dirty="0">
                <a:solidFill>
                  <a:schemeClr val="tx2"/>
                </a:solidFill>
                <a:hlinkClick r:id="rId14" tooltip="Керченский полуостров"/>
              </a:rPr>
              <a:t>Керченском полуострове</a:t>
            </a:r>
            <a:r>
              <a:rPr lang="ru-RU" dirty="0">
                <a:solidFill>
                  <a:schemeClr val="tx2"/>
                </a:solidFill>
              </a:rPr>
              <a:t> (в том числе знаменитый </a:t>
            </a:r>
            <a:r>
              <a:rPr lang="ru-RU" dirty="0" err="1">
                <a:solidFill>
                  <a:schemeClr val="tx2"/>
                </a:solidFill>
                <a:hlinkClick r:id="rId15" tooltip="Эльтиген"/>
              </a:rPr>
              <a:t>Эльтиген</a:t>
            </a:r>
            <a:r>
              <a:rPr lang="ru-RU" dirty="0">
                <a:solidFill>
                  <a:schemeClr val="tx2"/>
                </a:solidFill>
              </a:rPr>
              <a:t>), освобождение </a:t>
            </a:r>
            <a:r>
              <a:rPr lang="ru-RU" dirty="0">
                <a:solidFill>
                  <a:schemeClr val="tx2"/>
                </a:solidFill>
                <a:hlinkClick r:id="rId16" tooltip="Крымский полуостров"/>
              </a:rPr>
              <a:t>Крымского полуострова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и</a:t>
            </a:r>
            <a:r>
              <a:rPr lang="ru-RU" dirty="0" err="1">
                <a:solidFill>
                  <a:schemeClr val="tx2"/>
                </a:solidFill>
                <a:hlinkClick r:id="rId17" tooltip="Севастополь"/>
              </a:rPr>
              <a:t>Севастополя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июне-июле 1944 года полк сражался в </a:t>
            </a:r>
            <a:r>
              <a:rPr lang="ru-RU" dirty="0">
                <a:solidFill>
                  <a:schemeClr val="tx2"/>
                </a:solidFill>
                <a:hlinkClick r:id="rId18" tooltip="БССР"/>
              </a:rPr>
              <a:t>Белоруссии</a:t>
            </a:r>
            <a:r>
              <a:rPr lang="ru-RU" dirty="0">
                <a:solidFill>
                  <a:schemeClr val="tx2"/>
                </a:solidFill>
              </a:rPr>
              <a:t>, помогая освобождать </a:t>
            </a:r>
            <a:r>
              <a:rPr lang="ru-RU" dirty="0" err="1">
                <a:solidFill>
                  <a:schemeClr val="tx2"/>
                </a:solidFill>
                <a:hlinkClick r:id="rId19" tooltip="Могилёв"/>
              </a:rPr>
              <a:t>Могилёв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>
                <a:solidFill>
                  <a:schemeClr val="tx2"/>
                </a:solidFill>
                <a:hlinkClick r:id="rId20" tooltip="Червень"/>
              </a:rPr>
              <a:t>Червень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>
                <a:solidFill>
                  <a:schemeClr val="tx2"/>
                </a:solidFill>
                <a:hlinkClick r:id="rId21" tooltip="Минск"/>
              </a:rPr>
              <a:t>Минск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 err="1">
                <a:solidFill>
                  <a:schemeClr val="tx2"/>
                </a:solidFill>
                <a:hlinkClick r:id="rId22" tooltip="Белосток"/>
              </a:rPr>
              <a:t>Белосток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С августа 1944 года полк действовал на территории </a:t>
            </a:r>
            <a:r>
              <a:rPr lang="ru-RU" dirty="0">
                <a:solidFill>
                  <a:schemeClr val="tx2"/>
                </a:solidFill>
                <a:hlinkClick r:id="rId23" tooltip="Польша"/>
              </a:rPr>
              <a:t>Польши</a:t>
            </a:r>
            <a:r>
              <a:rPr lang="ru-RU" dirty="0">
                <a:solidFill>
                  <a:schemeClr val="tx2"/>
                </a:solidFill>
              </a:rPr>
              <a:t>, участвовал в освобождении </a:t>
            </a:r>
            <a:r>
              <a:rPr lang="ru-RU" dirty="0" err="1">
                <a:solidFill>
                  <a:schemeClr val="tx2"/>
                </a:solidFill>
                <a:hlinkClick r:id="rId24" tooltip="Августов"/>
              </a:rPr>
              <a:t>Августова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>
                <a:solidFill>
                  <a:schemeClr val="tx2"/>
                </a:solidFill>
                <a:hlinkClick r:id="rId25" tooltip="Варшава"/>
              </a:rPr>
              <a:t>Варшавы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 err="1">
                <a:solidFill>
                  <a:schemeClr val="tx2"/>
                </a:solidFill>
                <a:hlinkClick r:id="rId26" tooltip="Остроленка"/>
              </a:rPr>
              <a:t>Остроленка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январе 1945 года полк сражался в </a:t>
            </a:r>
            <a:r>
              <a:rPr lang="ru-RU" dirty="0">
                <a:solidFill>
                  <a:schemeClr val="tx2"/>
                </a:solidFill>
                <a:hlinkClick r:id="rId27" tooltip="Восточная Пруссия"/>
              </a:rPr>
              <a:t>Восточной Пруссии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марте 1945 года гвардейцы полка участвовали в освобождении </a:t>
            </a:r>
            <a:r>
              <a:rPr lang="ru-RU" dirty="0">
                <a:solidFill>
                  <a:schemeClr val="tx2"/>
                </a:solidFill>
                <a:hlinkClick r:id="rId28" tooltip="Гдыня"/>
              </a:rPr>
              <a:t>Гдыни</a:t>
            </a:r>
            <a:r>
              <a:rPr lang="ru-RU" dirty="0">
                <a:solidFill>
                  <a:schemeClr val="tx2"/>
                </a:solidFill>
              </a:rPr>
              <a:t> и </a:t>
            </a:r>
            <a:r>
              <a:rPr lang="ru-RU" dirty="0">
                <a:solidFill>
                  <a:schemeClr val="tx2"/>
                </a:solidFill>
                <a:hlinkClick r:id="rId29" tooltip="Гданьск"/>
              </a:rPr>
              <a:t>Гданьска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В апреле 1945 года и до окончания войны полк помогал в прорыве обороны противника на </a:t>
            </a:r>
            <a:r>
              <a:rPr lang="ru-RU" dirty="0">
                <a:solidFill>
                  <a:schemeClr val="tx2"/>
                </a:solidFill>
                <a:hlinkClick r:id="rId30" tooltip="Одер"/>
              </a:rPr>
              <a:t>Одере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За три года боёв полк ни разу не уходил на переформирование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43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168702_1495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2132856"/>
            <a:ext cx="6703666" cy="4459520"/>
          </a:xfrm>
        </p:spPr>
      </p:pic>
      <p:sp>
        <p:nvSpPr>
          <p:cNvPr id="5" name="TextBox 4"/>
          <p:cNvSpPr txBox="1"/>
          <p:nvPr/>
        </p:nvSpPr>
        <p:spPr>
          <a:xfrm>
            <a:off x="2101210" y="404664"/>
            <a:ext cx="7026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Сегодня мы хотим вспомнить и отдать должное женщинам-лет-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чицам</a:t>
            </a:r>
            <a:r>
              <a:rPr lang="ru-RU" dirty="0" smtClean="0">
                <a:solidFill>
                  <a:schemeClr val="accent2"/>
                </a:solidFill>
              </a:rPr>
              <a:t> Великой Отечественной Войны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Женские авиаполки получили наименования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586 </a:t>
            </a:r>
            <a:r>
              <a:rPr lang="ru-RU" dirty="0" smtClean="0">
                <a:solidFill>
                  <a:schemeClr val="accent2"/>
                </a:solidFill>
              </a:rPr>
              <a:t> истребительный</a:t>
            </a:r>
            <a:r>
              <a:rPr lang="en-US" dirty="0" smtClean="0">
                <a:solidFill>
                  <a:schemeClr val="accent2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587 </a:t>
            </a:r>
            <a:r>
              <a:rPr lang="ru-RU" dirty="0" smtClean="0">
                <a:solidFill>
                  <a:schemeClr val="accent2"/>
                </a:solidFill>
              </a:rPr>
              <a:t>бомбардировочный</a:t>
            </a:r>
            <a:r>
              <a:rPr lang="en-US" dirty="0" smtClean="0">
                <a:solidFill>
                  <a:schemeClr val="accent2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588 ночной </a:t>
            </a:r>
            <a:r>
              <a:rPr lang="ru-RU" dirty="0" err="1" smtClean="0">
                <a:solidFill>
                  <a:schemeClr val="accent2"/>
                </a:solidFill>
              </a:rPr>
              <a:t>лёгкобомбардировочный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.Рас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9" y="751749"/>
            <a:ext cx="17851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84984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Марина Раскова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6" name="Picture 4" descr="Т.Масл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93" y="404664"/>
            <a:ext cx="1440160" cy="20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708920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Тамара Маслова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8" name="Picture 6" descr="Н.Федут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51749"/>
            <a:ext cx="1440160" cy="21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469650"/>
            <a:ext cx="23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Надежда </a:t>
            </a:r>
            <a:r>
              <a:rPr lang="ru-RU" dirty="0" err="1" smtClean="0">
                <a:solidFill>
                  <a:schemeClr val="tx2"/>
                </a:solidFill>
              </a:rPr>
              <a:t>Федутенко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200" name="Picture 8" descr="О.Шолох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92" y="3661750"/>
            <a:ext cx="12763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Ольга Шолохова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202" name="Picture 10" descr="В.Матюхи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8252"/>
            <a:ext cx="1285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4255" y="530120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Валя Матюхина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204" name="Picture 12" descr="А.Зубко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88" y="4013853"/>
            <a:ext cx="12287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630932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Антонина Зубкова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.Ники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3" y="764704"/>
            <a:ext cx="1663180" cy="24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429000"/>
            <a:ext cx="2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Галина Никитина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4" name="Picture 4" descr="Г.Ольховс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79" y="579571"/>
            <a:ext cx="1621075" cy="23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924944"/>
            <a:ext cx="20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Галя Ольховская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6" name="Picture 6" descr="Е.Федот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47" y="965125"/>
            <a:ext cx="1775557" cy="26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3798332"/>
            <a:ext cx="17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Катя Федотова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8" name="Picture 8" descr="М.Дол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5" y="4015837"/>
            <a:ext cx="1656184" cy="22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436" y="6412686"/>
            <a:ext cx="175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Мария Долина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50" name="Picture 10" descr="А.Скоблико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13666"/>
            <a:ext cx="1278977" cy="18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5445224"/>
            <a:ext cx="201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Тоня Скобликова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52" name="Picture 12" descr="Е.Тимофее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0" y="4317091"/>
            <a:ext cx="1327300" cy="20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6294746"/>
            <a:ext cx="20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Женя Тимофеева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8791" y="3167390"/>
            <a:ext cx="26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solidFill>
                  <a:srgbClr val="FFFFFF"/>
                </a:solidFill>
                <a:latin typeface="Verdana"/>
                <a:ea typeface="Times New Roman"/>
              </a:rPr>
              <a:t>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"Мои боевые подруги... Какими они были? Мечтательницами и фантазерками на тоненьких каблучках. С легкомысленными локонами и строгими русскими косами. Серьезные и хохотушки. Нежные и суровые. Девочки, только что оторвавшиеся от маминого тепла, и уже опаленные войной летчицы. Жены, проводившие на фронт любимых. Матери, оставившие детей бабушкам. Такие разные в личном и такие одинаковые в главном — желании воевать. Умение приходило с опытом, в боях рождалась слава</a:t>
            </a:r>
            <a:r>
              <a:rPr lang="ru-RU" b="1" dirty="0" smtClean="0">
                <a:solidFill>
                  <a:schemeClr val="tx2"/>
                </a:solidFill>
              </a:rPr>
              <a:t>".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 err="1">
                <a:solidFill>
                  <a:schemeClr val="tx2"/>
                </a:solidFill>
              </a:rPr>
              <a:t>Ракобольская</a:t>
            </a:r>
            <a:r>
              <a:rPr lang="ru-RU" b="1" dirty="0">
                <a:solidFill>
                  <a:schemeClr val="tx2"/>
                </a:solidFill>
              </a:rPr>
              <a:t> 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04664"/>
            <a:ext cx="469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solidFill>
                  <a:schemeClr val="tx2"/>
                </a:solidFill>
              </a:rPr>
              <a:t>Боевой путь 588-го авиаполка  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-88909"/>
            <a:ext cx="8172000" cy="75713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u="sng" dirty="0" err="1">
                <a:solidFill>
                  <a:schemeClr val="tx2"/>
                </a:solidFill>
                <a:hlinkClick r:id="rId3"/>
              </a:rPr>
              <a:t>Носаль</a:t>
            </a:r>
            <a:r>
              <a:rPr lang="ru-RU" b="1" u="sng" dirty="0">
                <a:solidFill>
                  <a:schemeClr val="tx2"/>
                </a:solidFill>
                <a:hlinkClick r:id="rId3"/>
              </a:rPr>
              <a:t> Евдокия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4"/>
              </a:rPr>
              <a:t>Руднева Евгения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5"/>
              </a:rPr>
              <a:t>Макарова Татьяна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6"/>
              </a:rPr>
              <a:t>Белик</a:t>
            </a:r>
            <a:r>
              <a:rPr lang="ru-RU" b="1" u="sng" dirty="0">
                <a:solidFill>
                  <a:schemeClr val="tx2"/>
                </a:solidFill>
                <a:hlinkClick r:id="rId6"/>
              </a:rPr>
              <a:t> Вера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7"/>
              </a:rPr>
              <a:t>Санфирова</a:t>
            </a:r>
            <a:r>
              <a:rPr lang="ru-RU" b="1" u="sng" dirty="0">
                <a:solidFill>
                  <a:schemeClr val="tx2"/>
                </a:solidFill>
                <a:hlinkClick r:id="rId7"/>
              </a:rPr>
              <a:t> Ольга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8"/>
              </a:rPr>
              <a:t>Смирнова Мария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9"/>
              </a:rPr>
              <a:t>Пасько Евдокия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10"/>
              </a:rPr>
              <a:t>Себрова</a:t>
            </a:r>
            <a:r>
              <a:rPr lang="ru-RU" b="1" u="sng" dirty="0">
                <a:solidFill>
                  <a:schemeClr val="tx2"/>
                </a:solidFill>
                <a:hlinkClick r:id="rId10"/>
              </a:rPr>
              <a:t> Ирина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11"/>
              </a:rPr>
              <a:t>Меклин</a:t>
            </a:r>
            <a:r>
              <a:rPr lang="ru-RU" b="1" u="sng" dirty="0">
                <a:solidFill>
                  <a:schemeClr val="tx2"/>
                </a:solidFill>
                <a:hlinkClick r:id="rId11"/>
              </a:rPr>
              <a:t> (Кравцова) Наталья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12"/>
              </a:rPr>
              <a:t>Жигуленко</a:t>
            </a:r>
            <a:r>
              <a:rPr lang="ru-RU" b="1" u="sng" dirty="0">
                <a:solidFill>
                  <a:schemeClr val="tx2"/>
                </a:solidFill>
                <a:hlinkClick r:id="rId12"/>
              </a:rPr>
              <a:t> Евгения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13"/>
              </a:rPr>
              <a:t>Никулина Евдокия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14"/>
              </a:rPr>
              <a:t>Аронова Раиса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15"/>
              </a:rPr>
              <a:t>ХудяковаТоня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16"/>
              </a:rPr>
              <a:t>Ульяненко Нина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17"/>
              </a:rPr>
              <a:t>Рябова Екатерина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18"/>
              </a:rPr>
              <a:t>Гельман</a:t>
            </a:r>
            <a:r>
              <a:rPr lang="ru-RU" b="1" u="sng" dirty="0">
                <a:solidFill>
                  <a:schemeClr val="tx2"/>
                </a:solidFill>
                <a:hlinkClick r:id="rId18"/>
              </a:rPr>
              <a:t> Полина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19"/>
              </a:rPr>
              <a:t>Попова Надежда(Анастасия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r>
              <a:rPr lang="ru-RU" b="1" u="sng" dirty="0" err="1">
                <a:solidFill>
                  <a:schemeClr val="tx2"/>
                </a:solidFill>
                <a:hlinkClick r:id="rId20"/>
              </a:rPr>
              <a:t>Гашева</a:t>
            </a:r>
            <a:r>
              <a:rPr lang="ru-RU" b="1" u="sng" dirty="0">
                <a:solidFill>
                  <a:schemeClr val="tx2"/>
                </a:solidFill>
                <a:hlinkClick r:id="rId20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hlinkClick r:id="rId20"/>
              </a:rPr>
              <a:t>Руфина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21"/>
              </a:rPr>
              <a:t>Распопова</a:t>
            </a:r>
            <a:r>
              <a:rPr lang="ru-RU" b="1" u="sng" dirty="0">
                <a:solidFill>
                  <a:schemeClr val="tx2"/>
                </a:solidFill>
                <a:hlinkClick r:id="rId21"/>
              </a:rPr>
              <a:t> Нина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22"/>
              </a:rPr>
              <a:t>Розанова Лариса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23"/>
              </a:rPr>
              <a:t>Сыртланова</a:t>
            </a:r>
            <a:r>
              <a:rPr lang="ru-RU" b="1" u="sng" dirty="0">
                <a:solidFill>
                  <a:schemeClr val="tx2"/>
                </a:solidFill>
                <a:hlinkClick r:id="rId23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hlinkClick r:id="rId23"/>
              </a:rPr>
              <a:t>Магуба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24"/>
              </a:rPr>
              <a:t>Парфенова Зоя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25"/>
              </a:rPr>
              <a:t>Сумарокова Татьяна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>
                <a:solidFill>
                  <a:schemeClr val="tx2"/>
                </a:solidFill>
                <a:hlinkClick r:id="rId26"/>
              </a:rPr>
              <a:t>Акимова Александра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u="sng" dirty="0" err="1">
                <a:solidFill>
                  <a:schemeClr val="tx2"/>
                </a:solidFill>
                <a:hlinkClick r:id="rId27"/>
              </a:rPr>
              <a:t>Доспанова</a:t>
            </a:r>
            <a:r>
              <a:rPr lang="ru-RU" b="1" u="sng" dirty="0">
                <a:solidFill>
                  <a:schemeClr val="tx2"/>
                </a:solidFill>
                <a:hlinkClick r:id="rId27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hlinkClick r:id="rId27"/>
              </a:rPr>
              <a:t>Хиваз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3212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6" name="Picture 2" descr="C:\Users\12\Desktop\фото женщин\46ap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7344"/>
            <a:ext cx="3782380" cy="52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7020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Боевой путь 46-го гвардейского бомбардировочного Таманского Краснознаменного ордена Суворова авиационного </a:t>
            </a:r>
            <a:r>
              <a:rPr lang="ru-RU" b="1" dirty="0" smtClean="0">
                <a:solidFill>
                  <a:schemeClr val="tx2"/>
                </a:solidFill>
              </a:rPr>
              <a:t>полка</a:t>
            </a:r>
            <a:r>
              <a:rPr lang="en-US" b="1" dirty="0" smtClean="0">
                <a:solidFill>
                  <a:schemeClr val="tx2"/>
                </a:solidFill>
              </a:rPr>
              <a:t> (</a:t>
            </a:r>
            <a:r>
              <a:rPr lang="ru-RU" b="1" dirty="0" smtClean="0">
                <a:solidFill>
                  <a:schemeClr val="tx2"/>
                </a:solidFill>
              </a:rPr>
              <a:t>588-го авиаполка)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46-й Гвардейский бомбардировочный Таманский полк прошел славный боевой путь от </a:t>
            </a:r>
            <a:r>
              <a:rPr lang="ru-RU" b="1" dirty="0" err="1">
                <a:solidFill>
                  <a:schemeClr val="tx2"/>
                </a:solidFill>
              </a:rPr>
              <a:t>Сальских</a:t>
            </a:r>
            <a:r>
              <a:rPr lang="ru-RU" b="1" dirty="0">
                <a:solidFill>
                  <a:schemeClr val="tx2"/>
                </a:solidFill>
              </a:rPr>
              <a:t> степей и Дона до фашистской Германии.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На ночных бомбардировщиках «По-2» отважные летчицы вместе со всеми частями Военно-Воздушных Сил наносили сокрушительные удары по врагу, разрушая переправы и оборонительные сооружения, уничтожая технику и живую силу противника. Полк участвовал в наступательных операциях в районе Моздока, на реке Терек и на Кубани; содействовал освобождению Крымского полуострова, юродов Севастополя, Могилева, </a:t>
            </a:r>
            <a:r>
              <a:rPr lang="ru-RU" b="1" dirty="0" err="1">
                <a:solidFill>
                  <a:schemeClr val="tx2"/>
                </a:solidFill>
              </a:rPr>
              <a:t>Белостока</a:t>
            </a:r>
            <a:r>
              <a:rPr lang="ru-RU" b="1" dirty="0">
                <a:solidFill>
                  <a:schemeClr val="tx2"/>
                </a:solidFill>
              </a:rPr>
              <a:t>, Варшавы, Гдыни, Гданьска (Данцига); помогал наземным частям в прорыве обороны противника на Одере.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Собственное наименование «Таманский» полк получил за успешные боевые действия на прорыве оборонительной полосы «Голубая линия» на Таманском </a:t>
            </a:r>
            <a:r>
              <a:rPr lang="ru-RU" b="1" dirty="0" smtClean="0">
                <a:solidFill>
                  <a:schemeClr val="tx2"/>
                </a:solidFill>
              </a:rPr>
              <a:t>полуострове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267" y="69181"/>
            <a:ext cx="7452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tx2"/>
                </a:solidFill>
              </a:rPr>
              <a:t>1941 год.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600" b="1" dirty="0">
                <a:solidFill>
                  <a:schemeClr val="tx2"/>
                </a:solidFill>
              </a:rPr>
              <a:t>По приказу Сталина от 8 октября 1941 г. началось формирование трех женских полков. ЦК ВЛКСМ был объявлен призыв девушек, добровольно желающих вступить в ряды Советской Армии. Формирование поручено Герою Советского Союза Марине Расковой. При </a:t>
            </a:r>
            <a:r>
              <a:rPr lang="ru-RU" sz="1600" b="1" dirty="0" err="1">
                <a:solidFill>
                  <a:schemeClr val="tx2"/>
                </a:solidFill>
              </a:rPr>
              <a:t>Энгельской</a:t>
            </a:r>
            <a:r>
              <a:rPr lang="ru-RU" sz="1600" b="1" dirty="0">
                <a:solidFill>
                  <a:schemeClr val="tx2"/>
                </a:solidFill>
              </a:rPr>
              <a:t> авиашколе пилотов создана авиагруппа 122. Здесь девушки овладевали военными специальностями. 6 февраля 1942 г. из авиагруппы был выделен 588-й авиаполк ночных бомбардировщиков. Командиром полка назначена Е. Д.  </a:t>
            </a:r>
            <a:r>
              <a:rPr lang="ru-RU" sz="1600" b="1" dirty="0" err="1">
                <a:solidFill>
                  <a:schemeClr val="tx2"/>
                </a:solidFill>
              </a:rPr>
              <a:t>Бершанская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27 мая 1942 г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ru-RU" sz="1600" b="1" dirty="0">
                <a:solidFill>
                  <a:schemeClr val="tx2"/>
                </a:solidFill>
              </a:rPr>
              <a:t> полк прибыл на Южный фронт и вошел в состав 218-й дивизии 4-й Воздушной Армии.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8892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Июнь 1942 г.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b="1" dirty="0">
                <a:solidFill>
                  <a:schemeClr val="tx2"/>
                </a:solidFill>
              </a:rPr>
              <a:t>Полк получил боевое крещение на Южном фронте, нанося бомбовые удары по переправам через реки </a:t>
            </a:r>
            <a:r>
              <a:rPr lang="ru-RU" sz="1600" b="1" dirty="0" err="1">
                <a:solidFill>
                  <a:schemeClr val="tx2"/>
                </a:solidFill>
              </a:rPr>
              <a:t>Миус</a:t>
            </a:r>
            <a:r>
              <a:rPr lang="ru-RU" sz="1600" b="1" dirty="0">
                <a:solidFill>
                  <a:schemeClr val="tx2"/>
                </a:solidFill>
              </a:rPr>
              <a:t>, Северный Донец, Дон; по войскам противника, движущимся по дорогам </a:t>
            </a:r>
            <a:r>
              <a:rPr lang="ru-RU" sz="1600" b="1" dirty="0" err="1">
                <a:solidFill>
                  <a:schemeClr val="tx2"/>
                </a:solidFill>
              </a:rPr>
              <a:t>Сальских</a:t>
            </a:r>
            <a:r>
              <a:rPr lang="ru-RU" sz="1600" b="1" dirty="0">
                <a:solidFill>
                  <a:schemeClr val="tx2"/>
                </a:solidFill>
              </a:rPr>
              <a:t> степей и в пригородах Ставрополя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122" name="Picture 2" descr="http://tamanskipolk46.narod.ru/images/zvez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827213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tamanskipolk46.narod.ru/images/zvez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552575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amanskipolk46.narod.ru/images/zvez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277938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tamanskipolk46.narod.ru/images/zvez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003300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167664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Август-декабрь 1942 г.</a:t>
            </a:r>
            <a:r>
              <a:rPr lang="ru-RU" sz="1600" b="1" dirty="0">
                <a:solidFill>
                  <a:schemeClr val="tx2"/>
                </a:solidFill>
              </a:rPr>
              <a:t> Личный состав полка участвовал в обороне Владикавказа. Уничтожал скопления войск и техники противника в районах Моздок, Прохладная, Дигора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8309" y="4825360"/>
            <a:ext cx="87618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Январь 1943 г.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b="1" dirty="0">
                <a:solidFill>
                  <a:schemeClr val="tx2"/>
                </a:solidFill>
              </a:rPr>
              <a:t>Полк участвовал в прорыве оборонительных линий противника на реке Терек и в наступательных операциях наземных войск в районе Ставрополя и долины реки Кубань</a:t>
            </a:r>
            <a:r>
              <a:rPr lang="ru-RU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2440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Март-сентябрь 1943 г.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b="1" dirty="0">
                <a:solidFill>
                  <a:schemeClr val="tx2"/>
                </a:solidFill>
              </a:rPr>
              <a:t>Личный состав полка принимал участие в наступательных операциях по прорыву оборонительной линии противника «Голубая линия» на Таманском полуострове и участвовал в освобождении Новороссийска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8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Ноябрь 1943 г. — май 1944 г.</a:t>
            </a:r>
            <a:r>
              <a:rPr lang="ru-RU" sz="1600" b="1" dirty="0">
                <a:solidFill>
                  <a:schemeClr val="tx2"/>
                </a:solidFill>
              </a:rPr>
              <a:t> Боевые действия полка были направлены на содействие высадке военно-морских десантов на Керченском полуострове, прорыву оборонительных укреплений фашистов в районе Керчи. Особо напряженными были задания по оказанию помощи нашему морскому десанту при высадке в п. </a:t>
            </a:r>
            <a:r>
              <a:rPr lang="ru-RU" sz="1600" b="1" dirty="0" err="1">
                <a:solidFill>
                  <a:schemeClr val="tx2"/>
                </a:solidFill>
              </a:rPr>
              <a:t>Эльтиген</a:t>
            </a:r>
            <a:r>
              <a:rPr lang="ru-RU" sz="1600" b="1" dirty="0">
                <a:solidFill>
                  <a:schemeClr val="tx2"/>
                </a:solidFill>
              </a:rPr>
              <a:t>. Полк выполнял задания по освобождению Крыма и Севастополя.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Июнь-июль 1944 г. </a:t>
            </a:r>
            <a:r>
              <a:rPr lang="ru-RU" sz="1600" b="1" dirty="0">
                <a:solidFill>
                  <a:schemeClr val="tx2"/>
                </a:solidFill>
              </a:rPr>
              <a:t>Бои по прорыву обороны противника на реке </a:t>
            </a:r>
            <a:r>
              <a:rPr lang="ru-RU" sz="1600" b="1" dirty="0" err="1">
                <a:solidFill>
                  <a:schemeClr val="tx2"/>
                </a:solidFill>
              </a:rPr>
              <a:t>Проня</a:t>
            </a:r>
            <a:r>
              <a:rPr lang="ru-RU" sz="1600" b="1" dirty="0">
                <a:solidFill>
                  <a:schemeClr val="tx2"/>
                </a:solidFill>
              </a:rPr>
              <a:t> и бои за освобождение Могилева, Червеня, Быхова, Минска, </a:t>
            </a:r>
            <a:r>
              <a:rPr lang="ru-RU" sz="1600" b="1" dirty="0" err="1">
                <a:solidFill>
                  <a:schemeClr val="tx2"/>
                </a:solidFill>
              </a:rPr>
              <a:t>Белостока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82" y="2304285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С августа 1944 г. </a:t>
            </a:r>
            <a:r>
              <a:rPr lang="ru-RU" sz="1600" b="1" dirty="0">
                <a:solidFill>
                  <a:schemeClr val="tx2"/>
                </a:solidFill>
              </a:rPr>
              <a:t>летчики полка совершали боевые вылеты на территории Польши, участвовали в освобождении от немецко-фашистских войск польских городов </a:t>
            </a:r>
            <a:r>
              <a:rPr lang="ru-RU" sz="1600" b="1" dirty="0" err="1">
                <a:solidFill>
                  <a:schemeClr val="tx2"/>
                </a:solidFill>
              </a:rPr>
              <a:t>Августув</a:t>
            </a:r>
            <a:r>
              <a:rPr lang="ru-RU" sz="1600" b="1" dirty="0">
                <a:solidFill>
                  <a:schemeClr val="tx2"/>
                </a:solidFill>
              </a:rPr>
              <a:t>, Варшава, </a:t>
            </a:r>
            <a:r>
              <a:rPr lang="ru-RU" sz="1600" b="1" dirty="0" err="1">
                <a:solidFill>
                  <a:schemeClr val="tx2"/>
                </a:solidFill>
              </a:rPr>
              <a:t>Остроленок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882" y="3171781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Январь 1945 г. </a:t>
            </a:r>
            <a:r>
              <a:rPr lang="ru-RU" sz="1600" b="1" dirty="0">
                <a:solidFill>
                  <a:schemeClr val="tx2"/>
                </a:solidFill>
              </a:rPr>
              <a:t>Полк сражается в Восточной Пруссии, содействует форсированию реки </a:t>
            </a:r>
            <a:r>
              <a:rPr lang="ru-RU" sz="1600" b="1" dirty="0" err="1">
                <a:solidFill>
                  <a:schemeClr val="tx2"/>
                </a:solidFill>
              </a:rPr>
              <a:t>Нарев</a:t>
            </a:r>
            <a:r>
              <a:rPr lang="ru-RU" sz="1600" b="1" dirty="0">
                <a:solidFill>
                  <a:schemeClr val="tx2"/>
                </a:solidFill>
              </a:rPr>
              <a:t>.</a:t>
            </a:r>
            <a:r>
              <a:rPr lang="ru-RU" b="1" dirty="0">
                <a:solidFill>
                  <a:schemeClr val="tx2"/>
                </a:solidFill>
              </a:rPr>
              <a:t> </a:t>
            </a:r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98338"/>
            <a:ext cx="860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Март 1945 г. </a:t>
            </a:r>
            <a:r>
              <a:rPr lang="ru-RU" sz="1600" b="1" dirty="0">
                <a:solidFill>
                  <a:schemeClr val="tx2"/>
                </a:solidFill>
              </a:rPr>
              <a:t>Полк участвовал в освобождении городов Гдыни и Гданьска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16767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Апрель-май 1945 г.</a:t>
            </a:r>
            <a:r>
              <a:rPr lang="ru-RU" sz="1600" b="1" dirty="0">
                <a:solidFill>
                  <a:schemeClr val="tx2"/>
                </a:solidFill>
              </a:rPr>
              <a:t> Полк помогал наземным частям Советской Армии в прорыве обороны противника на реке Одер, нанося бомбовые удары по отступающему противнику. Последними целями полка были базы по строительству ракет в </a:t>
            </a:r>
            <a:r>
              <a:rPr lang="ru-RU" sz="1600" b="1" dirty="0" err="1">
                <a:solidFill>
                  <a:schemeClr val="tx2"/>
                </a:solidFill>
              </a:rPr>
              <a:t>Свинемюнде</a:t>
            </a:r>
            <a:r>
              <a:rPr lang="ru-RU" sz="1600" b="1" dirty="0">
                <a:solidFill>
                  <a:schemeClr val="tx2"/>
                </a:solidFill>
              </a:rPr>
              <a:t>. Конец войны полк встретил севернее Берлина под </a:t>
            </a:r>
            <a:r>
              <a:rPr lang="ru-RU" sz="1600" b="1" dirty="0" err="1">
                <a:solidFill>
                  <a:schemeClr val="tx2"/>
                </a:solidFill>
              </a:rPr>
              <a:t>Нойбранденбургом</a:t>
            </a:r>
            <a:r>
              <a:rPr lang="ru-RU" sz="1600" b="1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За годы Великой Отечественной войны полк совершил более 24 тысяч боевых ночных </a:t>
            </a:r>
            <a:r>
              <a:rPr lang="ru-RU" sz="1600" b="1" dirty="0" err="1">
                <a:solidFill>
                  <a:schemeClr val="tx2"/>
                </a:solidFill>
              </a:rPr>
              <a:t>самолето</a:t>
            </a:r>
            <a:r>
              <a:rPr lang="ru-RU" sz="1600" b="1" dirty="0">
                <a:solidFill>
                  <a:schemeClr val="tx2"/>
                </a:solidFill>
              </a:rPr>
              <a:t>-вылетов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2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В </a:t>
            </a:r>
            <a:r>
              <a:rPr lang="ru-RU" sz="1600" b="1" u="sng" dirty="0">
                <a:solidFill>
                  <a:schemeClr val="tx2"/>
                </a:solidFill>
              </a:rPr>
              <a:t>феврале 1943 г. </a:t>
            </a:r>
            <a:r>
              <a:rPr lang="ru-RU" sz="1600" b="1" dirty="0">
                <a:solidFill>
                  <a:schemeClr val="tx2"/>
                </a:solidFill>
              </a:rPr>
              <a:t>за активную и успешную боевую работу по освобождению Северного Кавказа полк был переименован в 46-й Гвардейский.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За освобождение Кубани и Таманского полуострова полку было присвоено наименование «Таманский».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За участие в освобождении Феодосии полк награжден орденом Красного Знамени.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За бои по освобождению Белоруссии полк награжден орденом Суворова III степени.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Весь личный состав полка награжден орденами и медалями Советского Союза.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23 летчика и штурмана полка удостоены звания Героя Советского Союза, пять из них посмертно. Позднее два штурмана получили звание Герой России.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22 раза полк получал благодарность в приказах Верховного Главнокомандования. 8 раз Москва салютовала части подполковника </a:t>
            </a:r>
            <a:r>
              <a:rPr lang="ru-RU" sz="1600" b="1" dirty="0" err="1">
                <a:solidFill>
                  <a:schemeClr val="tx2"/>
                </a:solidFill>
              </a:rPr>
              <a:t>Бершанской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63767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5 октября 1945 г. </a:t>
            </a:r>
            <a:r>
              <a:rPr lang="ru-RU" sz="1600" b="1" dirty="0">
                <a:solidFill>
                  <a:schemeClr val="tx2"/>
                </a:solidFill>
              </a:rPr>
              <a:t>полк был расформирован. Личный состав полка демобилизован. Знамя полка сдано в музей Советской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amanskipolk46.narod.ru/img/p29_gel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1981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472" y="3043041"/>
            <a:ext cx="383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Полина </a:t>
            </a:r>
            <a:r>
              <a:rPr lang="ru-RU" dirty="0" err="1" smtClean="0">
                <a:solidFill>
                  <a:schemeClr val="tx2"/>
                </a:solidFill>
              </a:rPr>
              <a:t>Гельман</a:t>
            </a:r>
            <a:r>
              <a:rPr lang="ru-RU" dirty="0" smtClean="0">
                <a:solidFill>
                  <a:schemeClr val="tx2"/>
                </a:solidFill>
              </a:rPr>
              <a:t> и Ирина </a:t>
            </a:r>
            <a:r>
              <a:rPr lang="ru-RU" dirty="0" err="1" smtClean="0">
                <a:solidFill>
                  <a:schemeClr val="tx2"/>
                </a:solidFill>
              </a:rPr>
              <a:t>Дрягина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316" name="Picture 4" descr="http://tamanskipolk46.narod.ru/img/p29_00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19431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1766" y="3184892"/>
            <a:ext cx="204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Ирина Кузнецова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318" name="Picture 6" descr="http://tamanskipolk46.narod.ru/img/p29_makarova_bel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12" y="3549964"/>
            <a:ext cx="18764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7663" y="6295541"/>
            <a:ext cx="284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Макарова и М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err="1" smtClean="0">
                <a:solidFill>
                  <a:schemeClr val="tx2"/>
                </a:solidFill>
              </a:rPr>
              <a:t>Чечнева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tamanskipolk46.narod.ru/img/p29_15_02_03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96" y="620688"/>
            <a:ext cx="2114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645024"/>
            <a:ext cx="19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Наталья </a:t>
            </a:r>
            <a:r>
              <a:rPr lang="ru-RU" dirty="0" err="1" smtClean="0">
                <a:solidFill>
                  <a:schemeClr val="tx2"/>
                </a:solidFill>
              </a:rPr>
              <a:t>Меклин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3" name="Picture 5" descr="http://tamanskipolk46.narod.ru/img/p29_bersh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87" y="764704"/>
            <a:ext cx="156617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2996952"/>
            <a:ext cx="19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Е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Д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err="1" smtClean="0">
                <a:solidFill>
                  <a:schemeClr val="tx2"/>
                </a:solidFill>
              </a:rPr>
              <a:t>Бершанская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5" name="Picture 7" descr="http://tamanskipolk46.narod.ru/img/p29_0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27" y="1424186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365104"/>
            <a:ext cx="36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Женя Руднева и Дина Никулина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7" name="Picture 9" descr="http://tamanskipolk46.narod.ru/img/p29_kopiyarisunok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96" y="428168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6381328"/>
            <a:ext cx="373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Маша Никитина и Ира Каширина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3032" y="404663"/>
            <a:ext cx="38173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             Михаил Исаковский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Да разве об этом расскажешь -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   В какие ты годы жила!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Какая безмерная тяжесть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На женские плечи легла!</a:t>
            </a:r>
            <a:r>
              <a:rPr lang="en-US" dirty="0" smtClean="0">
                <a:solidFill>
                  <a:schemeClr val="accent2"/>
                </a:solidFill>
              </a:rPr>
              <a:t>...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В то утро простился с тобою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Твой муж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или брат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или сын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И ты со своею </a:t>
            </a:r>
            <a:r>
              <a:rPr lang="ru-RU" dirty="0" err="1" smtClean="0">
                <a:solidFill>
                  <a:schemeClr val="accent2"/>
                </a:solidFill>
              </a:rPr>
              <a:t>судьбою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Осталась один на один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Один на один со слезами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C </a:t>
            </a:r>
            <a:r>
              <a:rPr lang="ru-RU" dirty="0" smtClean="0">
                <a:solidFill>
                  <a:schemeClr val="accent2"/>
                </a:solidFill>
              </a:rPr>
              <a:t>несжатыми в поел хлебами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Ты встретила эту войну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И все – без конца и без счёта –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Печали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труды и заботы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Пришлись на тебя на одну</a:t>
            </a:r>
            <a:r>
              <a:rPr lang="en-US" dirty="0" smtClean="0">
                <a:solidFill>
                  <a:schemeClr val="accent2"/>
                </a:solidFill>
              </a:rPr>
              <a:t>…”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482977"/>
            <a:ext cx="80868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Отважные женщины –летчицы на лёгких самолётах-бомбардировщиках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сбрасывали бомбы на вражеские позиции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Они бомбили немецкие </a:t>
            </a:r>
            <a:r>
              <a:rPr lang="ru-RU" dirty="0" err="1" smtClean="0">
                <a:solidFill>
                  <a:schemeClr val="accent2"/>
                </a:solidFill>
              </a:rPr>
              <a:t>аэро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дромы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железнодорожные станции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склады боеприпасов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Немцы проз-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вали русских лётчиц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ночными ведьмами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amanskipolk46.narod.ru/img/p29_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933">
            <a:off x="971600" y="1124744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amanskipolk46.narod.ru/img/p29_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amanskipolk46.narod.ru/img/p29_0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975">
            <a:off x="6436004" y="1319196"/>
            <a:ext cx="24384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tamanskipolk46.narod.ru/img/p29_0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6891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tamanskipolk46.narod.ru/img/p29_00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32" y="2221448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tamanskipolk46.narod.ru/img/p29_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manskipolk46.narod.ru/img/p29_assinovskaya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328">
            <a:off x="1755980" y="376673"/>
            <a:ext cx="3577580" cy="26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amanskipolk46.narod.ru/img/p29_p29_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amanskipolk46.narod.ru/img/p29_p29_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amanskipolk46.narod.ru/img/p29_i8_1499_16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9" y="3573016"/>
            <a:ext cx="38533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amanskipolk46.narod.ru/img/p29_1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890">
            <a:off x="4700128" y="5072423"/>
            <a:ext cx="3641513" cy="14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44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ru-RU" dirty="0" smtClean="0">
                <a:solidFill>
                  <a:schemeClr val="tx2"/>
                </a:solidFill>
              </a:rPr>
              <a:t>Никто не забыт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ничто не забыто</a:t>
            </a:r>
            <a:r>
              <a:rPr lang="en-US" dirty="0" smtClean="0">
                <a:solidFill>
                  <a:schemeClr val="tx2"/>
                </a:solidFill>
              </a:rPr>
              <a:t>…”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://tamanskipolk46.narod.ru/img/p141_0-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3947"/>
            <a:ext cx="27431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562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Станица </a:t>
            </a:r>
            <a:r>
              <a:rPr lang="ru-RU" dirty="0" err="1">
                <a:solidFill>
                  <a:schemeClr val="tx2"/>
                </a:solidFill>
              </a:rPr>
              <a:t>Пашковская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Памятник летчицам Е. </a:t>
            </a:r>
            <a:r>
              <a:rPr lang="ru-RU" dirty="0" err="1">
                <a:solidFill>
                  <a:schemeClr val="tx2"/>
                </a:solidFill>
              </a:rPr>
              <a:t>Носаль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П.Макагон,Л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Свистуновой</a:t>
            </a:r>
            <a:r>
              <a:rPr lang="ru-RU" dirty="0">
                <a:solidFill>
                  <a:schemeClr val="tx2"/>
                </a:solidFill>
              </a:rPr>
              <a:t>, Ю. Пашковой</a:t>
            </a:r>
          </a:p>
        </p:txBody>
      </p:sp>
      <p:pic>
        <p:nvPicPr>
          <p:cNvPr id="16388" name="Picture 4" descr="http://tamanskipolk46.narod.ru/img/p141_pamyatnikraskov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74" y="870686"/>
            <a:ext cx="1810724" cy="24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97711"/>
              </p:ext>
            </p:extLst>
          </p:nvPr>
        </p:nvGraphicFramePr>
        <p:xfrm>
          <a:off x="4716016" y="3268817"/>
          <a:ext cx="8579296" cy="3661410"/>
        </p:xfrm>
        <a:graphic>
          <a:graphicData uri="http://schemas.openxmlformats.org/drawingml/2006/table">
            <a:tbl>
              <a:tblPr/>
              <a:tblGrid>
                <a:gridCol w="8579296"/>
              </a:tblGrid>
              <a:tr h="32403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Воинам авиаполка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М.Расковой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ст.л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-т Хомякова Валерия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л-т Голышева Ольга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мл.л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-т Ковтун Григорий 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Жуховицкая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Ида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Кузенкова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Вера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Колмогорцева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Надежда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Тармосина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Лилия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Виноградова Мария</a:t>
                      </a:r>
                      <a:b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сержант Малахова Анна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Старое кладбище. г. Энгельс</a:t>
                      </a:r>
                    </a:p>
                    <a:p>
                      <a:r>
                        <a:rPr lang="ru-RU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ru-RU" dirty="0">
                          <a:solidFill>
                            <a:schemeClr val="tx2"/>
                          </a:solidFill>
                          <a:effectLst/>
                        </a:rPr>
                      </a:b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33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17" y="3645024"/>
            <a:ext cx="32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Е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Зеленко (Курск)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tamanskipolk46.narod.ru/img/p141_selenko-kur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23158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amanskipolk46.narod.ru/img/p141_rudnev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36" y="692696"/>
            <a:ext cx="23625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5936" y="3429000"/>
            <a:ext cx="259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Ж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Рудневой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(Московская область)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438" name="Picture 6" descr="http://tamanskipolk46.narod.ru/img/p141_raskovoylipeckosipenkotojelipe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19050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6189794"/>
            <a:ext cx="353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М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Расковой (Липецк)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68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amanskipolk46.narod.ru/img/p141_0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1781547" cy="29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467782"/>
            <a:ext cx="4950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Краснодар.</a:t>
            </a:r>
          </a:p>
          <a:p>
            <a:r>
              <a:rPr lang="ru-RU" dirty="0">
                <a:solidFill>
                  <a:schemeClr val="tx2"/>
                </a:solidFill>
              </a:rPr>
              <a:t>Памятник командиру полка Е. Д. </a:t>
            </a:r>
            <a:r>
              <a:rPr lang="ru-RU" dirty="0" err="1">
                <a:solidFill>
                  <a:schemeClr val="tx2"/>
                </a:solidFill>
              </a:rPr>
              <a:t>Бершанской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412" name="Picture 4" descr="http://tamanskipolk46.narod.ru/img/p141_5-1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620688"/>
            <a:ext cx="34795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467782"/>
            <a:ext cx="3217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Герою Советского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Союза Ольге </a:t>
            </a:r>
            <a:r>
              <a:rPr lang="ru-RU" dirty="0" err="1" smtClean="0">
                <a:solidFill>
                  <a:schemeClr val="tx2"/>
                </a:solidFill>
              </a:rPr>
              <a:t>Санфировой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414" name="Picture 6" descr="http://tamanskipolk46.narod.ru/img/p141_200711241328000_makarova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8" y="4061576"/>
            <a:ext cx="1706936" cy="22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337491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Герою Советского Союза Т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П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Макаровой(Москва)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02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amanskipolk46.narod.ru/img/p141_xomy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7" y="692696"/>
            <a:ext cx="2592288" cy="33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14908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В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Хомяковой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60" name="Picture 4" descr="http://tamanskipolk46.narod.ru/img/p141_lyubegubin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8834"/>
            <a:ext cx="2004814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573016"/>
            <a:ext cx="423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лётчице полка пикирующих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бомбардировщиков Любе </a:t>
            </a:r>
            <a:r>
              <a:rPr lang="ru-RU" dirty="0" err="1" smtClean="0">
                <a:solidFill>
                  <a:schemeClr val="tx2"/>
                </a:solidFill>
              </a:rPr>
              <a:t>Губиной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62" name="Picture 6" descr="http://tamanskipolk46.narod.ru/img/p141_myitish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72" y="4149079"/>
            <a:ext cx="1722487" cy="22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085184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Памятник У-2 в Мытищах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4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510157"/>
            <a:ext cx="72833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Французские лётчики полка 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ru-RU" dirty="0" smtClean="0">
                <a:solidFill>
                  <a:schemeClr val="tx2"/>
                </a:solidFill>
              </a:rPr>
              <a:t>Нормандия-Неман</a:t>
            </a:r>
            <a:r>
              <a:rPr lang="en-US" dirty="0" smtClean="0">
                <a:solidFill>
                  <a:schemeClr val="tx2"/>
                </a:solidFill>
              </a:rPr>
              <a:t>” </a:t>
            </a:r>
            <a:r>
              <a:rPr lang="ru-RU" dirty="0" smtClean="0">
                <a:solidFill>
                  <a:schemeClr val="tx2"/>
                </a:solidFill>
              </a:rPr>
              <a:t>как-то при </a:t>
            </a:r>
            <a:r>
              <a:rPr lang="ru-RU" dirty="0" err="1" smtClean="0">
                <a:solidFill>
                  <a:schemeClr val="tx2"/>
                </a:solidFill>
              </a:rPr>
              <a:t>встре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че с русскими женщинами-лётчицами сказали</a:t>
            </a:r>
            <a:r>
              <a:rPr lang="en-US" dirty="0" smtClean="0">
                <a:solidFill>
                  <a:schemeClr val="tx2"/>
                </a:solidFill>
              </a:rPr>
              <a:t>:”</a:t>
            </a:r>
            <a:r>
              <a:rPr lang="ru-RU" dirty="0" smtClean="0">
                <a:solidFill>
                  <a:schemeClr val="tx2"/>
                </a:solidFill>
              </a:rPr>
              <a:t>Если бы можно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было собрать цветы всего мира и положить их к вашим ногам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то даже этим мы не смогли бы выразить своё восхищение 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советскими лётчицами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Советские лётчицы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сражающиеся практически во всех видах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авиации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внесли свой весомый вклад в дело достижения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Великой победы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Пускай те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кто дожил до этих дней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живут и здравствуют ещё 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долгие годы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а тем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ru-RU" dirty="0" smtClean="0">
                <a:solidFill>
                  <a:schemeClr val="tx2"/>
                </a:solidFill>
              </a:rPr>
              <a:t>кому не суждено было выжить в этой войне-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вечная память</a:t>
            </a:r>
            <a:r>
              <a:rPr lang="en-US" dirty="0" smtClean="0">
                <a:solidFill>
                  <a:schemeClr val="tx2"/>
                </a:solidFill>
              </a:rPr>
              <a:t>…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2\Desktop\фото женщин\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5993"/>
            <a:ext cx="4313265" cy="26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0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620688"/>
            <a:ext cx="73879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“</a:t>
            </a:r>
            <a:r>
              <a:rPr lang="ru-RU" dirty="0" smtClean="0">
                <a:solidFill>
                  <a:schemeClr val="accent2"/>
                </a:solidFill>
              </a:rPr>
              <a:t>И днём и ночью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на пределе сил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Бомбить летали при любой погоде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И кто-то до победы не дожил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Но живы будут в памяти народа</a:t>
            </a:r>
            <a:r>
              <a:rPr lang="en-US" dirty="0" smtClean="0">
                <a:solidFill>
                  <a:schemeClr val="accent2"/>
                </a:solidFill>
              </a:rPr>
              <a:t>…”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                                    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Быков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Имена отважных женщин-лётчиц навсегда сохранились в народ-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ной памяти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Это и Екатерина Воронок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и Татьяна </a:t>
            </a:r>
            <a:r>
              <a:rPr lang="ru-RU" dirty="0" err="1" smtClean="0">
                <a:solidFill>
                  <a:schemeClr val="accent2"/>
                </a:solidFill>
              </a:rPr>
              <a:t>Бабеношева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Елизавета Казакова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и Елена </a:t>
            </a:r>
            <a:r>
              <a:rPr lang="ru-RU" dirty="0" err="1" smtClean="0">
                <a:solidFill>
                  <a:schemeClr val="accent2"/>
                </a:solidFill>
              </a:rPr>
              <a:t>Морозкина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и Марина Раскова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 Валентина </a:t>
            </a:r>
            <a:r>
              <a:rPr lang="ru-RU" dirty="0" err="1" smtClean="0">
                <a:solidFill>
                  <a:schemeClr val="accent2"/>
                </a:solidFill>
              </a:rPr>
              <a:t>Гризодубова</a:t>
            </a:r>
            <a:r>
              <a:rPr lang="ru-RU" dirty="0" smtClean="0">
                <a:solidFill>
                  <a:schemeClr val="accent2"/>
                </a:solidFill>
              </a:rPr>
              <a:t> и многие другие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Многие из них стали героями 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были </a:t>
            </a:r>
            <a:r>
              <a:rPr lang="ru-RU" dirty="0" err="1" smtClean="0">
                <a:solidFill>
                  <a:schemeClr val="accent2"/>
                </a:solidFill>
              </a:rPr>
              <a:t>награжде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ны</a:t>
            </a:r>
            <a:r>
              <a:rPr lang="ru-RU" dirty="0" smtClean="0">
                <a:solidFill>
                  <a:schemeClr val="accent2"/>
                </a:solidFill>
              </a:rPr>
              <a:t> орденами и медалями за мужество и отвагу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В женские авиаполки вступали летчицы Гражданского Воздушного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Флота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Многие из них обладали хорошей техникой пилотирования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Штурманами и техниками стали студенты ВУЗов и техникумов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работницы фабрик и заводов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692696"/>
            <a:ext cx="66641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Во второй половине октября 1941 года лётчицы выехали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из Москвы в город Энгельс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Здесь в течение нескольких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месяцев они осваивали самолёты новых конструкций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овладевали мастерством воздушного боя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техникой </a:t>
            </a:r>
            <a:r>
              <a:rPr lang="ru-RU" dirty="0" err="1" smtClean="0">
                <a:solidFill>
                  <a:schemeClr val="accent2"/>
                </a:solidFill>
              </a:rPr>
              <a:t>бомбо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метания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Командиром 586 истребительного авиаполка стала одна из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старейших летчиц страны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12\Desktop\фото женщин\kazar_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922507"/>
            <a:ext cx="2736303" cy="36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3717032"/>
            <a:ext cx="48788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Тамара Александровна Казаринова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(В 1933 году окончила </a:t>
            </a:r>
            <a:r>
              <a:rPr lang="ru-RU" dirty="0" err="1" smtClean="0">
                <a:solidFill>
                  <a:schemeClr val="accent2"/>
                </a:solidFill>
              </a:rPr>
              <a:t>Кичинскую</a:t>
            </a:r>
            <a:r>
              <a:rPr lang="ru-RU" dirty="0" smtClean="0">
                <a:solidFill>
                  <a:schemeClr val="accent2"/>
                </a:solidFill>
              </a:rPr>
              <a:t> военную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авиационную школу пилотов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1936 году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уже была командиром авиационной </a:t>
            </a:r>
            <a:r>
              <a:rPr lang="ru-RU" dirty="0" err="1" smtClean="0">
                <a:solidFill>
                  <a:schemeClr val="accent2"/>
                </a:solidFill>
              </a:rPr>
              <a:t>эскад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рильи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Лётные дела в её подразделении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шли столь успешно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что в 1936 году её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наградили орденом Ленина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До ранения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 1942 году Казаринова командовала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женским истребительным авиационным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полком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\Desktop\фото женщин\ras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27" y="404664"/>
            <a:ext cx="289821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692696"/>
            <a:ext cx="47622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Раскова Марина Михайловна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(С 1932 года работала в </a:t>
            </a:r>
            <a:r>
              <a:rPr lang="ru-RU" dirty="0" err="1" smtClean="0">
                <a:solidFill>
                  <a:schemeClr val="accent2"/>
                </a:solidFill>
              </a:rPr>
              <a:t>аэронавигацион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ной лаборатории Военно-воздушной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Академии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 окончании Ленинградского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института Гражданского Воздушного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Флота  в 1934 году стала штурманом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Во время ВОВ командовала </a:t>
            </a:r>
            <a:r>
              <a:rPr lang="ru-RU" dirty="0" err="1" smtClean="0">
                <a:solidFill>
                  <a:schemeClr val="accent2"/>
                </a:solidFill>
              </a:rPr>
              <a:t>бомбарди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ровочным</a:t>
            </a:r>
            <a:r>
              <a:rPr lang="ru-RU" dirty="0" smtClean="0">
                <a:solidFill>
                  <a:schemeClr val="accent2"/>
                </a:solidFill>
              </a:rPr>
              <a:t> полком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Погибла в </a:t>
            </a:r>
            <a:r>
              <a:rPr lang="ru-RU" dirty="0" err="1" smtClean="0">
                <a:solidFill>
                  <a:schemeClr val="accent2"/>
                </a:solidFill>
              </a:rPr>
              <a:t>авиацион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ной катастрофе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Похоронена в </a:t>
            </a:r>
            <a:r>
              <a:rPr lang="ru-RU" dirty="0" err="1" smtClean="0">
                <a:solidFill>
                  <a:schemeClr val="accent2"/>
                </a:solidFill>
              </a:rPr>
              <a:t>Кремлёвс</a:t>
            </a:r>
            <a:r>
              <a:rPr lang="ru-RU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кой стене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Её имя присвоено 125-му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Гвардейскому бомбардировочному полку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Тамбовскому ВВАУЛ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пассажирскому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теплоходу на Волге 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Раскова является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автором известной книги мемуаров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Записки штурмана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476672"/>
            <a:ext cx="686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588-</a:t>
            </a:r>
            <a:r>
              <a:rPr lang="ru-RU" dirty="0" smtClean="0">
                <a:solidFill>
                  <a:schemeClr val="accent2"/>
                </a:solidFill>
              </a:rPr>
              <a:t>й ночной </a:t>
            </a:r>
            <a:r>
              <a:rPr lang="ru-RU" dirty="0" err="1" smtClean="0">
                <a:solidFill>
                  <a:schemeClr val="accent2"/>
                </a:solidFill>
              </a:rPr>
              <a:t>лёгкобомбардировочный</a:t>
            </a:r>
            <a:r>
              <a:rPr lang="ru-RU" dirty="0" smtClean="0">
                <a:solidFill>
                  <a:schemeClr val="accent2"/>
                </a:solidFill>
              </a:rPr>
              <a:t> авиаполк возглавила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опытная лётчица   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12\Desktop\фото женщин\bersh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14" y="1318124"/>
            <a:ext cx="2728355" cy="35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1628800"/>
            <a:ext cx="42298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Майор Евдокия Давыдовна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</a:t>
            </a:r>
            <a:r>
              <a:rPr lang="ru-RU" dirty="0" err="1" smtClean="0">
                <a:solidFill>
                  <a:schemeClr val="accent2"/>
                </a:solidFill>
              </a:rPr>
              <a:t>Бершанская</a:t>
            </a:r>
            <a:r>
              <a:rPr lang="ru-RU" dirty="0" smtClean="0">
                <a:solidFill>
                  <a:schemeClr val="accent2"/>
                </a:solidFill>
              </a:rPr>
              <a:t> – гвардии пол-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ковник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В 1932 году работала </a:t>
            </a:r>
            <a:r>
              <a:rPr lang="ru-RU" dirty="0" err="1" smtClean="0">
                <a:solidFill>
                  <a:schemeClr val="accent2"/>
                </a:solidFill>
              </a:rPr>
              <a:t>лётчи</a:t>
            </a:r>
            <a:r>
              <a:rPr lang="ru-RU" dirty="0" smtClean="0">
                <a:solidFill>
                  <a:schemeClr val="accent2"/>
                </a:solidFill>
              </a:rPr>
              <a:t>-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ком-инструктором в </a:t>
            </a:r>
            <a:r>
              <a:rPr lang="ru-RU" dirty="0" err="1" smtClean="0">
                <a:solidFill>
                  <a:schemeClr val="accent2"/>
                </a:solidFill>
              </a:rPr>
              <a:t>Батайской</a:t>
            </a:r>
            <a:r>
              <a:rPr lang="ru-RU" dirty="0" smtClean="0">
                <a:solidFill>
                  <a:schemeClr val="accent2"/>
                </a:solidFill>
              </a:rPr>
              <a:t> авиа-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школе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Участница ВОВ с февраля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1942 года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Лично выполнила 20 бое-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вых</a:t>
            </a:r>
            <a:r>
              <a:rPr lang="ru-RU" dirty="0" smtClean="0">
                <a:solidFill>
                  <a:schemeClr val="accent2"/>
                </a:solidFill>
              </a:rPr>
              <a:t> полётов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Её полк совершил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23 672 боевых вылета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ru-RU" dirty="0" smtClean="0">
                <a:solidFill>
                  <a:schemeClr val="accent2"/>
                </a:solidFill>
              </a:rPr>
              <a:t>сбросил на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противника более 3000 тонн бомб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23 </a:t>
            </a:r>
            <a:r>
              <a:rPr lang="ru-RU" dirty="0" smtClean="0">
                <a:solidFill>
                  <a:schemeClr val="accent2"/>
                </a:solidFill>
              </a:rPr>
              <a:t>лётчицы полка стали Героями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Советского Союза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После войны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Бершанская</a:t>
            </a:r>
            <a:r>
              <a:rPr lang="ru-RU" dirty="0" smtClean="0">
                <a:solidFill>
                  <a:schemeClr val="accent2"/>
                </a:solidFill>
              </a:rPr>
              <a:t> работала в Комитете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советских женщин и в Комитете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ветеранов войны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2970</Words>
  <Application>Microsoft Office PowerPoint</Application>
  <PresentationFormat>Экран (4:3)</PresentationFormat>
  <Paragraphs>522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Боевой путь 587-го авиаполка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“Никто не забыт, ничто не забыто…”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Бронникова </cp:lastModifiedBy>
  <cp:revision>107</cp:revision>
  <cp:lastPrinted>2013-04-08T05:21:46Z</cp:lastPrinted>
  <dcterms:created xsi:type="dcterms:W3CDTF">2010-12-13T12:23:12Z</dcterms:created>
  <dcterms:modified xsi:type="dcterms:W3CDTF">2013-04-11T06:34:40Z</dcterms:modified>
</cp:coreProperties>
</file>