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1" r:id="rId3"/>
    <p:sldId id="257" r:id="rId4"/>
    <p:sldId id="258" r:id="rId5"/>
    <p:sldId id="292" r:id="rId6"/>
    <p:sldId id="293" r:id="rId7"/>
    <p:sldId id="272" r:id="rId8"/>
    <p:sldId id="273" r:id="rId9"/>
    <p:sldId id="282" r:id="rId10"/>
    <p:sldId id="283" r:id="rId11"/>
    <p:sldId id="284" r:id="rId12"/>
    <p:sldId id="285" r:id="rId13"/>
    <p:sldId id="286" r:id="rId14"/>
    <p:sldId id="275" r:id="rId15"/>
    <p:sldId id="274" r:id="rId16"/>
    <p:sldId id="294" r:id="rId17"/>
    <p:sldId id="276" r:id="rId18"/>
    <p:sldId id="277" r:id="rId19"/>
    <p:sldId id="278" r:id="rId20"/>
    <p:sldId id="289" r:id="rId21"/>
    <p:sldId id="279" r:id="rId22"/>
    <p:sldId id="290" r:id="rId23"/>
    <p:sldId id="280" r:id="rId24"/>
    <p:sldId id="269" r:id="rId25"/>
    <p:sldId id="288" r:id="rId26"/>
    <p:sldId id="270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9BFFFF"/>
    <a:srgbClr val="8FE2FF"/>
    <a:srgbClr val="FFCC66"/>
    <a:srgbClr val="990000"/>
    <a:srgbClr val="006600"/>
    <a:srgbClr val="FF99CC"/>
    <a:srgbClr val="33CCFF"/>
    <a:srgbClr val="6666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48" autoAdjust="0"/>
    <p:restoredTop sz="94660"/>
  </p:normalViewPr>
  <p:slideViewPr>
    <p:cSldViewPr>
      <p:cViewPr varScale="1">
        <p:scale>
          <a:sx n="69" d="100"/>
          <a:sy n="69" d="100"/>
        </p:scale>
        <p:origin x="-11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60BA10-B87E-425F-9BD9-DB7AAB8C3CA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6AE5B2-E640-4C6F-9423-C338B6760A1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798414-81E5-48E7-9CB4-19AA4EC5133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BDE07D-4A21-46B8-A364-7E6B79B43E9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16E5D5-44F3-4BB6-8EB2-C478CC8ADE9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815EDF-EB6F-4B64-A578-96DBFB214E2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193D6C-5250-471D-AB99-BF8ECC34076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C170C7-510D-42E3-91A1-41FD073BC1C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5A76DE-1F4F-46B0-B5EB-96FF43D8706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EBC2F2-51AC-4986-8764-8C61DCF7493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0B1384-3483-4644-8BAB-F15B2F3D01C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0">
              <a:srgbClr val="FF99CC"/>
            </a:gs>
            <a:gs pos="100000">
              <a:srgbClr val="33CCFF"/>
            </a:gs>
          </a:gsLst>
          <a:path path="rect">
            <a:fillToRect l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C185DA0-BDEC-4FE1-B722-A33C16CB28A8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ircle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348880"/>
            <a:ext cx="8488362" cy="2084388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  <a:effectLst/>
        </p:spPr>
      </p:pic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1042988" y="404813"/>
            <a:ext cx="7416800" cy="2016125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Из истории Древней Руси.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title"/>
          </p:nvPr>
        </p:nvSpPr>
        <p:spPr>
          <a:xfrm>
            <a:off x="467544" y="5517232"/>
            <a:ext cx="8281987" cy="792162"/>
          </a:xfrm>
        </p:spPr>
        <p:txBody>
          <a:bodyPr/>
          <a:lstStyle/>
          <a:p>
            <a:r>
              <a:rPr lang="ru-RU" sz="2000" b="1" dirty="0">
                <a:solidFill>
                  <a:schemeClr val="tx1"/>
                </a:solidFill>
              </a:rPr>
              <a:t>Презентацию выполнила учитель начальных классов </a:t>
            </a:r>
            <a:r>
              <a:rPr lang="ru-RU" sz="2000" b="1" dirty="0" smtClean="0">
                <a:solidFill>
                  <a:schemeClr val="tx1"/>
                </a:solidFill>
              </a:rPr>
              <a:t/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МБОУ ООШ № 279 г. Гаджиево Мурманской области  Кунделева О.Е.</a:t>
            </a:r>
            <a:r>
              <a:rPr lang="ru-RU" sz="4000" b="1" dirty="0">
                <a:solidFill>
                  <a:schemeClr val="tx1"/>
                </a:solidFill>
              </a:rPr>
              <a:t/>
            </a:r>
            <a:br>
              <a:rPr lang="ru-RU" sz="4000" b="1" dirty="0">
                <a:solidFill>
                  <a:schemeClr val="tx1"/>
                </a:solidFill>
              </a:rPr>
            </a:br>
            <a:endParaRPr lang="ru-RU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79512" y="2276872"/>
            <a:ext cx="3961383" cy="4114800"/>
          </a:xfrm>
        </p:spPr>
        <p:txBody>
          <a:bodyPr/>
          <a:lstStyle/>
          <a:p>
            <a:pPr eaLnBrk="1" hangingPunct="1">
              <a:buNone/>
            </a:pPr>
            <a:r>
              <a:rPr lang="ru-RU" dirty="0" smtClean="0"/>
              <a:t>   </a:t>
            </a:r>
            <a:r>
              <a:rPr lang="ru-RU" dirty="0" smtClean="0">
                <a:solidFill>
                  <a:srgbClr val="C00000"/>
                </a:solidFill>
              </a:rPr>
              <a:t>«Земля наша велика и обильна, но порядка в ней нет: приходите княжить и владеть нами».</a:t>
            </a:r>
          </a:p>
        </p:txBody>
      </p:sp>
      <p:pic>
        <p:nvPicPr>
          <p:cNvPr id="32772" name="Picture 7" descr="Призвание варягов. В. М. Васнецов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83968" y="1772816"/>
            <a:ext cx="4574467" cy="4248522"/>
          </a:xfrm>
          <a:noFill/>
        </p:spPr>
      </p:pic>
      <p:sp>
        <p:nvSpPr>
          <p:cNvPr id="5" name="Прямоугольник 4"/>
          <p:cNvSpPr/>
          <p:nvPr/>
        </p:nvSpPr>
        <p:spPr>
          <a:xfrm>
            <a:off x="2296344" y="260648"/>
            <a:ext cx="47454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Речь послов: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buNone/>
            </a:pPr>
            <a:r>
              <a:rPr lang="ru-RU" dirty="0" smtClean="0"/>
              <a:t>   </a:t>
            </a:r>
            <a:r>
              <a:rPr lang="ru-RU" dirty="0" smtClean="0">
                <a:solidFill>
                  <a:srgbClr val="C00000"/>
                </a:solidFill>
              </a:rPr>
              <a:t>Три князя </a:t>
            </a:r>
            <a:r>
              <a:rPr lang="ru-RU" dirty="0" err="1" smtClean="0">
                <a:solidFill>
                  <a:srgbClr val="C00000"/>
                </a:solidFill>
              </a:rPr>
              <a:t>варяго-русские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Рюрик</a:t>
            </a:r>
            <a:r>
              <a:rPr lang="ru-RU" dirty="0" smtClean="0">
                <a:solidFill>
                  <a:srgbClr val="C00000"/>
                </a:solidFill>
              </a:rPr>
              <a:t> и два его брата пришли к нам и начали княжить: сам </a:t>
            </a:r>
            <a:r>
              <a:rPr lang="ru-RU" dirty="0" err="1" smtClean="0">
                <a:solidFill>
                  <a:srgbClr val="C00000"/>
                </a:solidFill>
              </a:rPr>
              <a:t>Рюрик</a:t>
            </a:r>
            <a:r>
              <a:rPr lang="ru-RU" dirty="0" smtClean="0">
                <a:solidFill>
                  <a:srgbClr val="C00000"/>
                </a:solidFill>
              </a:rPr>
              <a:t> сел в Новгороде, а братьев послал в другие города. Так началось в 862 году по Рождества Христовом Русское государство. От имени рода первых князей оно и назвалось Русью.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835696" y="476672"/>
            <a:ext cx="54296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Первые князья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404664"/>
            <a:ext cx="5976267" cy="5215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2" name="Rectangle 6"/>
          <p:cNvSpPr>
            <a:spLocks noGrp="1" noChangeArrowheads="1"/>
          </p:cNvSpPr>
          <p:nvPr>
            <p:ph type="title"/>
          </p:nvPr>
        </p:nvSpPr>
        <p:spPr>
          <a:xfrm>
            <a:off x="611560" y="5373216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Великий князь </a:t>
            </a:r>
            <a:r>
              <a:rPr lang="ru-RU" dirty="0" err="1" smtClean="0"/>
              <a:t>Рюрик</a:t>
            </a:r>
            <a:endParaRPr lang="ru-RU" dirty="0" smtClean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2970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Русский князь Олег</a:t>
            </a:r>
          </a:p>
        </p:txBody>
      </p:sp>
      <p:pic>
        <p:nvPicPr>
          <p:cNvPr id="35844" name="Picture 7" descr="ol1-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47664" y="1196752"/>
            <a:ext cx="5957887" cy="515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" y="1628775"/>
            <a:ext cx="7596336" cy="4632325"/>
          </a:xfrm>
        </p:spPr>
        <p:txBody>
          <a:bodyPr/>
          <a:lstStyle/>
          <a:p>
            <a:r>
              <a:rPr lang="ru-RU" dirty="0">
                <a:solidFill>
                  <a:schemeClr val="accent2"/>
                </a:solidFill>
              </a:rPr>
              <a:t>Происходит от славянского </a:t>
            </a:r>
            <a:r>
              <a:rPr lang="ru-RU" dirty="0">
                <a:solidFill>
                  <a:srgbClr val="C00000"/>
                </a:solidFill>
              </a:rPr>
              <a:t>«</a:t>
            </a:r>
            <a:r>
              <a:rPr lang="ru-RU" dirty="0" err="1">
                <a:solidFill>
                  <a:srgbClr val="C00000"/>
                </a:solidFill>
              </a:rPr>
              <a:t>конязь</a:t>
            </a:r>
            <a:r>
              <a:rPr lang="ru-RU" dirty="0">
                <a:solidFill>
                  <a:srgbClr val="C00000"/>
                </a:solidFill>
              </a:rPr>
              <a:t>» </a:t>
            </a:r>
            <a:r>
              <a:rPr lang="ru-RU" dirty="0">
                <a:solidFill>
                  <a:schemeClr val="accent2"/>
                </a:solidFill>
              </a:rPr>
              <a:t>- конный воин. </a:t>
            </a:r>
          </a:p>
          <a:p>
            <a:r>
              <a:rPr lang="ru-RU" dirty="0">
                <a:solidFill>
                  <a:schemeClr val="accent2"/>
                </a:solidFill>
              </a:rPr>
              <a:t>Князьями славяне называли своих вождей.</a:t>
            </a:r>
          </a:p>
          <a:p>
            <a:r>
              <a:rPr lang="ru-RU" dirty="0">
                <a:solidFill>
                  <a:schemeClr val="accent2"/>
                </a:solidFill>
              </a:rPr>
              <a:t>В мирное время князья управляли жизнью славянских племён, 			а когда приходили враги – становились военачальниками.</a:t>
            </a:r>
          </a:p>
        </p:txBody>
      </p:sp>
      <p:sp>
        <p:nvSpPr>
          <p:cNvPr id="15365" name="WordArt 5"/>
          <p:cNvSpPr>
            <a:spLocks noChangeArrowheads="1" noChangeShapeType="1" noTextEdit="1"/>
          </p:cNvSpPr>
          <p:nvPr/>
        </p:nvSpPr>
        <p:spPr bwMode="auto">
          <a:xfrm>
            <a:off x="755576" y="404813"/>
            <a:ext cx="7704856" cy="10795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b="1" kern="1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Impact"/>
              </a:rPr>
              <a:t>Происхождение </a:t>
            </a:r>
            <a:r>
              <a:rPr lang="ru-RU" sz="3600" b="1" kern="1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Impact"/>
              </a:rPr>
              <a:t>  слова     князь</a:t>
            </a:r>
            <a:endParaRPr lang="ru-RU" sz="3600" b="1" kern="1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Impact"/>
            </a:endParaRPr>
          </a:p>
        </p:txBody>
      </p:sp>
      <p:pic>
        <p:nvPicPr>
          <p:cNvPr id="15366" name="Picture 6" descr="солове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1613" y="4338638"/>
            <a:ext cx="2592387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10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10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  <p:bldP spid="1536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8400" y="1268413"/>
            <a:ext cx="1223963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2133600"/>
            <a:ext cx="115093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6375" y="1989138"/>
            <a:ext cx="1223963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8400" y="2565400"/>
            <a:ext cx="10795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24075" y="3573463"/>
            <a:ext cx="1152525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5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19700" y="4005263"/>
            <a:ext cx="107950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6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87675" y="5084763"/>
            <a:ext cx="115093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7" name="Picture 1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932363" y="5445125"/>
            <a:ext cx="1079500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179513" y="188913"/>
            <a:ext cx="8640638" cy="11525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b="1" kern="1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Impact"/>
              </a:rPr>
              <a:t>Родословное </a:t>
            </a:r>
            <a:r>
              <a:rPr lang="ru-RU" sz="3600" b="1" kern="1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Impact"/>
              </a:rPr>
              <a:t>     дерево     первых      русских       князей</a:t>
            </a:r>
            <a:endParaRPr lang="ru-RU" sz="3600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Impact"/>
            </a:endParaRPr>
          </a:p>
        </p:txBody>
      </p:sp>
      <p:sp>
        <p:nvSpPr>
          <p:cNvPr id="14350" name="Rectangle 14"/>
          <p:cNvSpPr>
            <a:spLocks noChangeArrowheads="1"/>
          </p:cNvSpPr>
          <p:nvPr/>
        </p:nvSpPr>
        <p:spPr bwMode="auto">
          <a:xfrm>
            <a:off x="6156325" y="6021388"/>
            <a:ext cx="26908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>
                <a:solidFill>
                  <a:srgbClr val="F9354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Владимир Мономах</a:t>
            </a:r>
            <a:r>
              <a:rPr lang="ru-RU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algn="ctr"/>
            <a:r>
              <a:rPr lang="ru-RU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(1113-1125)</a:t>
            </a:r>
          </a:p>
        </p:txBody>
      </p:sp>
      <p:sp>
        <p:nvSpPr>
          <p:cNvPr id="14351" name="Rectangle 15"/>
          <p:cNvSpPr>
            <a:spLocks noChangeArrowheads="1"/>
          </p:cNvSpPr>
          <p:nvPr/>
        </p:nvSpPr>
        <p:spPr bwMode="auto">
          <a:xfrm>
            <a:off x="250825" y="5373688"/>
            <a:ext cx="25193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rgbClr val="F9354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Ярослав Мудрый</a:t>
            </a:r>
          </a:p>
          <a:p>
            <a:pPr algn="ctr"/>
            <a:r>
              <a:rPr lang="ru-RU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(1019-1054)</a:t>
            </a:r>
          </a:p>
        </p:txBody>
      </p:sp>
      <p:sp>
        <p:nvSpPr>
          <p:cNvPr id="14352" name="Rectangle 16"/>
          <p:cNvSpPr>
            <a:spLocks noChangeArrowheads="1"/>
          </p:cNvSpPr>
          <p:nvPr/>
        </p:nvSpPr>
        <p:spPr bwMode="auto">
          <a:xfrm>
            <a:off x="5940425" y="3933825"/>
            <a:ext cx="3059113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rgbClr val="F9354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Владимир Красное Солнышко (Святой)</a:t>
            </a:r>
          </a:p>
          <a:p>
            <a:pPr algn="ctr"/>
            <a:r>
              <a:rPr lang="ru-RU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(980-1054)</a:t>
            </a:r>
          </a:p>
        </p:txBody>
      </p:sp>
      <p:sp>
        <p:nvSpPr>
          <p:cNvPr id="14353" name="Rectangle 17"/>
          <p:cNvSpPr>
            <a:spLocks noChangeArrowheads="1"/>
          </p:cNvSpPr>
          <p:nvPr/>
        </p:nvSpPr>
        <p:spPr bwMode="auto">
          <a:xfrm>
            <a:off x="827088" y="3716338"/>
            <a:ext cx="15843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>
                <a:solidFill>
                  <a:srgbClr val="F9354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Святослав</a:t>
            </a:r>
          </a:p>
          <a:p>
            <a:r>
              <a:rPr lang="ru-RU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(964-972)</a:t>
            </a:r>
          </a:p>
        </p:txBody>
      </p:sp>
      <p:sp>
        <p:nvSpPr>
          <p:cNvPr id="14354" name="Rectangle 18"/>
          <p:cNvSpPr>
            <a:spLocks noChangeArrowheads="1"/>
          </p:cNvSpPr>
          <p:nvPr/>
        </p:nvSpPr>
        <p:spPr bwMode="auto">
          <a:xfrm>
            <a:off x="7127875" y="2420938"/>
            <a:ext cx="201612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>
                <a:solidFill>
                  <a:srgbClr val="F9354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Олег Вещий (Киевская Русь)</a:t>
            </a:r>
          </a:p>
          <a:p>
            <a:r>
              <a:rPr lang="ru-RU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912-945</a:t>
            </a:r>
          </a:p>
        </p:txBody>
      </p:sp>
      <p:sp>
        <p:nvSpPr>
          <p:cNvPr id="14355" name="Rectangle 19"/>
          <p:cNvSpPr>
            <a:spLocks noChangeArrowheads="1"/>
          </p:cNvSpPr>
          <p:nvPr/>
        </p:nvSpPr>
        <p:spPr bwMode="auto">
          <a:xfrm>
            <a:off x="5003800" y="1484313"/>
            <a:ext cx="21796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rgbClr val="F9354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Рюрик (Новгород)</a:t>
            </a:r>
          </a:p>
          <a:p>
            <a:pPr algn="ctr"/>
            <a:r>
              <a:rPr lang="ru-RU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862-879</a:t>
            </a:r>
          </a:p>
        </p:txBody>
      </p:sp>
      <p:sp>
        <p:nvSpPr>
          <p:cNvPr id="14356" name="Rectangle 20"/>
          <p:cNvSpPr>
            <a:spLocks noChangeArrowheads="1"/>
          </p:cNvSpPr>
          <p:nvPr/>
        </p:nvSpPr>
        <p:spPr bwMode="auto">
          <a:xfrm>
            <a:off x="179388" y="2708275"/>
            <a:ext cx="12969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rgbClr val="F9354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Игорь </a:t>
            </a:r>
            <a:r>
              <a:rPr lang="ru-RU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(912-945)</a:t>
            </a:r>
          </a:p>
        </p:txBody>
      </p:sp>
      <p:sp>
        <p:nvSpPr>
          <p:cNvPr id="14357" name="Rectangle 21"/>
          <p:cNvSpPr>
            <a:spLocks noChangeArrowheads="1"/>
          </p:cNvSpPr>
          <p:nvPr/>
        </p:nvSpPr>
        <p:spPr bwMode="auto">
          <a:xfrm>
            <a:off x="3492500" y="3789363"/>
            <a:ext cx="14097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ru-RU">
                <a:solidFill>
                  <a:srgbClr val="F9354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Ольга </a:t>
            </a:r>
            <a:r>
              <a:rPr lang="ru-RU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(945-964)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1000"/>
                                        <p:tgtEl>
                                          <p:spTgt spid="14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1000"/>
                                        <p:tgtEl>
                                          <p:spTgt spid="14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1000"/>
                                        <p:tgtEl>
                                          <p:spTgt spid="14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000"/>
                            </p:stCondLst>
                            <p:childTnLst>
                              <p:par>
                                <p:cTn id="4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1000"/>
                                        <p:tgtEl>
                                          <p:spTgt spid="14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000"/>
                            </p:stCondLst>
                            <p:childTnLst>
                              <p:par>
                                <p:cTn id="50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0"/>
                            </p:stCondLst>
                            <p:childTnLst>
                              <p:par>
                                <p:cTn id="5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14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2000"/>
                            </p:stCondLst>
                            <p:childTnLst>
                              <p:par>
                                <p:cTn id="60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3000"/>
                            </p:stCondLst>
                            <p:childTnLst>
                              <p:par>
                                <p:cTn id="6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8" dur="10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4000"/>
                            </p:stCondLst>
                            <p:childTnLst>
                              <p:par>
                                <p:cTn id="70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0"/>
                            </p:stCondLst>
                            <p:childTnLst>
                              <p:par>
                                <p:cTn id="7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8" dur="10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6000"/>
                            </p:stCondLst>
                            <p:childTnLst>
                              <p:par>
                                <p:cTn id="80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7000"/>
                            </p:stCondLst>
                            <p:childTnLst>
                              <p:par>
                                <p:cTn id="8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8" dur="10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8" grpId="0" animBg="1"/>
      <p:bldP spid="14350" grpId="0"/>
      <p:bldP spid="14351" grpId="0"/>
      <p:bldP spid="14352" grpId="0"/>
      <p:bldP spid="14353" grpId="0"/>
      <p:bldP spid="14354" grpId="0"/>
      <p:bldP spid="14355" grpId="0"/>
      <p:bldP spid="14356" grpId="0"/>
      <p:bldP spid="1435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7"/>
          <p:cNvSpPr>
            <a:spLocks noChangeArrowheads="1" noChangeShapeType="1" noTextEdit="1"/>
          </p:cNvSpPr>
          <p:nvPr/>
        </p:nvSpPr>
        <p:spPr bwMode="auto">
          <a:xfrm>
            <a:off x="179512" y="188640"/>
            <a:ext cx="5544616" cy="648618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b="1" kern="1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Impact"/>
              </a:rPr>
              <a:t>Кроссворд</a:t>
            </a:r>
            <a:endParaRPr lang="ru-RU" sz="3600" b="1" kern="1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Impact"/>
            </a:endParaRPr>
          </a:p>
        </p:txBody>
      </p:sp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23528" y="2132856"/>
            <a:ext cx="5472608" cy="3312368"/>
            <a:chOff x="1405" y="3811"/>
            <a:chExt cx="4560" cy="1756"/>
          </a:xfrm>
        </p:grpSpPr>
        <p:sp>
          <p:nvSpPr>
            <p:cNvPr id="1027" name="Rectangle 3"/>
            <p:cNvSpPr>
              <a:spLocks noChangeArrowheads="1"/>
            </p:cNvSpPr>
            <p:nvPr/>
          </p:nvSpPr>
          <p:spPr bwMode="auto">
            <a:xfrm>
              <a:off x="4141" y="3811"/>
              <a:ext cx="456" cy="437"/>
            </a:xfrm>
            <a:prstGeom prst="rect">
              <a:avLst/>
            </a:prstGeom>
            <a:gradFill rotWithShape="1">
              <a:gsLst>
                <a:gs pos="0">
                  <a:srgbClr val="B8CCE4"/>
                </a:gs>
                <a:gs pos="100000">
                  <a:srgbClr val="B8CCE4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8" name="Rectangle 4"/>
            <p:cNvSpPr>
              <a:spLocks noChangeArrowheads="1"/>
            </p:cNvSpPr>
            <p:nvPr/>
          </p:nvSpPr>
          <p:spPr bwMode="auto">
            <a:xfrm>
              <a:off x="4141" y="4248"/>
              <a:ext cx="456" cy="437"/>
            </a:xfrm>
            <a:prstGeom prst="rect">
              <a:avLst/>
            </a:prstGeom>
            <a:gradFill rotWithShape="1">
              <a:gsLst>
                <a:gs pos="0">
                  <a:srgbClr val="B8CCE4"/>
                </a:gs>
                <a:gs pos="100000">
                  <a:srgbClr val="B8CCE4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9" name="Rectangle 5"/>
            <p:cNvSpPr>
              <a:spLocks noChangeArrowheads="1"/>
            </p:cNvSpPr>
            <p:nvPr/>
          </p:nvSpPr>
          <p:spPr bwMode="auto">
            <a:xfrm>
              <a:off x="4141" y="4685"/>
              <a:ext cx="456" cy="437"/>
            </a:xfrm>
            <a:prstGeom prst="rect">
              <a:avLst/>
            </a:prstGeom>
            <a:gradFill rotWithShape="1">
              <a:gsLst>
                <a:gs pos="0">
                  <a:srgbClr val="B8CCE4"/>
                </a:gs>
                <a:gs pos="100000">
                  <a:srgbClr val="B8CCE4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0" name="Rectangle 6"/>
            <p:cNvSpPr>
              <a:spLocks noChangeArrowheads="1"/>
            </p:cNvSpPr>
            <p:nvPr/>
          </p:nvSpPr>
          <p:spPr bwMode="auto">
            <a:xfrm>
              <a:off x="4141" y="5130"/>
              <a:ext cx="456" cy="437"/>
            </a:xfrm>
            <a:prstGeom prst="rect">
              <a:avLst/>
            </a:prstGeom>
            <a:gradFill rotWithShape="1">
              <a:gsLst>
                <a:gs pos="0">
                  <a:srgbClr val="B8CCE4"/>
                </a:gs>
                <a:gs pos="100000">
                  <a:srgbClr val="B8CCE4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1" name="Rectangle 7"/>
            <p:cNvSpPr>
              <a:spLocks noChangeArrowheads="1"/>
            </p:cNvSpPr>
            <p:nvPr/>
          </p:nvSpPr>
          <p:spPr bwMode="auto">
            <a:xfrm>
              <a:off x="4597" y="4248"/>
              <a:ext cx="456" cy="437"/>
            </a:xfrm>
            <a:prstGeom prst="rect">
              <a:avLst/>
            </a:prstGeom>
            <a:gradFill rotWithShape="1">
              <a:gsLst>
                <a:gs pos="0">
                  <a:srgbClr val="B8CCE4">
                    <a:gamma/>
                    <a:shade val="46275"/>
                    <a:invGamma/>
                  </a:srgbClr>
                </a:gs>
                <a:gs pos="100000">
                  <a:srgbClr val="B8CCE4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2" name="Rectangle 8"/>
            <p:cNvSpPr>
              <a:spLocks noChangeArrowheads="1"/>
            </p:cNvSpPr>
            <p:nvPr/>
          </p:nvSpPr>
          <p:spPr bwMode="auto">
            <a:xfrm>
              <a:off x="5053" y="4248"/>
              <a:ext cx="456" cy="437"/>
            </a:xfrm>
            <a:prstGeom prst="rect">
              <a:avLst/>
            </a:prstGeom>
            <a:gradFill rotWithShape="1">
              <a:gsLst>
                <a:gs pos="0">
                  <a:srgbClr val="B8CCE4">
                    <a:gamma/>
                    <a:shade val="46275"/>
                    <a:invGamma/>
                  </a:srgbClr>
                </a:gs>
                <a:gs pos="100000">
                  <a:srgbClr val="B8CCE4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3" name="Rectangle 9"/>
            <p:cNvSpPr>
              <a:spLocks noChangeArrowheads="1"/>
            </p:cNvSpPr>
            <p:nvPr/>
          </p:nvSpPr>
          <p:spPr bwMode="auto">
            <a:xfrm>
              <a:off x="5509" y="4685"/>
              <a:ext cx="456" cy="437"/>
            </a:xfrm>
            <a:prstGeom prst="rect">
              <a:avLst/>
            </a:prstGeom>
            <a:gradFill rotWithShape="1">
              <a:gsLst>
                <a:gs pos="0">
                  <a:srgbClr val="B8CCE4">
                    <a:gamma/>
                    <a:shade val="46275"/>
                    <a:invGamma/>
                  </a:srgbClr>
                </a:gs>
                <a:gs pos="100000">
                  <a:srgbClr val="B8CCE4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4" name="Rectangle 10"/>
            <p:cNvSpPr>
              <a:spLocks noChangeArrowheads="1"/>
            </p:cNvSpPr>
            <p:nvPr/>
          </p:nvSpPr>
          <p:spPr bwMode="auto">
            <a:xfrm>
              <a:off x="1405" y="3811"/>
              <a:ext cx="456" cy="437"/>
            </a:xfrm>
            <a:prstGeom prst="rect">
              <a:avLst/>
            </a:prstGeom>
            <a:gradFill rotWithShape="1">
              <a:gsLst>
                <a:gs pos="0">
                  <a:srgbClr val="B8CCE4">
                    <a:gamma/>
                    <a:shade val="46275"/>
                    <a:invGamma/>
                  </a:srgbClr>
                </a:gs>
                <a:gs pos="100000">
                  <a:srgbClr val="B8CCE4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1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5" name="Rectangle 11"/>
            <p:cNvSpPr>
              <a:spLocks noChangeArrowheads="1"/>
            </p:cNvSpPr>
            <p:nvPr/>
          </p:nvSpPr>
          <p:spPr bwMode="auto">
            <a:xfrm>
              <a:off x="1861" y="3811"/>
              <a:ext cx="456" cy="437"/>
            </a:xfrm>
            <a:prstGeom prst="rect">
              <a:avLst/>
            </a:prstGeom>
            <a:gradFill rotWithShape="1">
              <a:gsLst>
                <a:gs pos="0">
                  <a:srgbClr val="B8CCE4">
                    <a:gamma/>
                    <a:shade val="46275"/>
                    <a:invGamma/>
                  </a:srgbClr>
                </a:gs>
                <a:gs pos="100000">
                  <a:srgbClr val="B8CCE4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6" name="Rectangle 12"/>
            <p:cNvSpPr>
              <a:spLocks noChangeArrowheads="1"/>
            </p:cNvSpPr>
            <p:nvPr/>
          </p:nvSpPr>
          <p:spPr bwMode="auto">
            <a:xfrm>
              <a:off x="2317" y="3811"/>
              <a:ext cx="456" cy="437"/>
            </a:xfrm>
            <a:prstGeom prst="rect">
              <a:avLst/>
            </a:prstGeom>
            <a:gradFill rotWithShape="1">
              <a:gsLst>
                <a:gs pos="0">
                  <a:srgbClr val="B8CCE4">
                    <a:gamma/>
                    <a:shade val="46275"/>
                    <a:invGamma/>
                  </a:srgbClr>
                </a:gs>
                <a:gs pos="100000">
                  <a:srgbClr val="B8CCE4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7" name="Rectangle 13"/>
            <p:cNvSpPr>
              <a:spLocks noChangeArrowheads="1"/>
            </p:cNvSpPr>
            <p:nvPr/>
          </p:nvSpPr>
          <p:spPr bwMode="auto">
            <a:xfrm>
              <a:off x="2773" y="3811"/>
              <a:ext cx="456" cy="437"/>
            </a:xfrm>
            <a:prstGeom prst="rect">
              <a:avLst/>
            </a:prstGeom>
            <a:gradFill rotWithShape="1">
              <a:gsLst>
                <a:gs pos="0">
                  <a:srgbClr val="B8CCE4">
                    <a:gamma/>
                    <a:shade val="46275"/>
                    <a:invGamma/>
                  </a:srgbClr>
                </a:gs>
                <a:gs pos="100000">
                  <a:srgbClr val="B8CCE4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8" name="Rectangle 14"/>
            <p:cNvSpPr>
              <a:spLocks noChangeArrowheads="1"/>
            </p:cNvSpPr>
            <p:nvPr/>
          </p:nvSpPr>
          <p:spPr bwMode="auto">
            <a:xfrm>
              <a:off x="3229" y="3811"/>
              <a:ext cx="456" cy="437"/>
            </a:xfrm>
            <a:prstGeom prst="rect">
              <a:avLst/>
            </a:prstGeom>
            <a:gradFill rotWithShape="1">
              <a:gsLst>
                <a:gs pos="0">
                  <a:srgbClr val="B8CCE4">
                    <a:gamma/>
                    <a:shade val="46275"/>
                    <a:invGamma/>
                  </a:srgbClr>
                </a:gs>
                <a:gs pos="100000">
                  <a:srgbClr val="B8CCE4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9" name="Rectangle 15"/>
            <p:cNvSpPr>
              <a:spLocks noChangeArrowheads="1"/>
            </p:cNvSpPr>
            <p:nvPr/>
          </p:nvSpPr>
          <p:spPr bwMode="auto">
            <a:xfrm>
              <a:off x="3685" y="3811"/>
              <a:ext cx="456" cy="437"/>
            </a:xfrm>
            <a:prstGeom prst="rect">
              <a:avLst/>
            </a:prstGeom>
            <a:gradFill rotWithShape="1">
              <a:gsLst>
                <a:gs pos="0">
                  <a:srgbClr val="B8CCE4">
                    <a:gamma/>
                    <a:shade val="46275"/>
                    <a:invGamma/>
                  </a:srgbClr>
                </a:gs>
                <a:gs pos="100000">
                  <a:srgbClr val="B8CCE4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0" name="Rectangle 16"/>
            <p:cNvSpPr>
              <a:spLocks noChangeArrowheads="1"/>
            </p:cNvSpPr>
            <p:nvPr/>
          </p:nvSpPr>
          <p:spPr bwMode="auto">
            <a:xfrm>
              <a:off x="5053" y="5130"/>
              <a:ext cx="456" cy="437"/>
            </a:xfrm>
            <a:prstGeom prst="rect">
              <a:avLst/>
            </a:prstGeom>
            <a:gradFill rotWithShape="1">
              <a:gsLst>
                <a:gs pos="0">
                  <a:srgbClr val="B8CCE4">
                    <a:gamma/>
                    <a:shade val="46275"/>
                    <a:invGamma/>
                  </a:srgbClr>
                </a:gs>
                <a:gs pos="100000">
                  <a:srgbClr val="B8CCE4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1" name="Rectangle 17"/>
            <p:cNvSpPr>
              <a:spLocks noChangeArrowheads="1"/>
            </p:cNvSpPr>
            <p:nvPr/>
          </p:nvSpPr>
          <p:spPr bwMode="auto">
            <a:xfrm>
              <a:off x="3685" y="4693"/>
              <a:ext cx="456" cy="437"/>
            </a:xfrm>
            <a:prstGeom prst="rect">
              <a:avLst/>
            </a:prstGeom>
            <a:gradFill rotWithShape="1">
              <a:gsLst>
                <a:gs pos="0">
                  <a:srgbClr val="B8CCE4">
                    <a:gamma/>
                    <a:shade val="46275"/>
                    <a:invGamma/>
                  </a:srgbClr>
                </a:gs>
                <a:gs pos="100000">
                  <a:srgbClr val="B8CCE4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3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2" name="Rectangle 18"/>
            <p:cNvSpPr>
              <a:spLocks noChangeArrowheads="1"/>
            </p:cNvSpPr>
            <p:nvPr/>
          </p:nvSpPr>
          <p:spPr bwMode="auto">
            <a:xfrm>
              <a:off x="3229" y="4248"/>
              <a:ext cx="456" cy="437"/>
            </a:xfrm>
            <a:prstGeom prst="rect">
              <a:avLst/>
            </a:prstGeom>
            <a:gradFill rotWithShape="1">
              <a:gsLst>
                <a:gs pos="0">
                  <a:srgbClr val="B8CCE4">
                    <a:gamma/>
                    <a:shade val="46275"/>
                    <a:invGamma/>
                  </a:srgbClr>
                </a:gs>
                <a:gs pos="100000">
                  <a:srgbClr val="B8CCE4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2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3" name="Rectangle 19"/>
            <p:cNvSpPr>
              <a:spLocks noChangeArrowheads="1"/>
            </p:cNvSpPr>
            <p:nvPr/>
          </p:nvSpPr>
          <p:spPr bwMode="auto">
            <a:xfrm>
              <a:off x="3685" y="4248"/>
              <a:ext cx="456" cy="437"/>
            </a:xfrm>
            <a:prstGeom prst="rect">
              <a:avLst/>
            </a:prstGeom>
            <a:gradFill rotWithShape="1">
              <a:gsLst>
                <a:gs pos="0">
                  <a:srgbClr val="B8CCE4">
                    <a:gamma/>
                    <a:shade val="46275"/>
                    <a:invGamma/>
                  </a:srgbClr>
                </a:gs>
                <a:gs pos="100000">
                  <a:srgbClr val="B8CCE4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4" name="Rectangle 20"/>
            <p:cNvSpPr>
              <a:spLocks noChangeArrowheads="1"/>
            </p:cNvSpPr>
            <p:nvPr/>
          </p:nvSpPr>
          <p:spPr bwMode="auto">
            <a:xfrm>
              <a:off x="4597" y="4693"/>
              <a:ext cx="456" cy="437"/>
            </a:xfrm>
            <a:prstGeom prst="rect">
              <a:avLst/>
            </a:prstGeom>
            <a:gradFill rotWithShape="1">
              <a:gsLst>
                <a:gs pos="0">
                  <a:srgbClr val="B8CCE4">
                    <a:gamma/>
                    <a:shade val="46275"/>
                    <a:invGamma/>
                  </a:srgbClr>
                </a:gs>
                <a:gs pos="100000">
                  <a:srgbClr val="B8CCE4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5" name="Rectangle 21"/>
            <p:cNvSpPr>
              <a:spLocks noChangeArrowheads="1"/>
            </p:cNvSpPr>
            <p:nvPr/>
          </p:nvSpPr>
          <p:spPr bwMode="auto">
            <a:xfrm>
              <a:off x="4597" y="5130"/>
              <a:ext cx="456" cy="437"/>
            </a:xfrm>
            <a:prstGeom prst="rect">
              <a:avLst/>
            </a:prstGeom>
            <a:gradFill rotWithShape="1">
              <a:gsLst>
                <a:gs pos="0">
                  <a:srgbClr val="B8CCE4">
                    <a:gamma/>
                    <a:shade val="46275"/>
                    <a:invGamma/>
                  </a:srgbClr>
                </a:gs>
                <a:gs pos="100000">
                  <a:srgbClr val="B8CCE4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6" name="Rectangle 22"/>
            <p:cNvSpPr>
              <a:spLocks noChangeArrowheads="1"/>
            </p:cNvSpPr>
            <p:nvPr/>
          </p:nvSpPr>
          <p:spPr bwMode="auto">
            <a:xfrm>
              <a:off x="2317" y="5122"/>
              <a:ext cx="456" cy="437"/>
            </a:xfrm>
            <a:prstGeom prst="rect">
              <a:avLst/>
            </a:prstGeom>
            <a:gradFill rotWithShape="1">
              <a:gsLst>
                <a:gs pos="0">
                  <a:srgbClr val="B8CCE4">
                    <a:gamma/>
                    <a:shade val="46275"/>
                    <a:invGamma/>
                  </a:srgbClr>
                </a:gs>
                <a:gs pos="100000">
                  <a:srgbClr val="B8CCE4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4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7" name="Rectangle 23"/>
            <p:cNvSpPr>
              <a:spLocks noChangeArrowheads="1"/>
            </p:cNvSpPr>
            <p:nvPr/>
          </p:nvSpPr>
          <p:spPr bwMode="auto">
            <a:xfrm>
              <a:off x="3229" y="5130"/>
              <a:ext cx="456" cy="437"/>
            </a:xfrm>
            <a:prstGeom prst="rect">
              <a:avLst/>
            </a:prstGeom>
            <a:gradFill rotWithShape="1">
              <a:gsLst>
                <a:gs pos="0">
                  <a:srgbClr val="B8CCE4">
                    <a:gamma/>
                    <a:shade val="46275"/>
                    <a:invGamma/>
                  </a:srgbClr>
                </a:gs>
                <a:gs pos="100000">
                  <a:srgbClr val="B8CCE4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8" name="Rectangle 24"/>
            <p:cNvSpPr>
              <a:spLocks noChangeArrowheads="1"/>
            </p:cNvSpPr>
            <p:nvPr/>
          </p:nvSpPr>
          <p:spPr bwMode="auto">
            <a:xfrm>
              <a:off x="5053" y="4693"/>
              <a:ext cx="456" cy="437"/>
            </a:xfrm>
            <a:prstGeom prst="rect">
              <a:avLst/>
            </a:prstGeom>
            <a:gradFill rotWithShape="1">
              <a:gsLst>
                <a:gs pos="0">
                  <a:srgbClr val="B8CCE4">
                    <a:gamma/>
                    <a:shade val="46275"/>
                    <a:invGamma/>
                  </a:srgbClr>
                </a:gs>
                <a:gs pos="100000">
                  <a:srgbClr val="B8CCE4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9" name="Rectangle 25"/>
            <p:cNvSpPr>
              <a:spLocks noChangeArrowheads="1"/>
            </p:cNvSpPr>
            <p:nvPr/>
          </p:nvSpPr>
          <p:spPr bwMode="auto">
            <a:xfrm>
              <a:off x="2773" y="5122"/>
              <a:ext cx="456" cy="437"/>
            </a:xfrm>
            <a:prstGeom prst="rect">
              <a:avLst/>
            </a:prstGeom>
            <a:gradFill rotWithShape="1">
              <a:gsLst>
                <a:gs pos="0">
                  <a:srgbClr val="B8CCE4">
                    <a:gamma/>
                    <a:shade val="46275"/>
                    <a:invGamma/>
                  </a:srgbClr>
                </a:gs>
                <a:gs pos="100000">
                  <a:srgbClr val="B8CCE4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0" name="Rectangle 26"/>
            <p:cNvSpPr>
              <a:spLocks noChangeArrowheads="1"/>
            </p:cNvSpPr>
            <p:nvPr/>
          </p:nvSpPr>
          <p:spPr bwMode="auto">
            <a:xfrm>
              <a:off x="3685" y="5130"/>
              <a:ext cx="456" cy="437"/>
            </a:xfrm>
            <a:prstGeom prst="rect">
              <a:avLst/>
            </a:prstGeom>
            <a:gradFill rotWithShape="1">
              <a:gsLst>
                <a:gs pos="0">
                  <a:srgbClr val="B8CCE4">
                    <a:gamma/>
                    <a:shade val="46275"/>
                    <a:invGamma/>
                  </a:srgbClr>
                </a:gs>
                <a:gs pos="100000">
                  <a:srgbClr val="B8CCE4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30" name="Выноска-облако 29"/>
          <p:cNvSpPr/>
          <p:nvPr/>
        </p:nvSpPr>
        <p:spPr>
          <a:xfrm>
            <a:off x="4067944" y="692696"/>
            <a:ext cx="4896544" cy="2376264"/>
          </a:xfrm>
          <a:prstGeom prst="cloudCallout">
            <a:avLst>
              <a:gd name="adj1" fmla="val -51789"/>
              <a:gd name="adj2" fmla="val 38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51" name="Rectangle 27"/>
          <p:cNvSpPr>
            <a:spLocks noChangeArrowheads="1"/>
          </p:cNvSpPr>
          <p:nvPr/>
        </p:nvSpPr>
        <p:spPr bwMode="auto">
          <a:xfrm>
            <a:off x="4932040" y="836712"/>
            <a:ext cx="345638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YR"/>
                <a:ea typeface="Calibri" pitchFamily="34" charset="0"/>
                <a:cs typeface="Times New Roman" pitchFamily="18" charset="0"/>
              </a:rPr>
              <a:t>Как древние славяне называли мужчин, которые собирали мёд диких пчёл?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79512" y="1916832"/>
            <a:ext cx="410445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Бортник</a:t>
            </a:r>
            <a:endParaRPr lang="ru-RU" sz="7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3" name="Выноска-облако 32"/>
          <p:cNvSpPr/>
          <p:nvPr/>
        </p:nvSpPr>
        <p:spPr>
          <a:xfrm>
            <a:off x="4716016" y="620688"/>
            <a:ext cx="4248472" cy="2520280"/>
          </a:xfrm>
          <a:prstGeom prst="cloudCallout">
            <a:avLst>
              <a:gd name="adj1" fmla="val -35085"/>
              <a:gd name="adj2" fmla="val 411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dirty="0" smtClean="0">
                <a:solidFill>
                  <a:schemeClr val="tx2"/>
                </a:solidFill>
              </a:rPr>
              <a:t>Материал, из которого делали посуду наши предки.</a:t>
            </a:r>
          </a:p>
          <a:p>
            <a:pPr algn="ctr"/>
            <a:endParaRPr lang="ru-RU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1979712" y="2708920"/>
            <a:ext cx="410445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глина</a:t>
            </a:r>
            <a:endParaRPr lang="ru-RU" sz="7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6" name="Выноска-облако 35"/>
          <p:cNvSpPr/>
          <p:nvPr/>
        </p:nvSpPr>
        <p:spPr>
          <a:xfrm>
            <a:off x="5580112" y="3861048"/>
            <a:ext cx="3563888" cy="2996952"/>
          </a:xfrm>
          <a:prstGeom prst="cloudCallout">
            <a:avLst>
              <a:gd name="adj1" fmla="val -45382"/>
              <a:gd name="adj2" fmla="val -337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500" dirty="0" smtClean="0">
                <a:solidFill>
                  <a:schemeClr val="tx2"/>
                </a:solidFill>
              </a:rPr>
              <a:t>Бог грома и молнии, покровитель князя и дружины.</a:t>
            </a:r>
          </a:p>
          <a:p>
            <a:pPr algn="ctr"/>
            <a:endParaRPr lang="ru-RU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2267744" y="3573016"/>
            <a:ext cx="410445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Перун</a:t>
            </a:r>
            <a:endParaRPr lang="ru-RU" sz="7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8" name="Выноска-облако 37"/>
          <p:cNvSpPr/>
          <p:nvPr/>
        </p:nvSpPr>
        <p:spPr>
          <a:xfrm>
            <a:off x="5148064" y="1484784"/>
            <a:ext cx="3995936" cy="2880320"/>
          </a:xfrm>
          <a:prstGeom prst="cloudCallout">
            <a:avLst>
              <a:gd name="adj1" fmla="val -46746"/>
              <a:gd name="adj2" fmla="val 676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400" dirty="0" smtClean="0">
                <a:solidFill>
                  <a:schemeClr val="tx2"/>
                </a:solidFill>
              </a:rPr>
              <a:t>Доброе фантастическое существо, которое живет в избе за печью.</a:t>
            </a:r>
          </a:p>
          <a:p>
            <a:pPr algn="ctr"/>
            <a:endParaRPr lang="ru-RU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1043608" y="4365104"/>
            <a:ext cx="460851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домовой</a:t>
            </a:r>
            <a:endParaRPr lang="ru-RU" sz="7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0" y="5661248"/>
            <a:ext cx="9144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dirty="0" smtClean="0">
                <a:solidFill>
                  <a:srgbClr val="C00000"/>
                </a:solidFill>
              </a:rPr>
              <a:t>Мы отправимся в Древний Киев в гости к князю Владимиру и узнаем, как началось русское государство</a:t>
            </a:r>
            <a:endParaRPr lang="ru-RU" sz="2600" dirty="0">
              <a:solidFill>
                <a:srgbClr val="C00000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055924" y="908720"/>
            <a:ext cx="239681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Киев</a:t>
            </a:r>
            <a:endParaRPr lang="ru-RU" sz="72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11266" name="Picture 2" descr="http://i081.radikal.ru/1001/09/f459e0b40be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77172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1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000"/>
                            </p:stCondLst>
                            <p:childTnLst>
                              <p:par>
                                <p:cTn id="1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0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0" grpId="0" animBg="1"/>
      <p:bldP spid="30" grpId="1" animBg="1"/>
      <p:bldP spid="1051" grpId="0"/>
      <p:bldP spid="1051" grpId="1"/>
      <p:bldP spid="32" grpId="0"/>
      <p:bldP spid="33" grpId="0" animBg="1"/>
      <p:bldP spid="33" grpId="1" animBg="1"/>
      <p:bldP spid="34" grpId="0"/>
      <p:bldP spid="36" grpId="0" animBg="1"/>
      <p:bldP spid="36" grpId="1" animBg="1"/>
      <p:bldP spid="37" grpId="0"/>
      <p:bldP spid="38" grpId="0" animBg="1"/>
      <p:bldP spid="38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67544" y="1268760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400" dirty="0">
                <a:solidFill>
                  <a:schemeClr val="accent2"/>
                </a:solidFill>
              </a:rPr>
              <a:t>В 879 году умер </a:t>
            </a:r>
            <a:r>
              <a:rPr lang="ru-RU" sz="2400" dirty="0" err="1">
                <a:solidFill>
                  <a:schemeClr val="accent2"/>
                </a:solidFill>
              </a:rPr>
              <a:t>Рюрик</a:t>
            </a:r>
            <a:endParaRPr lang="ru-RU" sz="2400" dirty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</a:pPr>
            <a:r>
              <a:rPr lang="ru-RU" sz="2400" dirty="0">
                <a:solidFill>
                  <a:schemeClr val="accent2"/>
                </a:solidFill>
              </a:rPr>
              <a:t>Олег и Игорь перенесли центр своей державы в Киев.</a:t>
            </a:r>
          </a:p>
          <a:p>
            <a:pPr>
              <a:lnSpc>
                <a:spcPct val="90000"/>
              </a:lnSpc>
            </a:pPr>
            <a:r>
              <a:rPr lang="ru-RU" sz="2400" dirty="0">
                <a:solidFill>
                  <a:schemeClr val="accent2"/>
                </a:solidFill>
              </a:rPr>
              <a:t>Убив в Киеве князей Аскольда и </a:t>
            </a:r>
            <a:r>
              <a:rPr lang="ru-RU" sz="2400" dirty="0" err="1">
                <a:solidFill>
                  <a:schemeClr val="accent2"/>
                </a:solidFill>
              </a:rPr>
              <a:t>Дира</a:t>
            </a:r>
            <a:r>
              <a:rPr lang="ru-RU" sz="2400" dirty="0">
                <a:solidFill>
                  <a:schemeClr val="accent2"/>
                </a:solidFill>
              </a:rPr>
              <a:t>, Олег захватил в свои руки весь торговый путь «из варяг в греки» и стал княжить в Киеве.</a:t>
            </a:r>
          </a:p>
          <a:p>
            <a:pPr>
              <a:lnSpc>
                <a:spcPct val="90000"/>
              </a:lnSpc>
            </a:pPr>
            <a:r>
              <a:rPr lang="ru-RU" sz="2400" dirty="0">
                <a:solidFill>
                  <a:srgbClr val="C00000"/>
                </a:solidFill>
              </a:rPr>
              <a:t>832 год – образование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 dirty="0">
                <a:solidFill>
                  <a:srgbClr val="C00000"/>
                </a:solidFill>
              </a:rPr>
              <a:t>Древнерусского государства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 dirty="0">
                <a:solidFill>
                  <a:srgbClr val="C00000"/>
                </a:solidFill>
              </a:rPr>
              <a:t> – Киевская Русь.</a:t>
            </a: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7900" y="3500438"/>
            <a:ext cx="4176713" cy="318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3" name="Picture 5" descr="безымянный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4975225"/>
            <a:ext cx="3384550" cy="1838325"/>
          </a:xfrm>
          <a:prstGeom prst="rect">
            <a:avLst/>
          </a:prstGeom>
          <a:noFill/>
        </p:spPr>
      </p:pic>
      <p:sp>
        <p:nvSpPr>
          <p:cNvPr id="17415" name="WordArt 7"/>
          <p:cNvSpPr>
            <a:spLocks noChangeArrowheads="1" noChangeShapeType="1" noTextEdit="1"/>
          </p:cNvSpPr>
          <p:nvPr/>
        </p:nvSpPr>
        <p:spPr bwMode="auto">
          <a:xfrm>
            <a:off x="467544" y="188640"/>
            <a:ext cx="8424167" cy="93665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b="1" kern="1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Impact"/>
              </a:rPr>
              <a:t>Начало  образования </a:t>
            </a:r>
            <a:r>
              <a:rPr lang="ru-RU" sz="3600" b="1" kern="1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Impact"/>
              </a:rPr>
              <a:t>- Киевской </a:t>
            </a:r>
            <a:r>
              <a:rPr lang="ru-RU" sz="3600" b="1" kern="1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Impact"/>
              </a:rPr>
              <a:t>   Руси</a:t>
            </a:r>
            <a:endParaRPr lang="ru-RU" sz="3600" b="1" kern="1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Impact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1741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10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10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10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10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1000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  <p:bldP spid="174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203848" y="1412875"/>
            <a:ext cx="5660752" cy="2560638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dirty="0">
                <a:solidFill>
                  <a:schemeClr val="accent2"/>
                </a:solidFill>
              </a:rPr>
              <a:t>Был князь Владимир умелым воином и мудрым правителем. Превратил он Русь в огромную державу, о которой с уважением говорили в Европе.</a:t>
            </a: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4437112"/>
            <a:ext cx="3888531" cy="2143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438" name="WordArt 6"/>
          <p:cNvSpPr>
            <a:spLocks noChangeArrowheads="1" noChangeShapeType="1" noTextEdit="1"/>
          </p:cNvSpPr>
          <p:nvPr/>
        </p:nvSpPr>
        <p:spPr bwMode="auto">
          <a:xfrm>
            <a:off x="827584" y="188640"/>
            <a:ext cx="7705725" cy="963191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b="1" kern="1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Impact"/>
              </a:rPr>
              <a:t>Владимир - Красное Солнышко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340768"/>
            <a:ext cx="3132970" cy="3140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1843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10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  <p:bldP spid="1843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95288" y="1196975"/>
            <a:ext cx="8229600" cy="5373688"/>
          </a:xfrm>
        </p:spPr>
        <p:txBody>
          <a:bodyPr/>
          <a:lstStyle/>
          <a:p>
            <a:r>
              <a:rPr lang="ru-RU" sz="2400" dirty="0">
                <a:solidFill>
                  <a:schemeClr val="accent2"/>
                </a:solidFill>
              </a:rPr>
              <a:t>Именно в его дружине были знаменитые русские богатыри:</a:t>
            </a:r>
          </a:p>
          <a:p>
            <a:r>
              <a:rPr lang="ru-RU" sz="2400" dirty="0">
                <a:solidFill>
                  <a:srgbClr val="C00000"/>
                </a:solidFill>
              </a:rPr>
              <a:t>Илья Муромец</a:t>
            </a:r>
          </a:p>
          <a:p>
            <a:r>
              <a:rPr lang="ru-RU" sz="2400" dirty="0">
                <a:solidFill>
                  <a:srgbClr val="C00000"/>
                </a:solidFill>
              </a:rPr>
              <a:t>Никита Кожемяка</a:t>
            </a:r>
          </a:p>
          <a:p>
            <a:r>
              <a:rPr lang="ru-RU" sz="2400" dirty="0">
                <a:solidFill>
                  <a:srgbClr val="C00000"/>
                </a:solidFill>
              </a:rPr>
              <a:t>Добрыня Никитич</a:t>
            </a:r>
          </a:p>
          <a:p>
            <a:r>
              <a:rPr lang="ru-RU" sz="2400" dirty="0">
                <a:solidFill>
                  <a:srgbClr val="C00000"/>
                </a:solidFill>
              </a:rPr>
              <a:t>Алёша Попович</a:t>
            </a:r>
          </a:p>
          <a:p>
            <a:endParaRPr lang="ru-RU" sz="2400" dirty="0">
              <a:solidFill>
                <a:schemeClr val="folHlink"/>
              </a:solidFill>
            </a:endParaRPr>
          </a:p>
          <a:p>
            <a:endParaRPr lang="ru-RU" dirty="0"/>
          </a:p>
          <a:p>
            <a:endParaRPr lang="ru-RU" dirty="0"/>
          </a:p>
        </p:txBody>
      </p:sp>
      <p:pic>
        <p:nvPicPr>
          <p:cNvPr id="19463" name="Picture 7" descr="безымянный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4005263"/>
            <a:ext cx="3779838" cy="2663825"/>
          </a:xfrm>
          <a:prstGeom prst="rect">
            <a:avLst/>
          </a:prstGeom>
          <a:noFill/>
        </p:spPr>
      </p:pic>
      <p:sp>
        <p:nvSpPr>
          <p:cNvPr id="19465" name="WordArt 9"/>
          <p:cNvSpPr>
            <a:spLocks noChangeArrowheads="1" noChangeShapeType="1" noTextEdit="1"/>
          </p:cNvSpPr>
          <p:nvPr/>
        </p:nvSpPr>
        <p:spPr bwMode="auto">
          <a:xfrm>
            <a:off x="2843808" y="188640"/>
            <a:ext cx="3816350" cy="720303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b="1" kern="1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Impact"/>
              </a:rPr>
              <a:t>Богатыри</a:t>
            </a:r>
            <a:endParaRPr lang="ru-RU" sz="3600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Impact"/>
            </a:endParaRPr>
          </a:p>
        </p:txBody>
      </p:sp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3670300" y="4941888"/>
            <a:ext cx="54737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ru-RU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Богатырь </a:t>
            </a:r>
            <a:r>
              <a:rPr lang="ru-RU" sz="2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– человек стойкий, сильный, отважный совершал воинские подвиги.</a:t>
            </a:r>
          </a:p>
        </p:txBody>
      </p:sp>
      <p:pic>
        <p:nvPicPr>
          <p:cNvPr id="19467" name="Picture 11" descr="богатырь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6100" y="1773238"/>
            <a:ext cx="4032250" cy="299561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1946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10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10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10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10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10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  <p:bldP spid="19465" grpId="0" animBg="1"/>
      <p:bldP spid="1946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1" descr="рр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4875" y="332656"/>
            <a:ext cx="4214813" cy="6312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23528" y="1628800"/>
            <a:ext cx="4857784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Во времена Древней  Руси </a:t>
            </a:r>
            <a:endParaRPr lang="ru-RU" sz="4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05816" y="692696"/>
            <a:ext cx="3468515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j-lt"/>
              </a:rPr>
              <a:t>Тема </a:t>
            </a:r>
            <a:r>
              <a:rPr lang="ru-RU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j-lt"/>
              </a:rPr>
              <a:t>урока:</a:t>
            </a:r>
            <a:endParaRPr lang="ru-RU" sz="4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Князь Владимир вошёл в историю как креститель Руси.</a:t>
            </a:r>
          </a:p>
          <a:p>
            <a:endParaRPr lang="ru-RU" dirty="0"/>
          </a:p>
          <a:p>
            <a:r>
              <a:rPr lang="ru-RU" dirty="0" smtClean="0"/>
              <a:t>Крещение- обряд с помощью которого человека приобщают к христианской вере.</a:t>
            </a:r>
            <a:endParaRPr lang="ru-RU" dirty="0"/>
          </a:p>
        </p:txBody>
      </p:sp>
      <p:sp>
        <p:nvSpPr>
          <p:cNvPr id="4" name="WordArt 6"/>
          <p:cNvSpPr>
            <a:spLocks noChangeArrowheads="1" noChangeShapeType="1" noTextEdit="1"/>
          </p:cNvSpPr>
          <p:nvPr/>
        </p:nvSpPr>
        <p:spPr bwMode="auto">
          <a:xfrm>
            <a:off x="827584" y="260648"/>
            <a:ext cx="7705725" cy="675159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b="1" kern="1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Impact"/>
              </a:rPr>
              <a:t>Крещение Руси</a:t>
            </a:r>
            <a:endParaRPr lang="ru-RU" sz="3600" b="1" kern="1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Impac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27784" y="5301208"/>
            <a:ext cx="5976664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3200" dirty="0" smtClean="0">
                <a:solidFill>
                  <a:srgbClr val="C00000"/>
                </a:solidFill>
              </a:rPr>
              <a:t>988 год – </a:t>
            </a:r>
            <a:r>
              <a:rPr lang="ru-RU" sz="3200" dirty="0" err="1" smtClean="0">
                <a:solidFill>
                  <a:srgbClr val="C00000"/>
                </a:solidFill>
              </a:rPr>
              <a:t>год</a:t>
            </a:r>
            <a:r>
              <a:rPr lang="ru-RU" sz="3200" dirty="0" smtClean="0">
                <a:solidFill>
                  <a:srgbClr val="C00000"/>
                </a:solidFill>
              </a:rPr>
              <a:t> крещения Руси.</a:t>
            </a:r>
            <a:endParaRPr lang="ru-RU" sz="3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0" y="2060575"/>
            <a:ext cx="8540750" cy="442277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800">
                <a:solidFill>
                  <a:schemeClr val="accent2"/>
                </a:solidFill>
              </a:rPr>
              <a:t>В числе первых приняла святое крещение княгиня Ольга, названная за это Благоверною и Святой.</a:t>
            </a:r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3473450"/>
            <a:ext cx="6913562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3" cstate="print"/>
          <a:srcRect t="9050"/>
          <a:stretch>
            <a:fillRect/>
          </a:stretch>
        </p:blipFill>
        <p:spPr bwMode="auto">
          <a:xfrm>
            <a:off x="6804025" y="188913"/>
            <a:ext cx="2089150" cy="189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511" name="WordArt 7"/>
          <p:cNvSpPr>
            <a:spLocks noChangeArrowheads="1" noChangeShapeType="1" noTextEdit="1"/>
          </p:cNvSpPr>
          <p:nvPr/>
        </p:nvSpPr>
        <p:spPr bwMode="auto">
          <a:xfrm>
            <a:off x="323528" y="188913"/>
            <a:ext cx="5976664" cy="12954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b="1" kern="1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Impact"/>
              </a:rPr>
              <a:t>Первое </a:t>
            </a:r>
            <a:r>
              <a:rPr lang="ru-RU" sz="3600" b="1" kern="1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Impact"/>
              </a:rPr>
              <a:t> крещение</a:t>
            </a:r>
            <a:endParaRPr lang="ru-RU" sz="3600" b="1" kern="1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Impact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215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10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  <p:bldP spid="215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ru-RU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  <a:ea typeface="+mn-ea"/>
                <a:cs typeface="+mn-cs"/>
              </a:rPr>
              <a:t>Значение крещения Руси</a:t>
            </a:r>
            <a:br>
              <a:rPr lang="ru-RU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  <a:ea typeface="+mn-ea"/>
                <a:cs typeface="+mn-cs"/>
              </a:rPr>
            </a:br>
            <a:endParaRPr lang="ru-RU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836712"/>
            <a:ext cx="8784976" cy="4525963"/>
          </a:xfrm>
        </p:spPr>
        <p:txBody>
          <a:bodyPr/>
          <a:lstStyle/>
          <a:p>
            <a:pPr lvl="0"/>
            <a:r>
              <a:rPr lang="ru-RU" sz="25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Распространение </a:t>
            </a:r>
            <a:r>
              <a:rPr lang="ru-RU" sz="25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славянской письменности, грамотности на Руси.</a:t>
            </a:r>
          </a:p>
          <a:p>
            <a:pPr lvl="0"/>
            <a:r>
              <a:rPr lang="ru-RU" sz="25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Подъем духовности Руси, появление монастырей.</a:t>
            </a:r>
          </a:p>
          <a:p>
            <a:pPr lvl="0"/>
            <a:r>
              <a:rPr lang="ru-RU" sz="25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Укрепление международного авторитета Руси и установление равноправных отношений с другими государствами.</a:t>
            </a:r>
          </a:p>
          <a:p>
            <a:pPr lvl="0"/>
            <a:r>
              <a:rPr lang="ru-RU" sz="25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Укрепление государственной власти и порядка в стране.</a:t>
            </a:r>
          </a:p>
          <a:p>
            <a:pPr lvl="0"/>
            <a:r>
              <a:rPr lang="ru-RU" sz="25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Приобщение к греческой (византийской) культуре, способствовавшее развитию архитектуры, живописи, иконописи.</a:t>
            </a:r>
          </a:p>
          <a:p>
            <a:pPr lvl="0"/>
            <a:r>
              <a:rPr lang="ru-RU" sz="25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Изживание грубых языческих обычаев: кровной мести, человеческих жертвоприношений, многоженства и т.д.</a:t>
            </a:r>
          </a:p>
          <a:p>
            <a:r>
              <a:rPr lang="ru-RU" sz="25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Укрепление семьи и нравственных основ жизни. </a:t>
            </a:r>
            <a:endParaRPr lang="ru-RU" sz="2500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67544" y="1196752"/>
            <a:ext cx="8229600" cy="4525963"/>
          </a:xfrm>
        </p:spPr>
        <p:txBody>
          <a:bodyPr/>
          <a:lstStyle/>
          <a:p>
            <a:r>
              <a:rPr lang="ru-RU" dirty="0">
                <a:solidFill>
                  <a:schemeClr val="accent2"/>
                </a:solidFill>
              </a:rPr>
              <a:t>Какого князя на Руси называли Красным Солнышком?</a:t>
            </a:r>
          </a:p>
          <a:p>
            <a:r>
              <a:rPr lang="ru-RU" dirty="0">
                <a:solidFill>
                  <a:schemeClr val="accent2"/>
                </a:solidFill>
              </a:rPr>
              <a:t>С какой целью князь Владимир крестил Русь</a:t>
            </a:r>
            <a:r>
              <a:rPr lang="ru-RU" dirty="0" smtClean="0">
                <a:solidFill>
                  <a:schemeClr val="accent2"/>
                </a:solidFill>
              </a:rPr>
              <a:t>?</a:t>
            </a:r>
            <a:endParaRPr lang="ru-RU" dirty="0">
              <a:solidFill>
                <a:schemeClr val="accent2"/>
              </a:solidFill>
            </a:endParaRPr>
          </a:p>
        </p:txBody>
      </p:sp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2852936"/>
            <a:ext cx="3847331" cy="380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535" name="WordArt 7"/>
          <p:cNvSpPr>
            <a:spLocks noChangeArrowheads="1" noChangeShapeType="1" noTextEdit="1"/>
          </p:cNvSpPr>
          <p:nvPr/>
        </p:nvSpPr>
        <p:spPr bwMode="auto">
          <a:xfrm>
            <a:off x="1907704" y="332656"/>
            <a:ext cx="5472137" cy="720626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b="1" kern="1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Impact"/>
              </a:rPr>
              <a:t>Проверь себя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2253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10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  <p:bldP spid="2253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3779838" y="274638"/>
            <a:ext cx="4906962" cy="3225800"/>
          </a:xfrm>
        </p:spPr>
        <p:txBody>
          <a:bodyPr/>
          <a:lstStyle/>
          <a:p>
            <a:r>
              <a:rPr lang="ru-RU" sz="1800" b="1"/>
              <a:t>Прошли века бурных исторических событий. Потомки древних восточных славян – русские, белорусы, украинцы образовали свои государства. Происхождение у них одно, языки близкие, история – общая. Не зря говорят: «Народное братство дороже всякого богатства», «Старый друг лучше новых двух».</a:t>
            </a:r>
          </a:p>
        </p:txBody>
      </p:sp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260350"/>
            <a:ext cx="3552825" cy="3600450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  <a:effectLst/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9925" y="4076700"/>
            <a:ext cx="2028825" cy="2592388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  <a:effectLst/>
        </p:spPr>
      </p:pic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950" y="4149725"/>
            <a:ext cx="3671888" cy="2536825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  <a:effectLst/>
        </p:spPr>
      </p:pic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83025" y="3573463"/>
            <a:ext cx="2994025" cy="3101975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Итог  урока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908720"/>
            <a:ext cx="8712968" cy="4785395"/>
          </a:xfrm>
        </p:spPr>
        <p:txBody>
          <a:bodyPr/>
          <a:lstStyle/>
          <a:p>
            <a:pPr eaLnBrk="1" hangingPunct="1"/>
            <a:r>
              <a:rPr lang="ru-RU" dirty="0" smtClean="0"/>
              <a:t>Какой город был столицей Древней Руси?  </a:t>
            </a:r>
          </a:p>
          <a:p>
            <a:pPr eaLnBrk="1" hangingPunct="1"/>
            <a:r>
              <a:rPr lang="ru-RU" dirty="0" smtClean="0"/>
              <a:t>Кто был первым князем на Руси?</a:t>
            </a:r>
          </a:p>
          <a:p>
            <a:pPr eaLnBrk="1" hangingPunct="1"/>
            <a:r>
              <a:rPr lang="ru-RU" dirty="0" smtClean="0"/>
              <a:t>Откуда он пришел?</a:t>
            </a:r>
          </a:p>
          <a:p>
            <a:pPr eaLnBrk="1" hangingPunct="1"/>
            <a:r>
              <a:rPr lang="ru-RU" dirty="0" smtClean="0"/>
              <a:t>Какой русский князь знаменит своими походами?</a:t>
            </a:r>
          </a:p>
          <a:p>
            <a:pPr eaLnBrk="1" hangingPunct="1"/>
            <a:r>
              <a:rPr lang="ru-RU" dirty="0" smtClean="0"/>
              <a:t>Какого князя на Руси называли Красным Солнышком?</a:t>
            </a:r>
          </a:p>
          <a:p>
            <a:pPr eaLnBrk="1" hangingPunct="1"/>
            <a:r>
              <a:rPr lang="ru-RU" dirty="0" smtClean="0"/>
              <a:t>Какой след в истории он оставил?</a:t>
            </a:r>
          </a:p>
          <a:p>
            <a:pPr eaLnBrk="1" hangingPunct="1"/>
            <a:r>
              <a:rPr lang="ru-RU" dirty="0" smtClean="0"/>
              <a:t>Какую веру приняла Русь в </a:t>
            </a:r>
            <a:r>
              <a:rPr lang="en-US" dirty="0" smtClean="0"/>
              <a:t>X</a:t>
            </a:r>
            <a:r>
              <a:rPr lang="ru-RU" dirty="0" smtClean="0"/>
              <a:t> веке?</a:t>
            </a:r>
          </a:p>
          <a:p>
            <a:pPr eaLnBrk="1" hangingPunct="1"/>
            <a:r>
              <a:rPr lang="ru-RU" dirty="0" smtClean="0"/>
              <a:t>В каком году произошло крещение Руси?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6" name="WordArt 6"/>
          <p:cNvSpPr>
            <a:spLocks noChangeArrowheads="1" noChangeShapeType="1" noTextEdit="1"/>
          </p:cNvSpPr>
          <p:nvPr/>
        </p:nvSpPr>
        <p:spPr bwMode="auto">
          <a:xfrm>
            <a:off x="1043608" y="1844824"/>
            <a:ext cx="6912768" cy="14398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Спасибо за внимание.</a:t>
            </a:r>
            <a:endParaRPr lang="ru-RU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2195513" y="4149725"/>
            <a:ext cx="544969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dirty="0"/>
              <a:t>В работе использованы ресурсы </a:t>
            </a:r>
            <a:r>
              <a:rPr lang="ru-RU" dirty="0" smtClean="0"/>
              <a:t>сети Интернет,</a:t>
            </a:r>
            <a:endParaRPr lang="ru-RU" dirty="0"/>
          </a:p>
          <a:p>
            <a:r>
              <a:rPr lang="ru-RU" dirty="0"/>
              <a:t>материал из учебника </a:t>
            </a:r>
            <a:r>
              <a:rPr lang="ru-RU" dirty="0" smtClean="0"/>
              <a:t>«Окружающий </a:t>
            </a:r>
            <a:r>
              <a:rPr lang="ru-RU" dirty="0"/>
              <a:t>мир»</a:t>
            </a:r>
          </a:p>
          <a:p>
            <a:r>
              <a:rPr lang="ru-RU" dirty="0" smtClean="0"/>
              <a:t>А. А. Плешаков, Е. А. </a:t>
            </a:r>
            <a:r>
              <a:rPr lang="ru-RU" dirty="0" err="1" smtClean="0"/>
              <a:t>Крючкова</a:t>
            </a:r>
            <a:r>
              <a:rPr lang="ru-RU" dirty="0" smtClean="0"/>
              <a:t>. 4 </a:t>
            </a:r>
            <a:r>
              <a:rPr lang="ru-RU" dirty="0"/>
              <a:t>класс. 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323850" y="260350"/>
            <a:ext cx="8424863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b="1">
                <a:solidFill>
                  <a:srgbClr val="990000"/>
                </a:solidFill>
              </a:rPr>
              <a:t>Предки наши, славяне, в незапамятную еще старину пришли из Азии в Европу. Сначала поселились они по нижнему течению Дуная и заняли земли к северу от него до Карпатских гор. На Дунае жить было привольно: климат здесь теплый, земли плодородные, растительность богатая. Не ушли бы славяне отсюда по своей воле, да стали их теснить другие народы. Пришлось славянскому племени раздробиться и двинуться в другие земли. 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4200" y="2420938"/>
            <a:ext cx="3160713" cy="4248150"/>
          </a:xfrm>
          <a:prstGeom prst="rect">
            <a:avLst/>
          </a:prstGeom>
          <a:noFill/>
          <a:ln w="38100">
            <a:solidFill>
              <a:srgbClr val="666699"/>
            </a:solidFill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2405063"/>
            <a:ext cx="4392613" cy="4289425"/>
          </a:xfrm>
          <a:prstGeom prst="rect">
            <a:avLst/>
          </a:prstGeom>
          <a:noFill/>
          <a:ln w="38100">
            <a:solidFill>
              <a:srgbClr val="666699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6156176" y="479698"/>
            <a:ext cx="273630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ru-RU" b="1" dirty="0"/>
              <a:t>Одна часть их все-таки осталась на Дунае. </a:t>
            </a: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6228184" y="1415802"/>
            <a:ext cx="266429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/>
            <a:r>
              <a:rPr lang="ru-RU" b="1" dirty="0"/>
              <a:t>Другая часть славян пошла дальше на север. </a:t>
            </a: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6228184" y="2494355"/>
            <a:ext cx="2664296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/>
            <a:r>
              <a:rPr lang="ru-RU" b="1" dirty="0"/>
              <a:t>Третья часть славян пошла на северо-восток, расселилась по Днепру и его притокам да по Ильменю и Волхову. </a:t>
            </a:r>
            <a:r>
              <a:rPr lang="ru-RU" b="1" i="1" dirty="0"/>
              <a:t>Эти славяне и были нашими предками, от них ведет начало русский народ.</a:t>
            </a:r>
            <a:r>
              <a:rPr lang="ru-RU" b="1" dirty="0"/>
              <a:t> </a:t>
            </a:r>
          </a:p>
        </p:txBody>
      </p:sp>
      <p:pic>
        <p:nvPicPr>
          <p:cNvPr id="8" name="Picture 2" descr="C:\Мои документы\Мои рисунки\ИСТОРИЯ\ЖЗЛ\Славянские племена в VI-IX веках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05552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Рисунок7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2915816" y="0"/>
            <a:ext cx="3167194" cy="64291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2987824" y="0"/>
            <a:ext cx="301659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Древняя Русь</a:t>
            </a:r>
            <a:endParaRPr lang="ru-RU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Прямоугольник 1"/>
          <p:cNvSpPr>
            <a:spLocks noChangeArrowheads="1"/>
          </p:cNvSpPr>
          <p:nvPr/>
        </p:nvSpPr>
        <p:spPr bwMode="auto">
          <a:xfrm>
            <a:off x="5072063" y="857250"/>
            <a:ext cx="4071937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latin typeface="+mn-lt"/>
              </a:rPr>
              <a:t>Древние славяне были язычниками. Они боготворили леса, водные источники и стихии, старались умилостивить духов, по их верованиям движущих этими стихиями, кланялись и приносили жертвы идолам.</a:t>
            </a:r>
          </a:p>
        </p:txBody>
      </p:sp>
      <p:pic>
        <p:nvPicPr>
          <p:cNvPr id="8195" name="Рисунок 3" descr="30507--10562304-m750x74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500063"/>
            <a:ext cx="482441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Прямоугольник 1"/>
          <p:cNvSpPr>
            <a:spLocks noChangeArrowheads="1"/>
          </p:cNvSpPr>
          <p:nvPr/>
        </p:nvSpPr>
        <p:spPr bwMode="auto">
          <a:xfrm>
            <a:off x="5143500" y="1000125"/>
            <a:ext cx="4000500" cy="390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latin typeface="Calibri" pitchFamily="34" charset="0"/>
              </a:rPr>
              <a:t> </a:t>
            </a:r>
            <a:r>
              <a:rPr lang="ru-RU" sz="2800" b="1" dirty="0">
                <a:latin typeface="+mn-lt"/>
                <a:cs typeface="Arial" pitchFamily="34" charset="0"/>
              </a:rPr>
              <a:t>Нестор-летописец написал </a:t>
            </a:r>
            <a:r>
              <a:rPr lang="ru-RU" sz="2800" b="1" dirty="0">
                <a:solidFill>
                  <a:srgbClr val="663300"/>
                </a:solidFill>
                <a:latin typeface="+mn-lt"/>
                <a:cs typeface="Arial" pitchFamily="34" charset="0"/>
              </a:rPr>
              <a:t>«Повесть временных лет». </a:t>
            </a:r>
            <a:r>
              <a:rPr lang="ru-RU" sz="2800" b="1" dirty="0">
                <a:latin typeface="+mn-lt"/>
                <a:cs typeface="Arial" pitchFamily="34" charset="0"/>
              </a:rPr>
              <a:t>Именно из таких литературных памятников мы узнали многое о жизни своих предков-славян.</a:t>
            </a:r>
          </a:p>
          <a:p>
            <a:pPr algn="ctr">
              <a:defRPr/>
            </a:pPr>
            <a:endParaRPr lang="ru-RU" sz="2400" b="1" dirty="0">
              <a:latin typeface="Calibri" pitchFamily="34" charset="0"/>
            </a:endParaRPr>
          </a:p>
        </p:txBody>
      </p:sp>
      <p:pic>
        <p:nvPicPr>
          <p:cNvPr id="6147" name="Picture 2" descr="C:\Мои документы\Мои рисунки\ИКОНЫ\иконы святых\ПРЕПОДОБНЫЕ\Нестор Летописец\Нестор Летописец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0"/>
            <a:ext cx="47386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67544" y="1268760"/>
            <a:ext cx="8280400" cy="3484563"/>
          </a:xfrm>
        </p:spPr>
        <p:txBody>
          <a:bodyPr/>
          <a:lstStyle/>
          <a:p>
            <a:pPr algn="just">
              <a:buFont typeface="Wingdings" pitchFamily="2" charset="2"/>
              <a:buNone/>
            </a:pPr>
            <a:r>
              <a:rPr lang="ru-RU" dirty="0"/>
              <a:t>	</a:t>
            </a:r>
            <a:r>
              <a:rPr lang="ru-RU" dirty="0">
                <a:solidFill>
                  <a:schemeClr val="accent2"/>
                </a:solidFill>
              </a:rPr>
              <a:t>Государей у славян не было. В каждой семье всеми делами заправлял старейший. Для важных дел старейшины сходились на веча (мирские сходки) и решали дела сообща.</a:t>
            </a:r>
          </a:p>
        </p:txBody>
      </p:sp>
      <p:sp>
        <p:nvSpPr>
          <p:cNvPr id="9222" name="WordArt 6"/>
          <p:cNvSpPr>
            <a:spLocks noChangeArrowheads="1" noChangeShapeType="1" noTextEdit="1"/>
          </p:cNvSpPr>
          <p:nvPr/>
        </p:nvSpPr>
        <p:spPr bwMode="auto">
          <a:xfrm>
            <a:off x="611560" y="260648"/>
            <a:ext cx="7920879" cy="720179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b="1" kern="1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Impact"/>
              </a:rPr>
              <a:t>Правление</a:t>
            </a:r>
            <a:r>
              <a:rPr lang="ru-RU" sz="3600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   </a:t>
            </a:r>
            <a:r>
              <a:rPr lang="ru-RU" sz="3600" b="1" kern="1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Impact"/>
              </a:rPr>
              <a:t> </a:t>
            </a:r>
            <a:r>
              <a:rPr lang="ru-RU" sz="3600" b="1" kern="1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Impact"/>
              </a:rPr>
              <a:t>у </a:t>
            </a:r>
            <a:r>
              <a:rPr lang="ru-RU" sz="3600" b="1" kern="1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Impact"/>
              </a:rPr>
              <a:t>   славян</a:t>
            </a:r>
            <a:endParaRPr lang="ru-RU" sz="3600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Impact"/>
            </a:endParaRPr>
          </a:p>
        </p:txBody>
      </p:sp>
      <p:pic>
        <p:nvPicPr>
          <p:cNvPr id="9223" name="Picture 7" descr="царские княжеские палат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775" y="4149725"/>
            <a:ext cx="5130800" cy="24034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  <p:bldP spid="92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79388" y="1412776"/>
            <a:ext cx="8964612" cy="4525962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dirty="0">
                <a:solidFill>
                  <a:schemeClr val="accent2"/>
                </a:solidFill>
              </a:rPr>
              <a:t>Чужие воины приходили в землю славян, жгли дома и уносили имущество жителей.</a:t>
            </a:r>
          </a:p>
          <a:p>
            <a:pPr>
              <a:buFont typeface="Wingdings" pitchFamily="2" charset="2"/>
              <a:buNone/>
            </a:pPr>
            <a:r>
              <a:rPr lang="ru-RU" dirty="0">
                <a:solidFill>
                  <a:schemeClr val="accent2"/>
                </a:solidFill>
              </a:rPr>
              <a:t>Сами славяне все ссорились между собой.</a:t>
            </a:r>
          </a:p>
          <a:p>
            <a:pPr>
              <a:buFont typeface="Wingdings" pitchFamily="2" charset="2"/>
              <a:buNone/>
            </a:pPr>
            <a:r>
              <a:rPr lang="ru-RU" dirty="0">
                <a:solidFill>
                  <a:schemeClr val="accent2"/>
                </a:solidFill>
              </a:rPr>
              <a:t>Некому было разбирать </a:t>
            </a:r>
          </a:p>
          <a:p>
            <a:pPr>
              <a:buFont typeface="Wingdings" pitchFamily="2" charset="2"/>
              <a:buNone/>
            </a:pPr>
            <a:r>
              <a:rPr lang="ru-RU" dirty="0">
                <a:solidFill>
                  <a:schemeClr val="accent2"/>
                </a:solidFill>
              </a:rPr>
              <a:t>их ссоры, мирить их </a:t>
            </a:r>
          </a:p>
          <a:p>
            <a:pPr>
              <a:buFont typeface="Wingdings" pitchFamily="2" charset="2"/>
              <a:buNone/>
            </a:pPr>
            <a:r>
              <a:rPr lang="ru-RU" dirty="0">
                <a:solidFill>
                  <a:schemeClr val="accent2"/>
                </a:solidFill>
              </a:rPr>
              <a:t>и заботиться, чтобы </a:t>
            </a:r>
          </a:p>
          <a:p>
            <a:pPr>
              <a:buFont typeface="Wingdings" pitchFamily="2" charset="2"/>
              <a:buNone/>
            </a:pPr>
            <a:r>
              <a:rPr lang="ru-RU" dirty="0">
                <a:solidFill>
                  <a:schemeClr val="accent2"/>
                </a:solidFill>
              </a:rPr>
              <a:t>никто их не обидел.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789363"/>
            <a:ext cx="3851275" cy="289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47" name="WordArt 7"/>
          <p:cNvSpPr>
            <a:spLocks noChangeArrowheads="1" noChangeShapeType="1" noTextEdit="1"/>
          </p:cNvSpPr>
          <p:nvPr/>
        </p:nvSpPr>
        <p:spPr bwMode="auto">
          <a:xfrm>
            <a:off x="611560" y="188640"/>
            <a:ext cx="8064895" cy="86419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b="1" kern="1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Impact"/>
              </a:rPr>
              <a:t>Причины </a:t>
            </a:r>
            <a:r>
              <a:rPr lang="ru-RU" sz="3600" b="1" kern="1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Impact"/>
              </a:rPr>
              <a:t>       выбора        князя: </a:t>
            </a:r>
            <a:endParaRPr lang="ru-RU" sz="3600" b="1" kern="1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Impact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10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10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10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10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1000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000"/>
                            </p:stCondLst>
                            <p:childTnLst>
                              <p:par>
                                <p:cTn id="34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  <p:bldP spid="1024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buNone/>
            </a:pPr>
            <a:r>
              <a:rPr lang="ru-RU" sz="2800" dirty="0" smtClean="0"/>
              <a:t>    </a:t>
            </a:r>
            <a:r>
              <a:rPr lang="ru-RU" sz="2800" dirty="0" smtClean="0">
                <a:solidFill>
                  <a:srgbClr val="CC3300"/>
                </a:solidFill>
              </a:rPr>
              <a:t>Между славянскими племенами не было согласия, а были у них все ссоры до драки. Некоторые племена, рассудив, что добру от этого не бывать, решили на вече князя себе выбрать, но не из своих, а их чужих, чтобы своим родным не потакал. Для этого были отправлены за море к соседнему варяжскому племени Русь послы, и велено держать им такую речь: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95736" y="332656"/>
            <a:ext cx="44357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Из летописи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</TotalTime>
  <Words>937</Words>
  <Application>Microsoft Office PowerPoint</Application>
  <PresentationFormat>Экран (4:3)</PresentationFormat>
  <Paragraphs>111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Оформление по умолчанию</vt:lpstr>
      <vt:lpstr>Презентацию выполнила учитель начальных классов  МБОУ ООШ № 279 г. Гаджиево Мурманской области  Кунделева О.Е.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Великий князь Рюрик</vt:lpstr>
      <vt:lpstr>Русский князь Олег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Значение крещения Руси </vt:lpstr>
      <vt:lpstr>Слайд 23</vt:lpstr>
      <vt:lpstr>Прошли века бурных исторических событий. Потомки древних восточных славян – русские, белорусы, украинцы образовали свои государства. Происхождение у них одно, языки близкие, история – общая. Не зря говорят: «Народное братство дороже всякого богатства», «Старый друг лучше новых двух».</vt:lpstr>
      <vt:lpstr>Итог  урока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lusya; Оксана</dc:creator>
  <cp:lastModifiedBy>Оксана</cp:lastModifiedBy>
  <cp:revision>21</cp:revision>
  <dcterms:created xsi:type="dcterms:W3CDTF">2009-05-13T14:18:52Z</dcterms:created>
  <dcterms:modified xsi:type="dcterms:W3CDTF">2013-02-18T14:38:35Z</dcterms:modified>
</cp:coreProperties>
</file>