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71" r:id="rId4"/>
    <p:sldId id="257" r:id="rId5"/>
    <p:sldId id="288" r:id="rId6"/>
    <p:sldId id="258" r:id="rId7"/>
    <p:sldId id="259" r:id="rId8"/>
    <p:sldId id="276" r:id="rId9"/>
    <p:sldId id="279" r:id="rId10"/>
    <p:sldId id="277" r:id="rId11"/>
    <p:sldId id="260" r:id="rId12"/>
    <p:sldId id="278" r:id="rId13"/>
    <p:sldId id="290" r:id="rId14"/>
    <p:sldId id="291" r:id="rId15"/>
    <p:sldId id="261" r:id="rId16"/>
    <p:sldId id="264" r:id="rId17"/>
    <p:sldId id="275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231F-9DEF-49C9-B3F2-A3F21B96C4EB}" type="datetimeFigureOut">
              <a:rPr lang="ru-RU" smtClean="0"/>
              <a:pPr/>
              <a:t>18.02.2013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1E6B0-56E3-435F-B64E-71097D39E69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231F-9DEF-49C9-B3F2-A3F21B96C4EB}" type="datetimeFigureOut">
              <a:rPr lang="ru-RU" smtClean="0"/>
              <a:pPr/>
              <a:t>18.02.2013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E6B0-56E3-435F-B64E-71097D39E6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231F-9DEF-49C9-B3F2-A3F21B96C4EB}" type="datetimeFigureOut">
              <a:rPr lang="ru-RU" smtClean="0"/>
              <a:pPr/>
              <a:t>18.02.2013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E6B0-56E3-435F-B64E-71097D39E6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F4231F-9DEF-49C9-B3F2-A3F21B96C4EB}" type="datetimeFigureOut">
              <a:rPr lang="ru-RU" smtClean="0"/>
              <a:pPr/>
              <a:t>18.02.2013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C41E6B0-56E3-435F-B64E-71097D39E69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231F-9DEF-49C9-B3F2-A3F21B96C4EB}" type="datetimeFigureOut">
              <a:rPr lang="ru-RU" smtClean="0"/>
              <a:pPr/>
              <a:t>18.02.2013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E6B0-56E3-435F-B64E-71097D39E69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231F-9DEF-49C9-B3F2-A3F21B96C4EB}" type="datetimeFigureOut">
              <a:rPr lang="ru-RU" smtClean="0"/>
              <a:pPr/>
              <a:t>18.02.2013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E6B0-56E3-435F-B64E-71097D39E69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E6B0-56E3-435F-B64E-71097D39E69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231F-9DEF-49C9-B3F2-A3F21B96C4EB}" type="datetimeFigureOut">
              <a:rPr lang="ru-RU" smtClean="0"/>
              <a:pPr/>
              <a:t>18.02.2013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231F-9DEF-49C9-B3F2-A3F21B96C4EB}" type="datetimeFigureOut">
              <a:rPr lang="ru-RU" smtClean="0"/>
              <a:pPr/>
              <a:t>18.02.2013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E6B0-56E3-435F-B64E-71097D39E69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231F-9DEF-49C9-B3F2-A3F21B96C4EB}" type="datetimeFigureOut">
              <a:rPr lang="ru-RU" smtClean="0"/>
              <a:pPr/>
              <a:t>18.02.2013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E6B0-56E3-435F-B64E-71097D39E6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F4231F-9DEF-49C9-B3F2-A3F21B96C4EB}" type="datetimeFigureOut">
              <a:rPr lang="ru-RU" smtClean="0"/>
              <a:pPr/>
              <a:t>18.02.2013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C41E6B0-56E3-435F-B64E-71097D39E69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231F-9DEF-49C9-B3F2-A3F21B96C4EB}" type="datetimeFigureOut">
              <a:rPr lang="ru-RU" smtClean="0"/>
              <a:pPr/>
              <a:t>18.02.2013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1E6B0-56E3-435F-B64E-71097D39E69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F4231F-9DEF-49C9-B3F2-A3F21B96C4EB}" type="datetimeFigureOut">
              <a:rPr lang="ru-RU" smtClean="0"/>
              <a:pPr/>
              <a:t>18.02.2013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C41E6B0-56E3-435F-B64E-71097D39E69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artgallery.krasno.ru/IMAGES/Grafics/Bochkov/Big/P1010019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428604"/>
            <a:ext cx="4572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СТРАНИЦЫ ИСТОРИИ ОТЕЧЕСТВА</a:t>
            </a:r>
            <a:endParaRPr lang="ru-RU" sz="16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772816"/>
            <a:ext cx="6072230" cy="2232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cap="none" spc="0" dirty="0" smtClean="0">
                <a:ln w="285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Русь расправляет крылья</a:t>
            </a:r>
            <a:endParaRPr lang="ru-RU" sz="5400" b="1" cap="none" spc="0" dirty="0">
              <a:ln w="28575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43608" y="4653136"/>
            <a:ext cx="6984776" cy="1847850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Урок окружающего мира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4 класс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Учитель  О.Е. Кунделева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8038" y="476250"/>
            <a:ext cx="5618162" cy="936625"/>
          </a:xfrm>
        </p:spPr>
        <p:txBody>
          <a:bodyPr/>
          <a:lstStyle/>
          <a:p>
            <a:r>
              <a:rPr lang="ru-RU" sz="4800" b="1" dirty="0">
                <a:solidFill>
                  <a:schemeClr val="tx1"/>
                </a:solidFill>
                <a:latin typeface="Monotype Corsiva" pitchFamily="66" charset="0"/>
              </a:rPr>
              <a:t>Возникновение </a:t>
            </a:r>
            <a:br>
              <a:rPr lang="ru-RU" sz="4800" b="1" dirty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800" b="1" dirty="0">
                <a:solidFill>
                  <a:schemeClr val="tx1"/>
                </a:solidFill>
                <a:latin typeface="Monotype Corsiva" pitchFamily="66" charset="0"/>
              </a:rPr>
              <a:t>Троицкого монастыря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060575"/>
            <a:ext cx="2516188" cy="622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b="1" dirty="0">
                <a:solidFill>
                  <a:schemeClr val="tx1"/>
                </a:solidFill>
              </a:rPr>
              <a:t>Отрок Варфоломей встречает старца</a:t>
            </a:r>
          </a:p>
        </p:txBody>
      </p:sp>
      <p:pic>
        <p:nvPicPr>
          <p:cNvPr id="7172" name="Picture 4" descr="строительство лав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1494" y="3717032"/>
            <a:ext cx="3890731" cy="2872681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7173" name="Picture 5" descr="отр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2376488" cy="1774825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7174" name="Picture 6" descr="сергий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96952"/>
            <a:ext cx="2305050" cy="2719388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79388" y="5734050"/>
            <a:ext cx="251618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b="1" dirty="0"/>
              <a:t>Решил Варфоломей стать монахом и взял себе имя Сергий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843808" y="1484784"/>
            <a:ext cx="58340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/>
              <a:t>В</a:t>
            </a:r>
            <a:r>
              <a:rPr lang="ru-RU" sz="2000" b="1" dirty="0">
                <a:solidFill>
                  <a:srgbClr val="CCCC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1330 – 1340 годах </a:t>
            </a:r>
            <a:r>
              <a:rPr lang="ru-RU" sz="2000" b="1" dirty="0"/>
              <a:t>недалеко от города Радонежа Сергий основал Троицкий монастырь. В </a:t>
            </a:r>
            <a:r>
              <a:rPr lang="ru-RU" sz="2000" b="1" dirty="0">
                <a:solidFill>
                  <a:srgbClr val="FF0000"/>
                </a:solidFill>
              </a:rPr>
              <a:t>1342 году </a:t>
            </a:r>
            <a:r>
              <a:rPr lang="ru-RU" sz="2000" b="1" dirty="0"/>
              <a:t>к Сергию пришли первые ученики. Их было двенадцать.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/>
              <a:t>Каждый отшельник жил в своей собственной келье, а вместе они собирались только на богослужение.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699792" y="5877272"/>
            <a:ext cx="251618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b="1" dirty="0"/>
              <a:t>Строительство</a:t>
            </a:r>
            <a:r>
              <a:rPr lang="ru-RU" b="1" dirty="0">
                <a:solidFill>
                  <a:srgbClr val="CCCC00"/>
                </a:solidFill>
              </a:rPr>
              <a:t> </a:t>
            </a:r>
            <a:r>
              <a:rPr lang="ru-RU" b="1" dirty="0"/>
              <a:t>монастыря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  <p:bldP spid="7176" grpId="0"/>
      <p:bldP spid="7177" grpId="0"/>
      <p:bldP spid="71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3757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СТРАНИЦЫ ИСТОРИИ ОТЕЧЕСТВА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428992" y="500042"/>
            <a:ext cx="2857520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3200" dirty="0" smtClean="0"/>
              <a:t>Сергий Радонежский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500174"/>
            <a:ext cx="2265363" cy="3221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6045200" cy="455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0"/>
            <a:ext cx="7772400" cy="1008063"/>
          </a:xfrm>
        </p:spPr>
        <p:txBody>
          <a:bodyPr/>
          <a:lstStyle/>
          <a:p>
            <a:r>
              <a:rPr lang="ru-RU" sz="6000" dirty="0">
                <a:solidFill>
                  <a:schemeClr val="tx1"/>
                </a:solidFill>
                <a:latin typeface="Monotype Corsiva" pitchFamily="66" charset="0"/>
              </a:rPr>
              <a:t>Троице – Сергиева лавра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3938" y="5084763"/>
            <a:ext cx="5432425" cy="1439862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</a:rPr>
              <a:t>По словам одного современника, Сергий «тихими и кроткими словами» умел действовать на самые ожесточённые сердца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196" name="Picture 4" descr="лавр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81075"/>
            <a:ext cx="2952750" cy="2592388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8197" name="Picture 5" descr="сергию радонежском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981075"/>
            <a:ext cx="2232025" cy="2663825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8198" name="Picture 6" descr="икона житие серг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981075"/>
            <a:ext cx="1974850" cy="2663825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8199" name="Picture 7" descr="лавра сегодн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508500"/>
            <a:ext cx="2952750" cy="1790700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23850" y="6281738"/>
            <a:ext cx="26971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 b="1" dirty="0"/>
              <a:t>Лавра сегодня</a:t>
            </a:r>
            <a:endParaRPr lang="ru-RU" sz="2400" b="1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395288" y="3716338"/>
            <a:ext cx="26971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 b="1" dirty="0"/>
              <a:t>Благословление на битву</a:t>
            </a:r>
            <a:endParaRPr lang="ru-RU" sz="2400" b="1" dirty="0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3492500" y="3860800"/>
            <a:ext cx="26971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 b="1" dirty="0"/>
              <a:t>Икона Сергий Радонежский в житии</a:t>
            </a:r>
            <a:endParaRPr lang="ru-RU" sz="2400" b="1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6300788" y="3860800"/>
            <a:ext cx="26971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 b="1" dirty="0"/>
              <a:t>Памятник Сергию Радонежскому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38266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Кроссворд.</a:t>
            </a:r>
            <a:endParaRPr lang="ru-RU" sz="5400" dirty="0"/>
          </a:p>
        </p:txBody>
      </p:sp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611560" y="2276872"/>
            <a:ext cx="5472608" cy="3240360"/>
            <a:chOff x="1967" y="5851"/>
            <a:chExt cx="5871" cy="2616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1967" y="5851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2414" y="5851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2861" y="5851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3308" y="5851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3755" y="5851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2414" y="6723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5543" y="5851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096" y="5851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4649" y="5851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4202" y="5851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3308" y="6287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308" y="6723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3308" y="7159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3308" y="7595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3308" y="8031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2861" y="6723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2861" y="6287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4202" y="6287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3755" y="6287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6050" y="6723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5096" y="6723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4649" y="6723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4202" y="6723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3755" y="6723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2861" y="7159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7391" y="6723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6944" y="6723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6497" y="6723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3755" y="7595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2414" y="7595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5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2861" y="7595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3755" y="7159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2414" y="7159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1967" y="8031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2414" y="8031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2861" y="8031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4202" y="7595"/>
              <a:ext cx="447" cy="4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2" name="Овальная выноска 41"/>
          <p:cNvSpPr/>
          <p:nvPr/>
        </p:nvSpPr>
        <p:spPr>
          <a:xfrm>
            <a:off x="4572000" y="404664"/>
            <a:ext cx="4032448" cy="1800200"/>
          </a:xfrm>
          <a:prstGeom prst="wedgeEllipseCallout">
            <a:avLst>
              <a:gd name="adj1" fmla="val -141428"/>
              <a:gd name="adj2" fmla="val 624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Имя новгородского князя, который получил прозвание Невский.</a:t>
            </a:r>
            <a:endParaRPr lang="ru-RU" sz="20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11560" y="2060848"/>
            <a:ext cx="3796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Александр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Овальная выноска 43"/>
          <p:cNvSpPr/>
          <p:nvPr/>
        </p:nvSpPr>
        <p:spPr>
          <a:xfrm>
            <a:off x="4499992" y="1412776"/>
            <a:ext cx="4392488" cy="1800200"/>
          </a:xfrm>
          <a:prstGeom prst="wedgeEllipseCallout">
            <a:avLst>
              <a:gd name="adj1" fmla="val -114196"/>
              <a:gd name="adj2" fmla="val 45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Натуральный или денежный побор, который выплачивала Русь. </a:t>
            </a:r>
            <a:endParaRPr lang="ru-RU" sz="20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403648" y="2564904"/>
            <a:ext cx="1771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дань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Овальная выноска 45"/>
          <p:cNvSpPr/>
          <p:nvPr/>
        </p:nvSpPr>
        <p:spPr>
          <a:xfrm>
            <a:off x="4644008" y="4005064"/>
            <a:ext cx="4176464" cy="936104"/>
          </a:xfrm>
          <a:prstGeom prst="wedgeEllipseCallout">
            <a:avLst>
              <a:gd name="adj1" fmla="val -130635"/>
              <a:gd name="adj2" fmla="val -74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Название государства монголо-татар.</a:t>
            </a:r>
            <a:endParaRPr lang="ru-RU" sz="20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899592" y="3140968"/>
            <a:ext cx="5399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Золотая    Орда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Овальная выноска 47"/>
          <p:cNvSpPr/>
          <p:nvPr/>
        </p:nvSpPr>
        <p:spPr>
          <a:xfrm>
            <a:off x="4499992" y="4437112"/>
            <a:ext cx="4320480" cy="1440160"/>
          </a:xfrm>
          <a:prstGeom prst="wedgeEllipseCallout">
            <a:avLst>
              <a:gd name="adj1" fmla="val -125372"/>
              <a:gd name="adj2" fmla="val -697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Способ боевого построения рыцарей-крестоносцев.</a:t>
            </a:r>
            <a:endParaRPr lang="ru-RU" sz="20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971600" y="3717032"/>
            <a:ext cx="1805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клин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0" name="Овальная выноска 49"/>
          <p:cNvSpPr/>
          <p:nvPr/>
        </p:nvSpPr>
        <p:spPr>
          <a:xfrm>
            <a:off x="4716016" y="5373216"/>
            <a:ext cx="4104456" cy="1044696"/>
          </a:xfrm>
          <a:prstGeom prst="wedgeEllipseCallout">
            <a:avLst>
              <a:gd name="adj1" fmla="val -131887"/>
              <a:gd name="adj2" fmla="val -108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Синоним слова «бой».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971600" y="4221088"/>
            <a:ext cx="2089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битва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Овальная выноска 51"/>
          <p:cNvSpPr/>
          <p:nvPr/>
        </p:nvSpPr>
        <p:spPr>
          <a:xfrm>
            <a:off x="3275856" y="5589240"/>
            <a:ext cx="5040560" cy="980728"/>
          </a:xfrm>
          <a:prstGeom prst="wedgeEllipseCallout">
            <a:avLst>
              <a:gd name="adj1" fmla="val -99169"/>
              <a:gd name="adj2" fmla="val -78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Река, на которой 15 июля 1240 года были разбиты шведы.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611560" y="4725144"/>
            <a:ext cx="1806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355976" y="980728"/>
            <a:ext cx="4572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КАЛИТА</a:t>
            </a:r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ˊ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/>
      <p:bldP spid="44" grpId="0" animBg="1"/>
      <p:bldP spid="44" grpId="1" animBg="1"/>
      <p:bldP spid="45" grpId="0"/>
      <p:bldP spid="46" grpId="0" animBg="1"/>
      <p:bldP spid="46" grpId="1" animBg="1"/>
      <p:bldP spid="47" grpId="0"/>
      <p:bldP spid="48" grpId="0" animBg="1"/>
      <p:bldP spid="48" grpId="1" animBg="1"/>
      <p:bldP spid="49" grpId="0"/>
      <p:bldP spid="50" grpId="0" animBg="1"/>
      <p:bldP spid="50" grpId="1" animBg="1"/>
      <p:bldP spid="51" grpId="0"/>
      <p:bldP spid="52" grpId="0" animBg="1"/>
      <p:bldP spid="52" grpId="1" animBg="1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1" descr="http://cs377.vkontakte.ru/u4547721/20347086/x_5c0e033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2276872"/>
            <a:ext cx="6048672" cy="331874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260648"/>
            <a:ext cx="457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КАЛИТА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ˊ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323528" y="836712"/>
            <a:ext cx="84249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Калита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кожаный мешочек для хранения денег, который прицепляли к ремню.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95536" y="5445224"/>
            <a:ext cx="84249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Какое отношение слово «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калита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имеет к теме нашего урока?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9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3757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СТРАНИЦЫ ИСТОРИИ ОТЕЧЕСТВА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285852" y="785794"/>
            <a:ext cx="67088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Князья творившие историю</a:t>
            </a:r>
          </a:p>
          <a:p>
            <a:pPr algn="ctr"/>
            <a:r>
              <a:rPr lang="ru-RU" sz="4000" dirty="0" smtClean="0"/>
              <a:t>в 13-15 веках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3"/>
            <a:ext cx="2448272" cy="462828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844824"/>
            <a:ext cx="2284752" cy="459540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060848"/>
            <a:ext cx="2765911" cy="439248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322" y="797649"/>
            <a:ext cx="7338070" cy="5545835"/>
          </a:xfrm>
          <a:prstGeom prst="rect">
            <a:avLst/>
          </a:prstGeom>
          <a:ln>
            <a:noFill/>
          </a:ln>
          <a:effectLst>
            <a:softEdge rad="127000"/>
          </a:effectLst>
          <a:scene3d>
            <a:camera prst="obliqueBottomLeft"/>
            <a:lightRig rig="threePt" dir="t"/>
          </a:scene3d>
        </p:spPr>
      </p:pic>
      <p:sp>
        <p:nvSpPr>
          <p:cNvPr id="4" name="Прямоугольник 3"/>
          <p:cNvSpPr/>
          <p:nvPr/>
        </p:nvSpPr>
        <p:spPr>
          <a:xfrm>
            <a:off x="428596" y="428604"/>
            <a:ext cx="3757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СТРАНИЦЫ ИСТОРИИ ОТЕЧЕСТВА</a:t>
            </a:r>
            <a:endParaRPr lang="ru-RU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050" y="0"/>
            <a:ext cx="5184775" cy="1079500"/>
          </a:xfrm>
        </p:spPr>
        <p:txBody>
          <a:bodyPr/>
          <a:lstStyle/>
          <a:p>
            <a:r>
              <a:rPr lang="ru-RU" sz="5400" b="1" dirty="0">
                <a:solidFill>
                  <a:schemeClr val="tx1"/>
                </a:solidFill>
                <a:latin typeface="Monotype Corsiva" pitchFamily="66" charset="0"/>
              </a:rPr>
              <a:t>Московский князь</a:t>
            </a:r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24175"/>
            <a:ext cx="2484438" cy="1152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FF0000"/>
                </a:solidFill>
              </a:rPr>
              <a:t>Иван Данилович </a:t>
            </a:r>
            <a:r>
              <a:rPr lang="ru-RU" sz="2000" b="1" dirty="0" err="1">
                <a:solidFill>
                  <a:srgbClr val="FF0000"/>
                </a:solidFill>
              </a:rPr>
              <a:t>Калита</a:t>
            </a:r>
            <a:endParaRPr lang="ru-RU" sz="20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tx1"/>
                </a:solidFill>
              </a:rPr>
              <a:t>(внук Александра Невского)</a:t>
            </a:r>
          </a:p>
        </p:txBody>
      </p:sp>
      <p:pic>
        <p:nvPicPr>
          <p:cNvPr id="9221" name="Picture 5" descr="кремль при иване кали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4292600"/>
            <a:ext cx="2663825" cy="1895475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9222" name="Picture 6" descr="строительство кремл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221163"/>
            <a:ext cx="2663825" cy="1828800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9223" name="Picture 7" descr="иван кали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2009775" cy="2624137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9224" name="Picture 8" descr="кремль 12-16 ве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981075"/>
            <a:ext cx="3457575" cy="2674938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6300788" y="6254750"/>
            <a:ext cx="24844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/>
              <a:t>Кремль при Иване Калите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79388" y="6092825"/>
            <a:ext cx="24844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/>
              <a:t>Строительство Кремля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843213" y="3789363"/>
            <a:ext cx="309721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/>
              <a:t>Строят новые дубовые стены и башни взамен сгоревших. Именно в ту пору крепость стала именоваться </a:t>
            </a:r>
            <a:r>
              <a:rPr lang="ru-RU" sz="2400" b="1" dirty="0">
                <a:solidFill>
                  <a:srgbClr val="FF0000"/>
                </a:solidFill>
              </a:rPr>
              <a:t>Кремлём.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6156325" y="981075"/>
            <a:ext cx="29876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В</a:t>
            </a:r>
            <a:r>
              <a:rPr lang="en-US" sz="2400" b="1" dirty="0">
                <a:solidFill>
                  <a:srgbClr val="FF0000"/>
                </a:solidFill>
              </a:rPr>
              <a:t> XIII</a:t>
            </a:r>
            <a:r>
              <a:rPr lang="ru-RU" sz="2400" b="1" dirty="0">
                <a:solidFill>
                  <a:srgbClr val="FF0000"/>
                </a:solidFill>
              </a:rPr>
              <a:t>веке </a:t>
            </a:r>
            <a:r>
              <a:rPr lang="ru-RU" sz="2400" b="1" dirty="0"/>
              <a:t>Москва стала центром одного из русских княжеств. В </a:t>
            </a:r>
            <a:r>
              <a:rPr lang="en-US" sz="2400" b="1" dirty="0">
                <a:solidFill>
                  <a:srgbClr val="FF0000"/>
                </a:solidFill>
              </a:rPr>
              <a:t>XIV </a:t>
            </a:r>
            <a:r>
              <a:rPr lang="ru-RU" sz="2400" b="1" dirty="0">
                <a:solidFill>
                  <a:srgbClr val="FF0000"/>
                </a:solidFill>
              </a:rPr>
              <a:t>веке </a:t>
            </a:r>
            <a:r>
              <a:rPr lang="ru-RU" sz="2400" b="1" dirty="0"/>
              <a:t>великий московский князь Иван Данилович спешит укрепить Москву.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772400" cy="866775"/>
          </a:xfrm>
        </p:spPr>
        <p:txBody>
          <a:bodyPr/>
          <a:lstStyle/>
          <a:p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Кремль при Иване Калите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45024"/>
            <a:ext cx="3348038" cy="18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600" b="1" dirty="0">
                <a:solidFill>
                  <a:srgbClr val="FF0000"/>
                </a:solidFill>
              </a:rPr>
              <a:t>Успенский собор </a:t>
            </a:r>
            <a:r>
              <a:rPr lang="ru-RU" sz="1600" b="1" dirty="0">
                <a:solidFill>
                  <a:schemeClr val="tx1"/>
                </a:solidFill>
              </a:rPr>
              <a:t>– главный храм России.</a:t>
            </a:r>
          </a:p>
          <a:p>
            <a:pPr>
              <a:lnSpc>
                <a:spcPct val="90000"/>
              </a:lnSpc>
            </a:pPr>
            <a:r>
              <a:rPr lang="ru-RU" sz="1600" b="1" dirty="0">
                <a:solidFill>
                  <a:srgbClr val="FF0000"/>
                </a:solidFill>
              </a:rPr>
              <a:t> Заложен 4 августа 1326 года. </a:t>
            </a:r>
          </a:p>
          <a:p>
            <a:pPr>
              <a:lnSpc>
                <a:spcPct val="90000"/>
              </a:lnSpc>
            </a:pPr>
            <a:r>
              <a:rPr lang="ru-RU" sz="1600" b="1" dirty="0">
                <a:solidFill>
                  <a:srgbClr val="FF0000"/>
                </a:solidFill>
              </a:rPr>
              <a:t>Новый собор </a:t>
            </a:r>
            <a:r>
              <a:rPr lang="ru-RU" sz="1600" b="1" dirty="0">
                <a:solidFill>
                  <a:schemeClr val="tx1"/>
                </a:solidFill>
              </a:rPr>
              <a:t>был построен в</a:t>
            </a:r>
            <a:r>
              <a:rPr lang="ru-RU" sz="1600" b="1" dirty="0">
                <a:solidFill>
                  <a:srgbClr val="CCCC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1479 году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0245" name="Picture 5" descr="успенский соб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2952750" cy="2286000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0247" name="Picture 7" descr="церковь иоан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196975"/>
            <a:ext cx="2155825" cy="2879725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0248" name="Picture 8" descr="ар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341438"/>
            <a:ext cx="2808288" cy="2389187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6011863" y="3860800"/>
            <a:ext cx="313213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solidFill>
                  <a:srgbClr val="FF0000"/>
                </a:solidFill>
              </a:rPr>
              <a:t>В 1333 году </a:t>
            </a:r>
            <a:r>
              <a:rPr lang="ru-RU" sz="1600" b="1" dirty="0"/>
              <a:t>князь Иван </a:t>
            </a:r>
            <a:r>
              <a:rPr lang="ru-RU" sz="1600" b="1" dirty="0" err="1"/>
              <a:t>Калита</a:t>
            </a:r>
            <a:r>
              <a:rPr lang="ru-RU" sz="1600" b="1" dirty="0"/>
              <a:t> заложил белокаменную церковь во имя святого Архангела Михаила. В </a:t>
            </a:r>
            <a:r>
              <a:rPr lang="ru-RU" sz="1600" b="1" dirty="0">
                <a:solidFill>
                  <a:srgbClr val="FF0000"/>
                </a:solidFill>
              </a:rPr>
              <a:t>1505 – 1508 г.г. </a:t>
            </a:r>
            <a:r>
              <a:rPr lang="ru-RU" sz="1600" b="1" dirty="0"/>
              <a:t>на месте древнего храма возведён величественный </a:t>
            </a:r>
            <a:r>
              <a:rPr lang="ru-RU" sz="1600" b="1" dirty="0">
                <a:solidFill>
                  <a:srgbClr val="FF0000"/>
                </a:solidFill>
              </a:rPr>
              <a:t>Архангельский собор. </a:t>
            </a:r>
            <a:r>
              <a:rPr lang="ru-RU" sz="1600" b="1" dirty="0">
                <a:solidFill>
                  <a:srgbClr val="CCCC00"/>
                </a:solidFill>
              </a:rPr>
              <a:t>С </a:t>
            </a:r>
            <a:r>
              <a:rPr lang="ru-RU" sz="1600" b="1" dirty="0"/>
              <a:t>момента основания и до </a:t>
            </a:r>
            <a:r>
              <a:rPr lang="en-US" sz="1600" b="1" dirty="0"/>
              <a:t>XVIII</a:t>
            </a:r>
            <a:r>
              <a:rPr lang="ru-RU" sz="1600" b="1" dirty="0"/>
              <a:t>столетия служил местом упокоения московских</a:t>
            </a:r>
            <a:r>
              <a:rPr lang="ru-RU" sz="1600" dirty="0"/>
              <a:t> </a:t>
            </a:r>
            <a:r>
              <a:rPr lang="ru-RU" sz="1600" b="1" dirty="0"/>
              <a:t>князей и царей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348038" y="4365625"/>
            <a:ext cx="259238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solidFill>
                  <a:srgbClr val="FF0000"/>
                </a:solidFill>
              </a:rPr>
              <a:t>Церковь Иоанна </a:t>
            </a:r>
            <a:r>
              <a:rPr lang="ru-RU" sz="1600" b="1" dirty="0" err="1">
                <a:solidFill>
                  <a:srgbClr val="FF0000"/>
                </a:solidFill>
              </a:rPr>
              <a:t>Лествичника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/>
              <a:t>была перестроена Иваном </a:t>
            </a:r>
            <a:r>
              <a:rPr lang="ru-RU" sz="1600" b="1" dirty="0" err="1"/>
              <a:t>Калитой</a:t>
            </a:r>
            <a:r>
              <a:rPr lang="ru-RU" sz="1600" b="1" dirty="0"/>
              <a:t> в восьмигранную башню.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mtClean="0"/>
              <a:t>Трудные времена на Русской земле.</a:t>
            </a:r>
            <a:br>
              <a:rPr lang="ru-RU" smtClean="0"/>
            </a:br>
            <a:r>
              <a:rPr lang="ru-RU" smtClean="0"/>
              <a:t>           1                              2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Поход монголо-татар возглавил хан</a:t>
            </a:r>
            <a:r>
              <a:rPr lang="ru-RU" sz="2400" dirty="0" smtClean="0">
                <a:hlinkClick r:id="rId2" action="ppaction://hlinksldjump"/>
              </a:rPr>
              <a:t>..</a:t>
            </a:r>
            <a:endParaRPr lang="ru-RU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Какой город первым оказался на их пути?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Какой город долго сопротивлялся монголо-татарам?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Что выплачивала Русь Золотой Орде? 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5976" y="1524000"/>
            <a:ext cx="435216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/>
              <a:t>Первый удар в 1240 г. на северо-западном рубеже нанесли…</a:t>
            </a:r>
          </a:p>
          <a:p>
            <a:pPr eaLnBrk="1" hangingPunct="1"/>
            <a:r>
              <a:rPr lang="ru-RU" sz="2400" dirty="0" smtClean="0"/>
              <a:t>Разбил шведов на реке Неве князь….</a:t>
            </a:r>
          </a:p>
          <a:p>
            <a:pPr eaLnBrk="1" hangingPunct="1"/>
            <a:r>
              <a:rPr lang="ru-RU" sz="2400" dirty="0" smtClean="0"/>
              <a:t>Какое прозвище получил новгородский князь за победу над шведами?</a:t>
            </a:r>
          </a:p>
          <a:p>
            <a:pPr eaLnBrk="1" hangingPunct="1"/>
            <a:r>
              <a:rPr lang="ru-RU" sz="2400" dirty="0" smtClean="0"/>
              <a:t>Когда состоялось ледовое побоище? </a:t>
            </a:r>
            <a:endParaRPr lang="ru-RU" sz="2400" dirty="0" smtClean="0">
              <a:hlinkClick r:id="" action="ppaction://hlinkshowjump?jump=nextslide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mtClean="0"/>
              <a:t>Ответы</a:t>
            </a:r>
            <a:br>
              <a:rPr lang="ru-RU" smtClean="0"/>
            </a:br>
            <a:r>
              <a:rPr lang="ru-RU" smtClean="0"/>
              <a:t> 1                            2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Батый</a:t>
            </a:r>
          </a:p>
          <a:p>
            <a:pPr eaLnBrk="1" hangingPunct="1"/>
            <a:r>
              <a:rPr lang="ru-RU" sz="2400" smtClean="0"/>
              <a:t>Рязань</a:t>
            </a:r>
          </a:p>
          <a:p>
            <a:pPr eaLnBrk="1" hangingPunct="1"/>
            <a:r>
              <a:rPr lang="ru-RU" sz="2400" smtClean="0"/>
              <a:t>Козельск</a:t>
            </a:r>
          </a:p>
          <a:p>
            <a:pPr eaLnBrk="1" hangingPunct="1"/>
            <a:r>
              <a:rPr lang="ru-RU" sz="2400" smtClean="0"/>
              <a:t>дань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Шведы</a:t>
            </a:r>
          </a:p>
          <a:p>
            <a:pPr eaLnBrk="1" hangingPunct="1"/>
            <a:r>
              <a:rPr lang="ru-RU" sz="2400" smtClean="0"/>
              <a:t>Александр</a:t>
            </a:r>
          </a:p>
          <a:p>
            <a:pPr eaLnBrk="1" hangingPunct="1"/>
            <a:r>
              <a:rPr lang="ru-RU" sz="2400" smtClean="0"/>
              <a:t>Невский</a:t>
            </a:r>
          </a:p>
          <a:p>
            <a:pPr eaLnBrk="1" hangingPunct="1"/>
            <a:r>
              <a:rPr lang="ru-RU" sz="2400" smtClean="0"/>
              <a:t>5 апреля 1242 года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052736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 возрождалась Русь</a:t>
            </a:r>
            <a:endParaRPr lang="ru-RU" sz="3200" dirty="0"/>
          </a:p>
        </p:txBody>
      </p:sp>
      <p:pic>
        <p:nvPicPr>
          <p:cNvPr id="5" name="Рисунок 4" descr="карта на урок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214290"/>
            <a:ext cx="4681728" cy="611220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428604"/>
            <a:ext cx="3757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СТРАНИЦЫ ИСТОРИИ ОТЕЧЕСТВА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780928"/>
            <a:ext cx="3744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Несчастье обрушившееся на Русь не сломили Русских людей. Возвращались на родные пепелища уцелевшие жители, прятавшиеся по лесам. Нужно было налаживать жизнь заново.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57188" y="285750"/>
            <a:ext cx="8229600" cy="4714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Какие земли были более безопасными для жизни?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857250"/>
            <a:ext cx="7929562" cy="57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>
            <a:hlinkClick r:id="" action="ppaction://macro?name=NET"/>
          </p:cNvPr>
          <p:cNvSpPr/>
          <p:nvPr/>
        </p:nvSpPr>
        <p:spPr>
          <a:xfrm>
            <a:off x="827584" y="5085184"/>
            <a:ext cx="200025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cs typeface="Arial" pitchFamily="34" charset="0"/>
              </a:rPr>
              <a:t>Восточные </a:t>
            </a: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6372200" y="5301208"/>
            <a:ext cx="200025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cs typeface="Arial" pitchFamily="34" charset="0"/>
              </a:rPr>
              <a:t>Юго-восточные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6516216" y="2636912"/>
            <a:ext cx="200025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cs typeface="Arial" pitchFamily="34" charset="0"/>
              </a:rPr>
              <a:t>Западные </a:t>
            </a:r>
          </a:p>
        </p:txBody>
      </p:sp>
      <p:sp>
        <p:nvSpPr>
          <p:cNvPr id="7" name="Скругленный прямоугольник 6">
            <a:hlinkClick r:id="" action="ppaction://macro?name=DA"/>
          </p:cNvPr>
          <p:cNvSpPr/>
          <p:nvPr/>
        </p:nvSpPr>
        <p:spPr>
          <a:xfrm>
            <a:off x="5004048" y="1124744"/>
            <a:ext cx="200025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cs typeface="Arial" pitchFamily="34" charset="0"/>
              </a:rPr>
              <a:t>Северо-восточные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714488"/>
            <a:ext cx="41985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Северо-Восточная </a:t>
            </a:r>
          </a:p>
          <a:p>
            <a:pPr algn="ctr"/>
            <a:r>
              <a:rPr lang="ru-RU" sz="6000" dirty="0" smtClean="0"/>
              <a:t>Русь</a:t>
            </a:r>
            <a:endParaRPr lang="ru-RU" sz="6000" dirty="0"/>
          </a:p>
        </p:txBody>
      </p:sp>
      <p:pic>
        <p:nvPicPr>
          <p:cNvPr id="2050" name="Picture 2" descr="D:\Рабочий стол\Наташа\школа\мультимедийные уроки\Копия (3) карта на урок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28604"/>
            <a:ext cx="4681537" cy="596900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357166"/>
            <a:ext cx="3757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СТРАНИЦЫ ИСТОРИИ ОТЕЧЕСТВА</a:t>
            </a:r>
            <a:endParaRPr lang="ru-RU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3757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СТРАНИЦЫ ИСТОРИИ ОТЕЧЕСТВА</a:t>
            </a:r>
            <a:endParaRPr lang="ru-RU" i="1" dirty="0"/>
          </a:p>
        </p:txBody>
      </p:sp>
      <p:pic>
        <p:nvPicPr>
          <p:cNvPr id="3" name="Рисунок 2" descr="Копия (2) карта на урок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357166"/>
            <a:ext cx="4681728" cy="596932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357158" y="1785926"/>
            <a:ext cx="428995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Москва, </a:t>
            </a:r>
          </a:p>
          <a:p>
            <a:r>
              <a:rPr lang="ru-RU" sz="6600" dirty="0" smtClean="0"/>
              <a:t>Тверь, </a:t>
            </a:r>
          </a:p>
          <a:p>
            <a:r>
              <a:rPr lang="ru-RU" sz="6600" dirty="0" smtClean="0"/>
              <a:t>Ярославль</a:t>
            </a:r>
            <a:endParaRPr lang="ru-RU" sz="6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Копия (2) карта на урок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40960" cy="65973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127" name="Picture 7" descr="твер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613000"/>
            <a:ext cx="2450492" cy="3264248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5129" name="Picture 9" descr="Картинка 40 из 423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340767"/>
            <a:ext cx="2808312" cy="3696849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5131" name="Picture 11" descr="23090_medium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556792"/>
            <a:ext cx="2665412" cy="2232248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6444208" y="4077072"/>
            <a:ext cx="19446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Ярославль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755576" y="5229200"/>
            <a:ext cx="21923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Москва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563888" y="6021288"/>
            <a:ext cx="21923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Тверь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357166"/>
            <a:ext cx="3757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СТРАНИЦЫ ИСТОРИИ ОТЕЧЕСТВА</a:t>
            </a:r>
            <a:endParaRPr lang="ru-RU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0"/>
            <a:ext cx="7772400" cy="1223963"/>
          </a:xfrm>
        </p:spPr>
        <p:txBody>
          <a:bodyPr/>
          <a:lstStyle/>
          <a:p>
            <a:r>
              <a:rPr lang="ru-RU" sz="6000" b="1" dirty="0">
                <a:solidFill>
                  <a:schemeClr val="tx1"/>
                </a:solidFill>
                <a:latin typeface="Monotype Corsiva" pitchFamily="66" charset="0"/>
              </a:rPr>
              <a:t>Возрождение ремёсел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844824"/>
            <a:ext cx="2876550" cy="4319587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ru-RU" dirty="0">
                <a:solidFill>
                  <a:schemeClr val="tx1"/>
                </a:solidFill>
              </a:rPr>
              <a:t>кузнецы</a:t>
            </a:r>
          </a:p>
          <a:p>
            <a:pPr algn="l">
              <a:buFontTx/>
              <a:buChar char="•"/>
            </a:pPr>
            <a:r>
              <a:rPr lang="ru-RU" dirty="0">
                <a:solidFill>
                  <a:schemeClr val="tx1"/>
                </a:solidFill>
              </a:rPr>
              <a:t>кожевники</a:t>
            </a:r>
          </a:p>
          <a:p>
            <a:pPr algn="l">
              <a:buFontTx/>
              <a:buChar char="•"/>
            </a:pPr>
            <a:r>
              <a:rPr lang="ru-RU" dirty="0">
                <a:solidFill>
                  <a:schemeClr val="tx1"/>
                </a:solidFill>
              </a:rPr>
              <a:t>гончары</a:t>
            </a:r>
          </a:p>
          <a:p>
            <a:pPr algn="l">
              <a:buFontTx/>
              <a:buChar char="•"/>
            </a:pPr>
            <a:r>
              <a:rPr lang="ru-RU" dirty="0">
                <a:solidFill>
                  <a:schemeClr val="tx1"/>
                </a:solidFill>
              </a:rPr>
              <a:t>плотники</a:t>
            </a:r>
          </a:p>
          <a:p>
            <a:pPr algn="l">
              <a:buFontTx/>
              <a:buChar char="•"/>
            </a:pPr>
            <a:r>
              <a:rPr lang="ru-RU" dirty="0">
                <a:solidFill>
                  <a:schemeClr val="tx1"/>
                </a:solidFill>
              </a:rPr>
              <a:t>сапожники</a:t>
            </a:r>
          </a:p>
          <a:p>
            <a:pPr algn="l">
              <a:buFontTx/>
              <a:buChar char="•"/>
            </a:pPr>
            <a:r>
              <a:rPr lang="ru-RU" dirty="0">
                <a:solidFill>
                  <a:schemeClr val="tx1"/>
                </a:solidFill>
              </a:rPr>
              <a:t>каменотёсы</a:t>
            </a:r>
          </a:p>
          <a:p>
            <a:pPr algn="l">
              <a:buFontTx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8" name="Picture 4" descr="кузне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132856"/>
            <a:ext cx="3002180" cy="3600400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724128" y="1484313"/>
            <a:ext cx="316428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ru-RU" sz="3200" dirty="0"/>
              <a:t>бронники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3200" dirty="0"/>
              <a:t>щитники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3200" dirty="0"/>
              <a:t>лучники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3200" dirty="0" err="1"/>
              <a:t>кольчужники</a:t>
            </a:r>
            <a:endParaRPr lang="ru-RU" sz="3200" dirty="0"/>
          </a:p>
          <a:p>
            <a:pPr>
              <a:spcBef>
                <a:spcPct val="20000"/>
              </a:spcBef>
              <a:buFontTx/>
              <a:buChar char="•"/>
            </a:pPr>
            <a:endParaRPr lang="ru-RU" sz="32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369</TotalTime>
  <Words>504</Words>
  <Application>Microsoft Office PowerPoint</Application>
  <PresentationFormat>Экран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Слайд 1</vt:lpstr>
      <vt:lpstr>Трудные времена на Русской земле.            1                              2</vt:lpstr>
      <vt:lpstr>Ответы  1                            2</vt:lpstr>
      <vt:lpstr>Слайд 4</vt:lpstr>
      <vt:lpstr>Слайд 5</vt:lpstr>
      <vt:lpstr>Слайд 6</vt:lpstr>
      <vt:lpstr>Слайд 7</vt:lpstr>
      <vt:lpstr>Слайд 8</vt:lpstr>
      <vt:lpstr>Возрождение ремёсел</vt:lpstr>
      <vt:lpstr>Возникновение  Троицкого монастыря</vt:lpstr>
      <vt:lpstr>Слайд 11</vt:lpstr>
      <vt:lpstr>Троице – Сергиева лавра</vt:lpstr>
      <vt:lpstr>Слайд 13</vt:lpstr>
      <vt:lpstr>Слайд 14</vt:lpstr>
      <vt:lpstr>Слайд 15</vt:lpstr>
      <vt:lpstr>Слайд 16</vt:lpstr>
      <vt:lpstr>Московский князь </vt:lpstr>
      <vt:lpstr>Кремль при Иване Калите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50</cp:revision>
  <dcterms:created xsi:type="dcterms:W3CDTF">2010-04-11T11:08:45Z</dcterms:created>
  <dcterms:modified xsi:type="dcterms:W3CDTF">2013-02-18T14:45:58Z</dcterms:modified>
</cp:coreProperties>
</file>